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11"/>
  </p:notesMasterIdLst>
  <p:sldIdLst>
    <p:sldId id="256" r:id="rId2"/>
    <p:sldId id="258" r:id="rId3"/>
    <p:sldId id="257" r:id="rId4"/>
    <p:sldId id="347" r:id="rId5"/>
    <p:sldId id="348" r:id="rId6"/>
    <p:sldId id="267" r:id="rId7"/>
    <p:sldId id="260" r:id="rId8"/>
    <p:sldId id="325" r:id="rId9"/>
    <p:sldId id="320" r:id="rId10"/>
  </p:sldIdLst>
  <p:sldSz cx="9144000" cy="5143500" type="screen16x9"/>
  <p:notesSz cx="6858000" cy="9144000"/>
  <p:embeddedFontLst>
    <p:embeddedFont>
      <p:font typeface="Andika" panose="020B0604020202020204" charset="0"/>
      <p:regular r:id="rId12"/>
      <p:bold r:id="rId13"/>
      <p:italic r:id="rId14"/>
      <p:boldItalic r:id="rId15"/>
    </p:embeddedFont>
    <p:embeddedFont>
      <p:font typeface="Grand Hotel" panose="020B0604020202020204" charset="0"/>
      <p:regular r:id="rId16"/>
    </p:embeddedFont>
    <p:embeddedFont>
      <p:font typeface="Montserrat"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E5EE9-2688-44F2-A380-B35E9F1D881F}">
  <a:tblStyle styleId="{1C5E5EE9-2688-44F2-A380-B35E9F1D88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ea8e03a84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ea8e03a84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4"/>
        <p:cNvGrpSpPr/>
        <p:nvPr/>
      </p:nvGrpSpPr>
      <p:grpSpPr>
        <a:xfrm>
          <a:off x="0" y="0"/>
          <a:ext cx="0" cy="0"/>
          <a:chOff x="0" y="0"/>
          <a:chExt cx="0" cy="0"/>
        </a:xfrm>
      </p:grpSpPr>
      <p:sp>
        <p:nvSpPr>
          <p:cNvPr id="8545" name="Google Shape;8545;geeb2c9fade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6" name="Google Shape;8546;geeb2c9fade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8"/>
        <p:cNvGrpSpPr/>
        <p:nvPr/>
      </p:nvGrpSpPr>
      <p:grpSpPr>
        <a:xfrm>
          <a:off x="0" y="0"/>
          <a:ext cx="0" cy="0"/>
          <a:chOff x="0" y="0"/>
          <a:chExt cx="0" cy="0"/>
        </a:xfrm>
      </p:grpSpPr>
      <p:sp>
        <p:nvSpPr>
          <p:cNvPr id="7989" name="Google Shape;7989;gd6846a9aa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0" name="Google Shape;7990;gd6846a9a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100" y="-13"/>
            <a:ext cx="9143827" cy="5143524"/>
          </a:xfrm>
          <a:prstGeom prst="rect">
            <a:avLst/>
          </a:prstGeom>
          <a:noFill/>
          <a:ln>
            <a:noFill/>
          </a:ln>
        </p:spPr>
      </p:pic>
      <p:sp>
        <p:nvSpPr>
          <p:cNvPr id="10" name="Google Shape;10;p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3">
            <a:alphaModFix amt="60000"/>
          </a:blip>
          <a:stretch>
            <a:fillRect/>
          </a:stretch>
        </p:blipFill>
        <p:spPr>
          <a:xfrm>
            <a:off x="-12" y="-12"/>
            <a:ext cx="9144000" cy="5143500"/>
          </a:xfrm>
          <a:prstGeom prst="rect">
            <a:avLst/>
          </a:prstGeom>
          <a:noFill/>
          <a:ln>
            <a:noFill/>
          </a:ln>
        </p:spPr>
      </p:pic>
      <p:sp>
        <p:nvSpPr>
          <p:cNvPr id="13" name="Google Shape;13;p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1775" y="-48150"/>
            <a:ext cx="356100" cy="523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832"/>
        <p:cNvGrpSpPr/>
        <p:nvPr/>
      </p:nvGrpSpPr>
      <p:grpSpPr>
        <a:xfrm>
          <a:off x="0" y="0"/>
          <a:ext cx="0" cy="0"/>
          <a:chOff x="0" y="0"/>
          <a:chExt cx="0" cy="0"/>
        </a:xfrm>
      </p:grpSpPr>
      <p:pic>
        <p:nvPicPr>
          <p:cNvPr id="833" name="Google Shape;833;p56"/>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34" name="Google Shape;834;p56"/>
          <p:cNvSpPr/>
          <p:nvPr/>
        </p:nvSpPr>
        <p:spPr>
          <a:xfrm rot="10800000">
            <a:off x="8162447" y="-3890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33">
    <p:spTree>
      <p:nvGrpSpPr>
        <p:cNvPr id="1" name="Shape 844"/>
        <p:cNvGrpSpPr/>
        <p:nvPr/>
      </p:nvGrpSpPr>
      <p:grpSpPr>
        <a:xfrm>
          <a:off x="0" y="0"/>
          <a:ext cx="0" cy="0"/>
          <a:chOff x="0" y="0"/>
          <a:chExt cx="0" cy="0"/>
        </a:xfrm>
      </p:grpSpPr>
      <p:pic>
        <p:nvPicPr>
          <p:cNvPr id="845" name="Google Shape;845;p5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846" name="Google Shape;846;p57"/>
          <p:cNvSpPr/>
          <p:nvPr/>
        </p:nvSpPr>
        <p:spPr>
          <a:xfrm flipH="1">
            <a:off x="-23940" y="4192682"/>
            <a:ext cx="2569102" cy="966776"/>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34">
    <p:spTree>
      <p:nvGrpSpPr>
        <p:cNvPr id="1" name="Shape 856"/>
        <p:cNvGrpSpPr/>
        <p:nvPr/>
      </p:nvGrpSpPr>
      <p:grpSpPr>
        <a:xfrm>
          <a:off x="0" y="0"/>
          <a:ext cx="0" cy="0"/>
          <a:chOff x="0" y="0"/>
          <a:chExt cx="0" cy="0"/>
        </a:xfrm>
      </p:grpSpPr>
      <p:grpSp>
        <p:nvGrpSpPr>
          <p:cNvPr id="857" name="Google Shape;857;p58"/>
          <p:cNvGrpSpPr/>
          <p:nvPr/>
        </p:nvGrpSpPr>
        <p:grpSpPr>
          <a:xfrm rot="-396926">
            <a:off x="964354" y="733033"/>
            <a:ext cx="4472093" cy="3677434"/>
            <a:chOff x="2096377" y="1118525"/>
            <a:chExt cx="4472281" cy="3677588"/>
          </a:xfrm>
        </p:grpSpPr>
        <p:sp>
          <p:nvSpPr>
            <p:cNvPr id="858" name="Google Shape;858;p58"/>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8"/>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0" name="Google Shape;860;p58"/>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61" name="Google Shape;861;p5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35">
    <p:spTree>
      <p:nvGrpSpPr>
        <p:cNvPr id="1" name="Shape 868"/>
        <p:cNvGrpSpPr/>
        <p:nvPr/>
      </p:nvGrpSpPr>
      <p:grpSpPr>
        <a:xfrm>
          <a:off x="0" y="0"/>
          <a:ext cx="0" cy="0"/>
          <a:chOff x="0" y="0"/>
          <a:chExt cx="0" cy="0"/>
        </a:xfrm>
      </p:grpSpPr>
      <p:pic>
        <p:nvPicPr>
          <p:cNvPr id="869" name="Google Shape;869;p59"/>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70" name="Google Shape;870;p5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a:spLocks noGrp="1"/>
          </p:cNvSpPr>
          <p:nvPr>
            <p:ph type="body" idx="1"/>
          </p:nvPr>
        </p:nvSpPr>
        <p:spPr>
          <a:xfrm>
            <a:off x="714175" y="1198150"/>
            <a:ext cx="7715700" cy="34098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9" name="Google Shape;39;p4"/>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a:spLocks noGrp="1"/>
          </p:cNvSpPr>
          <p:nvPr>
            <p:ph type="title"/>
          </p:nvPr>
        </p:nvSpPr>
        <p:spPr>
          <a:xfrm>
            <a:off x="714175" y="535650"/>
            <a:ext cx="7715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47" name="Google Shape;47;p4"/>
          <p:cNvPicPr preferRelativeResize="0"/>
          <p:nvPr/>
        </p:nvPicPr>
        <p:blipFill>
          <a:blip r:embed="rId2">
            <a:alphaModFix amt="60000"/>
          </a:blip>
          <a:stretch>
            <a:fillRect/>
          </a:stretch>
        </p:blipFill>
        <p:spPr>
          <a:xfrm flipH="1">
            <a:off x="-12" y="-12"/>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02"/>
        <p:cNvGrpSpPr/>
        <p:nvPr/>
      </p:nvGrpSpPr>
      <p:grpSpPr>
        <a:xfrm>
          <a:off x="0" y="0"/>
          <a:ext cx="0" cy="0"/>
          <a:chOff x="0" y="0"/>
          <a:chExt cx="0" cy="0"/>
        </a:xfrm>
      </p:grpSpPr>
      <p:pic>
        <p:nvPicPr>
          <p:cNvPr id="103" name="Google Shape;103;p9"/>
          <p:cNvPicPr preferRelativeResize="0"/>
          <p:nvPr/>
        </p:nvPicPr>
        <p:blipFill>
          <a:blip r:embed="rId2">
            <a:alphaModFix amt="60000"/>
          </a:blip>
          <a:stretch>
            <a:fillRect/>
          </a:stretch>
        </p:blipFill>
        <p:spPr>
          <a:xfrm rot="10800000">
            <a:off x="0" y="0"/>
            <a:ext cx="9144000" cy="5143500"/>
          </a:xfrm>
          <a:prstGeom prst="rect">
            <a:avLst/>
          </a:prstGeom>
          <a:noFill/>
          <a:ln>
            <a:noFill/>
          </a:ln>
        </p:spPr>
      </p:pic>
      <p:sp>
        <p:nvSpPr>
          <p:cNvPr id="104" name="Google Shape;104;p9"/>
          <p:cNvSpPr/>
          <p:nvPr/>
        </p:nvSpPr>
        <p:spPr>
          <a:xfrm rot="10800000">
            <a:off x="8138210"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txBox="1">
            <a:spLocks noGrp="1"/>
          </p:cNvSpPr>
          <p:nvPr>
            <p:ph type="title"/>
          </p:nvPr>
        </p:nvSpPr>
        <p:spPr>
          <a:xfrm>
            <a:off x="1473400" y="1513551"/>
            <a:ext cx="2445900" cy="9537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8" name="Google Shape;108;p9"/>
          <p:cNvSpPr txBox="1">
            <a:spLocks noGrp="1"/>
          </p:cNvSpPr>
          <p:nvPr>
            <p:ph type="subTitle" idx="1"/>
          </p:nvPr>
        </p:nvSpPr>
        <p:spPr>
          <a:xfrm>
            <a:off x="1473250" y="2480141"/>
            <a:ext cx="2445900" cy="106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 name="Google Shape;109;p9"/>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26"/>
        <p:cNvGrpSpPr/>
        <p:nvPr/>
      </p:nvGrpSpPr>
      <p:grpSpPr>
        <a:xfrm>
          <a:off x="0" y="0"/>
          <a:ext cx="0" cy="0"/>
          <a:chOff x="0" y="0"/>
          <a:chExt cx="0" cy="0"/>
        </a:xfrm>
      </p:grpSpPr>
      <p:sp>
        <p:nvSpPr>
          <p:cNvPr id="227" name="Google Shape;227;p1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1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237" name="Google Shape;237;p17"/>
          <p:cNvSpPr txBox="1">
            <a:spLocks noGrp="1"/>
          </p:cNvSpPr>
          <p:nvPr>
            <p:ph type="title"/>
          </p:nvPr>
        </p:nvSpPr>
        <p:spPr>
          <a:xfrm>
            <a:off x="1666000" y="2865857"/>
            <a:ext cx="5811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8" name="Google Shape;238;p17"/>
          <p:cNvSpPr txBox="1">
            <a:spLocks noGrp="1"/>
          </p:cNvSpPr>
          <p:nvPr>
            <p:ph type="subTitle" idx="1"/>
          </p:nvPr>
        </p:nvSpPr>
        <p:spPr>
          <a:xfrm>
            <a:off x="1666050" y="1676976"/>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252"/>
        <p:cNvGrpSpPr/>
        <p:nvPr/>
      </p:nvGrpSpPr>
      <p:grpSpPr>
        <a:xfrm>
          <a:off x="0" y="0"/>
          <a:ext cx="0" cy="0"/>
          <a:chOff x="0" y="0"/>
          <a:chExt cx="0" cy="0"/>
        </a:xfrm>
      </p:grpSpPr>
      <p:sp>
        <p:nvSpPr>
          <p:cNvPr id="253" name="Google Shape;253;p1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9"/>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263" name="Google Shape;263;p19"/>
          <p:cNvSpPr txBox="1">
            <a:spLocks noGrp="1"/>
          </p:cNvSpPr>
          <p:nvPr>
            <p:ph type="body" idx="1"/>
          </p:nvPr>
        </p:nvSpPr>
        <p:spPr>
          <a:xfrm>
            <a:off x="4130788" y="1852551"/>
            <a:ext cx="4125900" cy="21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264" name="Google Shape;264;p19"/>
          <p:cNvSpPr txBox="1">
            <a:spLocks noGrp="1"/>
          </p:cNvSpPr>
          <p:nvPr>
            <p:ph type="title"/>
          </p:nvPr>
        </p:nvSpPr>
        <p:spPr>
          <a:xfrm>
            <a:off x="4797088" y="429426"/>
            <a:ext cx="2793300" cy="699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3">
  <p:cSld name="CUSTOM_32">
    <p:spTree>
      <p:nvGrpSpPr>
        <p:cNvPr id="1" name="Shape 773"/>
        <p:cNvGrpSpPr/>
        <p:nvPr/>
      </p:nvGrpSpPr>
      <p:grpSpPr>
        <a:xfrm>
          <a:off x="0" y="0"/>
          <a:ext cx="0" cy="0"/>
          <a:chOff x="0" y="0"/>
          <a:chExt cx="0" cy="0"/>
        </a:xfrm>
      </p:grpSpPr>
      <p:pic>
        <p:nvPicPr>
          <p:cNvPr id="774" name="Google Shape;774;p52"/>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775" name="Google Shape;775;p52"/>
          <p:cNvSpPr/>
          <p:nvPr/>
        </p:nvSpPr>
        <p:spPr>
          <a:xfrm flipH="1">
            <a:off x="-23940" y="4192682"/>
            <a:ext cx="2569102" cy="966776"/>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2"/>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2"/>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2"/>
          <p:cNvSpPr txBox="1">
            <a:spLocks noGrp="1"/>
          </p:cNvSpPr>
          <p:nvPr>
            <p:ph type="body" idx="1"/>
          </p:nvPr>
        </p:nvSpPr>
        <p:spPr>
          <a:xfrm>
            <a:off x="2016300" y="1389225"/>
            <a:ext cx="5546100" cy="3182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solidFill>
                  <a:schemeClr val="dk1"/>
                </a:solidFill>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786" name="Google Shape;786;p52"/>
          <p:cNvSpPr txBox="1">
            <a:spLocks noGrp="1"/>
          </p:cNvSpPr>
          <p:nvPr>
            <p:ph type="title"/>
          </p:nvPr>
        </p:nvSpPr>
        <p:spPr>
          <a:xfrm>
            <a:off x="2307725" y="535650"/>
            <a:ext cx="45285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802"/>
        <p:cNvGrpSpPr/>
        <p:nvPr/>
      </p:nvGrpSpPr>
      <p:grpSpPr>
        <a:xfrm>
          <a:off x="0" y="0"/>
          <a:ext cx="0" cy="0"/>
          <a:chOff x="0" y="0"/>
          <a:chExt cx="0" cy="0"/>
        </a:xfrm>
      </p:grpSpPr>
      <p:pic>
        <p:nvPicPr>
          <p:cNvPr id="803" name="Google Shape;803;p54"/>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804" name="Google Shape;804;p54"/>
          <p:cNvGrpSpPr/>
          <p:nvPr/>
        </p:nvGrpSpPr>
        <p:grpSpPr>
          <a:xfrm>
            <a:off x="2096377" y="1118525"/>
            <a:ext cx="4472281" cy="3677588"/>
            <a:chOff x="2096377" y="1118525"/>
            <a:chExt cx="4472281" cy="3677588"/>
          </a:xfrm>
        </p:grpSpPr>
        <p:sp>
          <p:nvSpPr>
            <p:cNvPr id="805" name="Google Shape;805;p54"/>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4"/>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54"/>
          <p:cNvSpPr txBox="1">
            <a:spLocks noGrp="1"/>
          </p:cNvSpPr>
          <p:nvPr>
            <p:ph type="ctrTitle"/>
          </p:nvPr>
        </p:nvSpPr>
        <p:spPr>
          <a:xfrm>
            <a:off x="3050798" y="598700"/>
            <a:ext cx="2567100" cy="78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08" name="Google Shape;808;p54"/>
          <p:cNvSpPr txBox="1">
            <a:spLocks noGrp="1"/>
          </p:cNvSpPr>
          <p:nvPr>
            <p:ph type="subTitle" idx="1"/>
          </p:nvPr>
        </p:nvSpPr>
        <p:spPr>
          <a:xfrm>
            <a:off x="2545688" y="2244875"/>
            <a:ext cx="3617400" cy="71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9" name="Google Shape;809;p54"/>
          <p:cNvSpPr txBox="1">
            <a:spLocks noGrp="1"/>
          </p:cNvSpPr>
          <p:nvPr>
            <p:ph type="subTitle" idx="2"/>
          </p:nvPr>
        </p:nvSpPr>
        <p:spPr>
          <a:xfrm>
            <a:off x="2545675" y="1781200"/>
            <a:ext cx="36174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0" name="Google Shape;810;p54"/>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4"/>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4"/>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4"/>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4"/>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4"/>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4"/>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4"/>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4"/>
          <p:cNvSpPr txBox="1"/>
          <p:nvPr/>
        </p:nvSpPr>
        <p:spPr>
          <a:xfrm>
            <a:off x="2427563" y="3522550"/>
            <a:ext cx="3856200" cy="6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chemeClr val="dk1"/>
                </a:solidFill>
                <a:latin typeface="Andika"/>
                <a:ea typeface="Andika"/>
                <a:cs typeface="Andika"/>
                <a:sym typeface="Andika"/>
              </a:rPr>
              <a:t>CREDITS: This presentation template was created by </a:t>
            </a:r>
            <a:r>
              <a:rPr lang="en" sz="1200" b="1">
                <a:solidFill>
                  <a:schemeClr val="dk1"/>
                </a:solidFill>
                <a:uFill>
                  <a:noFill/>
                </a:uFill>
                <a:latin typeface="Andika"/>
                <a:ea typeface="Andika"/>
                <a:cs typeface="Andika"/>
                <a:sym typeface="Andika"/>
                <a:hlinkClick r:id="rId3">
                  <a:extLst>
                    <a:ext uri="{A12FA001-AC4F-418D-AE19-62706E023703}">
                      <ahyp:hlinkClr xmlns:ahyp="http://schemas.microsoft.com/office/drawing/2018/hyperlinkcolor" val="tx"/>
                    </a:ext>
                  </a:extLst>
                </a:hlinkClick>
              </a:rPr>
              <a:t>Slidesgo</a:t>
            </a:r>
            <a:r>
              <a:rPr lang="en" sz="1200">
                <a:solidFill>
                  <a:schemeClr val="dk1"/>
                </a:solidFill>
                <a:latin typeface="Andika"/>
                <a:ea typeface="Andika"/>
                <a:cs typeface="Andika"/>
                <a:sym typeface="Andika"/>
              </a:rPr>
              <a:t>, including icons by </a:t>
            </a:r>
            <a:r>
              <a:rPr lang="en" sz="1200" b="1">
                <a:solidFill>
                  <a:schemeClr val="dk1"/>
                </a:solidFill>
                <a:uFill>
                  <a:noFill/>
                </a:uFill>
                <a:latin typeface="Andika"/>
                <a:ea typeface="Andika"/>
                <a:cs typeface="Andika"/>
                <a:sym typeface="Andika"/>
                <a:hlinkClick r:id="rId4">
                  <a:extLst>
                    <a:ext uri="{A12FA001-AC4F-418D-AE19-62706E023703}">
                      <ahyp:hlinkClr xmlns:ahyp="http://schemas.microsoft.com/office/drawing/2018/hyperlinkcolor" val="tx"/>
                    </a:ext>
                  </a:extLst>
                </a:hlinkClick>
              </a:rPr>
              <a:t>Flaticon</a:t>
            </a:r>
            <a:r>
              <a:rPr lang="en" sz="1200">
                <a:solidFill>
                  <a:schemeClr val="dk1"/>
                </a:solidFill>
                <a:latin typeface="Andika"/>
                <a:ea typeface="Andika"/>
                <a:cs typeface="Andika"/>
                <a:sym typeface="Andika"/>
              </a:rPr>
              <a:t>, and infographics &amp; images by </a:t>
            </a:r>
            <a:r>
              <a:rPr lang="en" sz="1200" b="1">
                <a:solidFill>
                  <a:schemeClr val="hlink"/>
                </a:solidFill>
                <a:uFill>
                  <a:noFill/>
                </a:uFill>
                <a:latin typeface="Andika"/>
                <a:ea typeface="Andika"/>
                <a:cs typeface="Andika"/>
                <a:sym typeface="Andika"/>
                <a:hlinkClick r:id="rId5"/>
              </a:rPr>
              <a:t>Freepi</a:t>
            </a:r>
            <a:r>
              <a:rPr lang="en" sz="1200" b="1">
                <a:solidFill>
                  <a:schemeClr val="dk1"/>
                </a:solidFill>
                <a:latin typeface="Andika"/>
                <a:ea typeface="Andika"/>
                <a:cs typeface="Andika"/>
                <a:sym typeface="Andika"/>
              </a:rPr>
              <a:t>k</a:t>
            </a:r>
            <a:endParaRPr sz="1200" b="1">
              <a:solidFill>
                <a:schemeClr val="dk1"/>
              </a:solidFill>
              <a:latin typeface="Andika"/>
              <a:ea typeface="Andika"/>
              <a:cs typeface="Andika"/>
              <a:sym typeface="Andik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819"/>
        <p:cNvGrpSpPr/>
        <p:nvPr/>
      </p:nvGrpSpPr>
      <p:grpSpPr>
        <a:xfrm>
          <a:off x="0" y="0"/>
          <a:ext cx="0" cy="0"/>
          <a:chOff x="0" y="0"/>
          <a:chExt cx="0" cy="0"/>
        </a:xfrm>
      </p:grpSpPr>
      <p:pic>
        <p:nvPicPr>
          <p:cNvPr id="820" name="Google Shape;820;p55"/>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821" name="Google Shape;821;p55"/>
          <p:cNvGrpSpPr/>
          <p:nvPr/>
        </p:nvGrpSpPr>
        <p:grpSpPr>
          <a:xfrm>
            <a:off x="2096377" y="1118525"/>
            <a:ext cx="4472281" cy="3677588"/>
            <a:chOff x="2096377" y="1118525"/>
            <a:chExt cx="4472281" cy="3677588"/>
          </a:xfrm>
        </p:grpSpPr>
        <p:sp>
          <p:nvSpPr>
            <p:cNvPr id="822" name="Google Shape;822;p55"/>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5"/>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55"/>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5"/>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5"/>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5"/>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5"/>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5"/>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5"/>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5"/>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1pPr>
            <a:lvl2pPr marL="914400" lvl="1"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2pPr>
            <a:lvl3pPr marL="1371600" lvl="2"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3" r:id="rId5"/>
    <p:sldLayoutId id="2147483665" r:id="rId6"/>
    <p:sldLayoutId id="2147483698" r:id="rId7"/>
    <p:sldLayoutId id="2147483700" r:id="rId8"/>
    <p:sldLayoutId id="2147483701" r:id="rId9"/>
    <p:sldLayoutId id="2147483702" r:id="rId10"/>
    <p:sldLayoutId id="2147483703" r:id="rId11"/>
    <p:sldLayoutId id="2147483704" r:id="rId12"/>
    <p:sldLayoutId id="214748370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internetpasoapaso.com/historia-de-sistemas-operativo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desarrollarinclusion.cilsa.org/tecnologia-inclusiva/que-es-un-sistema-operativ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grpSp>
        <p:nvGrpSpPr>
          <p:cNvPr id="885" name="Google Shape;885;p62"/>
          <p:cNvGrpSpPr/>
          <p:nvPr/>
        </p:nvGrpSpPr>
        <p:grpSpPr>
          <a:xfrm>
            <a:off x="2129626" y="967949"/>
            <a:ext cx="3598696" cy="3600234"/>
            <a:chOff x="3069613" y="998421"/>
            <a:chExt cx="2886809" cy="2888043"/>
          </a:xfrm>
        </p:grpSpPr>
        <p:sp>
          <p:nvSpPr>
            <p:cNvPr id="886" name="Google Shape;886;p62"/>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62"/>
            <p:cNvGrpSpPr/>
            <p:nvPr/>
          </p:nvGrpSpPr>
          <p:grpSpPr>
            <a:xfrm>
              <a:off x="3114009" y="1044051"/>
              <a:ext cx="2798031" cy="2797824"/>
              <a:chOff x="3114009" y="1044051"/>
              <a:chExt cx="2798031" cy="2797824"/>
            </a:xfrm>
          </p:grpSpPr>
          <p:sp>
            <p:nvSpPr>
              <p:cNvPr id="888" name="Google Shape;888;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62"/>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62"/>
          <p:cNvGrpSpPr/>
          <p:nvPr/>
        </p:nvGrpSpPr>
        <p:grpSpPr>
          <a:xfrm>
            <a:off x="1081361" y="535677"/>
            <a:ext cx="6475486" cy="4149481"/>
            <a:chOff x="1081361" y="535677"/>
            <a:chExt cx="6475486" cy="4149481"/>
          </a:xfrm>
        </p:grpSpPr>
        <p:grpSp>
          <p:nvGrpSpPr>
            <p:cNvPr id="917" name="Google Shape;917;p62"/>
            <p:cNvGrpSpPr/>
            <p:nvPr/>
          </p:nvGrpSpPr>
          <p:grpSpPr>
            <a:xfrm>
              <a:off x="1081361" y="613018"/>
              <a:ext cx="6475412" cy="4072140"/>
              <a:chOff x="3000303" y="998421"/>
              <a:chExt cx="2911737" cy="2888043"/>
            </a:xfrm>
          </p:grpSpPr>
          <p:sp>
            <p:nvSpPr>
              <p:cNvPr id="918" name="Google Shape;918;p62"/>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62"/>
              <p:cNvGrpSpPr/>
              <p:nvPr/>
            </p:nvGrpSpPr>
            <p:grpSpPr>
              <a:xfrm>
                <a:off x="3114009" y="1044051"/>
                <a:ext cx="2798031" cy="2797824"/>
                <a:chOff x="3114009" y="1044051"/>
                <a:chExt cx="2798031" cy="2797824"/>
              </a:xfrm>
            </p:grpSpPr>
            <p:sp>
              <p:nvSpPr>
                <p:cNvPr id="920" name="Google Shape;920;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62"/>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62"/>
            <p:cNvGrpSpPr/>
            <p:nvPr/>
          </p:nvGrpSpPr>
          <p:grpSpPr>
            <a:xfrm>
              <a:off x="1168338" y="535677"/>
              <a:ext cx="6388509" cy="4072140"/>
              <a:chOff x="3069613" y="998421"/>
              <a:chExt cx="2886809" cy="2888043"/>
            </a:xfrm>
          </p:grpSpPr>
          <p:sp>
            <p:nvSpPr>
              <p:cNvPr id="949" name="Google Shape;949;p62"/>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62"/>
              <p:cNvGrpSpPr/>
              <p:nvPr/>
            </p:nvGrpSpPr>
            <p:grpSpPr>
              <a:xfrm>
                <a:off x="3114009" y="1044051"/>
                <a:ext cx="2798031" cy="2797824"/>
                <a:chOff x="3114009" y="1044051"/>
                <a:chExt cx="2798031" cy="2797824"/>
              </a:xfrm>
            </p:grpSpPr>
            <p:sp>
              <p:nvSpPr>
                <p:cNvPr id="951" name="Google Shape;951;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62"/>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9" name="Google Shape;979;p6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en" dirty="0">
                <a:latin typeface="Grand Hotel" panose="020B0604020202020204" charset="0"/>
              </a:rPr>
              <a:t>Evolución de los </a:t>
            </a:r>
            <a:br>
              <a:rPr lang="en" dirty="0">
                <a:latin typeface="Grand Hotel" panose="020B0604020202020204" charset="0"/>
              </a:rPr>
            </a:br>
            <a:r>
              <a:rPr lang="en" dirty="0">
                <a:latin typeface="Grand Hotel" panose="020B0604020202020204" charset="0"/>
              </a:rPr>
              <a:t>S.O</a:t>
            </a:r>
            <a:endParaRPr dirty="0"/>
          </a:p>
        </p:txBody>
      </p:sp>
      <p:sp>
        <p:nvSpPr>
          <p:cNvPr id="980" name="Google Shape;980;p6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Sistema Operativo</a:t>
            </a:r>
            <a:endParaRPr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1000"/>
                                        <p:tgtEl>
                                          <p:spTgt spid="979"/>
                                        </p:tgtEl>
                                      </p:cBhvr>
                                    </p:animEffect>
                                  </p:childTnLst>
                                </p:cTn>
                              </p:par>
                              <p:par>
                                <p:cTn id="8" presetID="10" presetClass="entr" presetSubtype="0" fill="hold" nodeType="withEffect">
                                  <p:stCondLst>
                                    <p:cond delay="0"/>
                                  </p:stCondLst>
                                  <p:childTnLst>
                                    <p:set>
                                      <p:cBhvr>
                                        <p:cTn id="9" dur="1" fill="hold">
                                          <p:stCondLst>
                                            <p:cond delay="0"/>
                                          </p:stCondLst>
                                        </p:cTn>
                                        <p:tgtEl>
                                          <p:spTgt spid="980"/>
                                        </p:tgtEl>
                                        <p:attrNameLst>
                                          <p:attrName>style.visibility</p:attrName>
                                        </p:attrNameLst>
                                      </p:cBhvr>
                                      <p:to>
                                        <p:strVal val="visible"/>
                                      </p:to>
                                    </p:set>
                                    <p:animEffect transition="in" filter="fade">
                                      <p:cBhvr>
                                        <p:cTn id="10" dur="10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grpSp>
        <p:nvGrpSpPr>
          <p:cNvPr id="991" name="Google Shape;991;p64"/>
          <p:cNvGrpSpPr/>
          <p:nvPr/>
        </p:nvGrpSpPr>
        <p:grpSpPr>
          <a:xfrm rot="139264">
            <a:off x="684924" y="1350360"/>
            <a:ext cx="3940906" cy="2968333"/>
            <a:chOff x="889612" y="1444225"/>
            <a:chExt cx="3613404" cy="2294795"/>
          </a:xfrm>
        </p:grpSpPr>
        <p:sp>
          <p:nvSpPr>
            <p:cNvPr id="992" name="Google Shape;992;p64"/>
            <p:cNvSpPr/>
            <p:nvPr/>
          </p:nvSpPr>
          <p:spPr>
            <a:xfrm>
              <a:off x="889612" y="1483962"/>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4"/>
            <p:cNvSpPr/>
            <p:nvPr/>
          </p:nvSpPr>
          <p:spPr>
            <a:xfrm>
              <a:off x="945200" y="1444225"/>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64"/>
          <p:cNvSpPr txBox="1">
            <a:spLocks noGrp="1"/>
          </p:cNvSpPr>
          <p:nvPr>
            <p:ph type="subTitle" idx="1"/>
          </p:nvPr>
        </p:nvSpPr>
        <p:spPr>
          <a:xfrm>
            <a:off x="1025665" y="1480161"/>
            <a:ext cx="3351711" cy="3006506"/>
          </a:xfrm>
          <a:prstGeom prst="rect">
            <a:avLst/>
          </a:prstGeom>
        </p:spPr>
        <p:txBody>
          <a:bodyPr spcFirstLastPara="1" wrap="square" lIns="91425" tIns="91425" rIns="91425" bIns="91425" anchor="t" anchorCtr="0">
            <a:noAutofit/>
          </a:bodyPr>
          <a:lstStyle/>
          <a:p>
            <a:pPr marL="0" lvl="0" indent="0" algn="l"/>
            <a:r>
              <a:rPr lang="es-ES" sz="1600" dirty="0">
                <a:latin typeface="+mj-lt"/>
              </a:rPr>
              <a:t>Un sistema operativo es un software de sistema, un conjunto de programas informáticos diseñados para realizar multitud de tareas, entre las que destaca el control de dispositivos periféricos. Es el software encargado de controlar y coordinar el uso del hardware entre diferentes aplicaciones y diferentes usuarios. </a:t>
            </a:r>
            <a:endParaRPr sz="1600" dirty="0">
              <a:latin typeface="+mj-lt"/>
            </a:endParaRPr>
          </a:p>
        </p:txBody>
      </p:sp>
      <p:grpSp>
        <p:nvGrpSpPr>
          <p:cNvPr id="996" name="Google Shape;996;p64"/>
          <p:cNvGrpSpPr/>
          <p:nvPr/>
        </p:nvGrpSpPr>
        <p:grpSpPr>
          <a:xfrm rot="-212243">
            <a:off x="735766" y="1063964"/>
            <a:ext cx="1487419" cy="294049"/>
            <a:chOff x="5677489" y="1114550"/>
            <a:chExt cx="1487411" cy="294048"/>
          </a:xfrm>
        </p:grpSpPr>
        <p:sp>
          <p:nvSpPr>
            <p:cNvPr id="997" name="Google Shape;997;p64"/>
            <p:cNvSpPr/>
            <p:nvPr/>
          </p:nvSpPr>
          <p:spPr>
            <a:xfrm>
              <a:off x="5677489" y="1115215"/>
              <a:ext cx="1483942"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6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07" name="Google Shape;1007;p64"/>
          <p:cNvGrpSpPr/>
          <p:nvPr/>
        </p:nvGrpSpPr>
        <p:grpSpPr>
          <a:xfrm>
            <a:off x="4619054" y="494428"/>
            <a:ext cx="3606944" cy="4133485"/>
            <a:chOff x="4619054" y="494428"/>
            <a:chExt cx="3606944" cy="4133485"/>
          </a:xfrm>
        </p:grpSpPr>
        <p:sp>
          <p:nvSpPr>
            <p:cNvPr id="1008" name="Google Shape;1008;p64"/>
            <p:cNvSpPr/>
            <p:nvPr/>
          </p:nvSpPr>
          <p:spPr>
            <a:xfrm>
              <a:off x="4701400" y="587550"/>
              <a:ext cx="3436800" cy="3945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64"/>
            <p:cNvSpPr/>
            <p:nvPr/>
          </p:nvSpPr>
          <p:spPr>
            <a:xfrm>
              <a:off x="4894040" y="2955522"/>
              <a:ext cx="41737" cy="30859"/>
            </a:xfrm>
            <a:custGeom>
              <a:avLst/>
              <a:gdLst/>
              <a:ahLst/>
              <a:cxnLst/>
              <a:rect l="l" t="t" r="r" b="b"/>
              <a:pathLst>
                <a:path w="986" h="729" extrusionOk="0">
                  <a:moveTo>
                    <a:pt x="825" y="1"/>
                  </a:moveTo>
                  <a:cubicBezTo>
                    <a:pt x="802" y="1"/>
                    <a:pt x="780" y="9"/>
                    <a:pt x="764" y="28"/>
                  </a:cubicBezTo>
                  <a:cubicBezTo>
                    <a:pt x="741" y="45"/>
                    <a:pt x="724" y="62"/>
                    <a:pt x="701" y="80"/>
                  </a:cubicBezTo>
                  <a:cubicBezTo>
                    <a:pt x="563" y="180"/>
                    <a:pt x="418" y="234"/>
                    <a:pt x="267" y="234"/>
                  </a:cubicBezTo>
                  <a:cubicBezTo>
                    <a:pt x="188" y="234"/>
                    <a:pt x="106" y="219"/>
                    <a:pt x="23" y="188"/>
                  </a:cubicBezTo>
                  <a:lnTo>
                    <a:pt x="23" y="188"/>
                  </a:lnTo>
                  <a:cubicBezTo>
                    <a:pt x="29" y="262"/>
                    <a:pt x="23" y="336"/>
                    <a:pt x="12" y="410"/>
                  </a:cubicBezTo>
                  <a:cubicBezTo>
                    <a:pt x="12" y="433"/>
                    <a:pt x="6" y="461"/>
                    <a:pt x="1" y="484"/>
                  </a:cubicBezTo>
                  <a:cubicBezTo>
                    <a:pt x="6" y="472"/>
                    <a:pt x="12" y="467"/>
                    <a:pt x="18" y="461"/>
                  </a:cubicBezTo>
                  <a:cubicBezTo>
                    <a:pt x="33" y="439"/>
                    <a:pt x="57" y="426"/>
                    <a:pt x="81" y="426"/>
                  </a:cubicBezTo>
                  <a:cubicBezTo>
                    <a:pt x="95" y="426"/>
                    <a:pt x="108" y="430"/>
                    <a:pt x="120" y="438"/>
                  </a:cubicBezTo>
                  <a:cubicBezTo>
                    <a:pt x="160" y="450"/>
                    <a:pt x="166" y="478"/>
                    <a:pt x="160" y="518"/>
                  </a:cubicBezTo>
                  <a:cubicBezTo>
                    <a:pt x="154" y="558"/>
                    <a:pt x="154" y="598"/>
                    <a:pt x="154" y="638"/>
                  </a:cubicBezTo>
                  <a:cubicBezTo>
                    <a:pt x="154" y="678"/>
                    <a:pt x="154" y="729"/>
                    <a:pt x="206" y="729"/>
                  </a:cubicBezTo>
                  <a:cubicBezTo>
                    <a:pt x="263" y="729"/>
                    <a:pt x="274" y="689"/>
                    <a:pt x="285" y="649"/>
                  </a:cubicBezTo>
                  <a:cubicBezTo>
                    <a:pt x="291" y="603"/>
                    <a:pt x="308" y="569"/>
                    <a:pt x="314" y="529"/>
                  </a:cubicBezTo>
                  <a:cubicBezTo>
                    <a:pt x="319" y="492"/>
                    <a:pt x="320" y="449"/>
                    <a:pt x="367" y="449"/>
                  </a:cubicBezTo>
                  <a:cubicBezTo>
                    <a:pt x="370" y="449"/>
                    <a:pt x="373" y="449"/>
                    <a:pt x="377" y="450"/>
                  </a:cubicBezTo>
                  <a:cubicBezTo>
                    <a:pt x="394" y="450"/>
                    <a:pt x="412" y="447"/>
                    <a:pt x="428" y="447"/>
                  </a:cubicBezTo>
                  <a:cubicBezTo>
                    <a:pt x="457" y="447"/>
                    <a:pt x="482" y="454"/>
                    <a:pt x="496" y="490"/>
                  </a:cubicBezTo>
                  <a:cubicBezTo>
                    <a:pt x="519" y="535"/>
                    <a:pt x="542" y="575"/>
                    <a:pt x="570" y="615"/>
                  </a:cubicBezTo>
                  <a:cubicBezTo>
                    <a:pt x="596" y="649"/>
                    <a:pt x="625" y="684"/>
                    <a:pt x="662" y="684"/>
                  </a:cubicBezTo>
                  <a:cubicBezTo>
                    <a:pt x="674" y="684"/>
                    <a:pt x="687" y="680"/>
                    <a:pt x="701" y="672"/>
                  </a:cubicBezTo>
                  <a:cubicBezTo>
                    <a:pt x="764" y="643"/>
                    <a:pt x="741" y="581"/>
                    <a:pt x="730" y="529"/>
                  </a:cubicBezTo>
                  <a:cubicBezTo>
                    <a:pt x="718" y="472"/>
                    <a:pt x="616" y="416"/>
                    <a:pt x="690" y="353"/>
                  </a:cubicBezTo>
                  <a:cubicBezTo>
                    <a:pt x="706" y="340"/>
                    <a:pt x="720" y="335"/>
                    <a:pt x="733" y="335"/>
                  </a:cubicBezTo>
                  <a:cubicBezTo>
                    <a:pt x="783" y="335"/>
                    <a:pt x="811" y="413"/>
                    <a:pt x="861" y="427"/>
                  </a:cubicBezTo>
                  <a:cubicBezTo>
                    <a:pt x="883" y="430"/>
                    <a:pt x="905" y="439"/>
                    <a:pt x="925" y="439"/>
                  </a:cubicBezTo>
                  <a:cubicBezTo>
                    <a:pt x="941" y="439"/>
                    <a:pt x="956" y="433"/>
                    <a:pt x="969" y="416"/>
                  </a:cubicBezTo>
                  <a:cubicBezTo>
                    <a:pt x="986" y="387"/>
                    <a:pt x="975" y="347"/>
                    <a:pt x="952" y="330"/>
                  </a:cubicBezTo>
                  <a:cubicBezTo>
                    <a:pt x="878" y="267"/>
                    <a:pt x="849" y="210"/>
                    <a:pt x="906" y="119"/>
                  </a:cubicBezTo>
                  <a:cubicBezTo>
                    <a:pt x="929" y="85"/>
                    <a:pt x="918" y="34"/>
                    <a:pt x="878" y="17"/>
                  </a:cubicBezTo>
                  <a:cubicBezTo>
                    <a:pt x="862" y="7"/>
                    <a:pt x="844"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64"/>
            <p:cNvGrpSpPr/>
            <p:nvPr/>
          </p:nvGrpSpPr>
          <p:grpSpPr>
            <a:xfrm>
              <a:off x="4619054" y="494428"/>
              <a:ext cx="3606944" cy="4133485"/>
              <a:chOff x="4619054" y="494428"/>
              <a:chExt cx="3606944" cy="4133485"/>
            </a:xfrm>
          </p:grpSpPr>
          <p:sp>
            <p:nvSpPr>
              <p:cNvPr id="1012" name="Google Shape;1012;p64"/>
              <p:cNvSpPr/>
              <p:nvPr/>
            </p:nvSpPr>
            <p:spPr>
              <a:xfrm flipH="1">
                <a:off x="7665779" y="494428"/>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4"/>
              <p:cNvSpPr/>
              <p:nvPr/>
            </p:nvSpPr>
            <p:spPr>
              <a:xfrm rot="10800000" flipH="1">
                <a:off x="4619054" y="4075923"/>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4" name="Google Shape;1014;p64"/>
          <p:cNvSpPr/>
          <p:nvPr/>
        </p:nvSpPr>
        <p:spPr>
          <a:xfrm rot="-35162">
            <a:off x="664180" y="465092"/>
            <a:ext cx="3882152" cy="344690"/>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Grand Hotel"/>
                <a:ea typeface="Grand Hotel"/>
                <a:cs typeface="Grand Hotel"/>
                <a:sym typeface="Grand Hotel"/>
              </a:rPr>
              <a:t>Sistema Operativo</a:t>
            </a:r>
            <a:r>
              <a:rPr lang="en" sz="2400" dirty="0">
                <a:solidFill>
                  <a:schemeClr val="accent1"/>
                </a:solidFill>
                <a:latin typeface="Grand Hotel"/>
                <a:ea typeface="Grand Hotel"/>
                <a:cs typeface="Grand Hotel"/>
                <a:sym typeface="Grand Hotel"/>
              </a:rPr>
              <a:t> </a:t>
            </a:r>
            <a:endParaRPr sz="2400" dirty="0">
              <a:solidFill>
                <a:schemeClr val="accent1"/>
              </a:solidFill>
              <a:latin typeface="Grand Hotel"/>
              <a:ea typeface="Grand Hotel"/>
              <a:cs typeface="Grand Hotel"/>
              <a:sym typeface="Grand Hotel"/>
            </a:endParaRPr>
          </a:p>
        </p:txBody>
      </p:sp>
      <p:pic>
        <p:nvPicPr>
          <p:cNvPr id="4" name="Imagen 3" descr="Imagen de la pantalla de un computador&#10;&#10;Descripción generada automáticamente con confianza baja">
            <a:extLst>
              <a:ext uri="{FF2B5EF4-FFF2-40B4-BE49-F238E27FC236}">
                <a16:creationId xmlns:a16="http://schemas.microsoft.com/office/drawing/2014/main" id="{031AAAEC-ABC1-8FA0-2CEA-28149814A09B}"/>
              </a:ext>
            </a:extLst>
          </p:cNvPr>
          <p:cNvPicPr>
            <a:picLocks noChangeAspect="1"/>
          </p:cNvPicPr>
          <p:nvPr/>
        </p:nvPicPr>
        <p:blipFill rotWithShape="1">
          <a:blip r:embed="rId3"/>
          <a:srcRect l="4892" r="4892"/>
          <a:stretch/>
        </p:blipFill>
        <p:spPr>
          <a:xfrm>
            <a:off x="4828716" y="769696"/>
            <a:ext cx="3200271" cy="3547371"/>
          </a:xfrm>
          <a:prstGeom prst="snip2DiagRect">
            <a:avLst/>
          </a:prstGeom>
          <a:solidFill>
            <a:srgbClr val="FFFFFF">
              <a:shade val="85000"/>
            </a:srgbClr>
          </a:solidFill>
          <a:ln w="88900" cap="sq">
            <a:solidFill>
              <a:srgbClr val="FFFFFF"/>
            </a:solidFill>
            <a:miter lim="800000"/>
          </a:ln>
          <a:effectLst>
            <a:glow rad="1397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1000"/>
                                        <p:tgtEl>
                                          <p:spTgt spid="100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91"/>
                                        </p:tgtEl>
                                        <p:attrNameLst>
                                          <p:attrName>style.visibility</p:attrName>
                                        </p:attrNameLst>
                                      </p:cBhvr>
                                      <p:to>
                                        <p:strVal val="visible"/>
                                      </p:to>
                                    </p:set>
                                    <p:anim calcmode="lin" valueType="num">
                                      <p:cBhvr additive="base">
                                        <p:cTn id="11" dur="1000"/>
                                        <p:tgtEl>
                                          <p:spTgt spid="991"/>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95"/>
                                        </p:tgtEl>
                                        <p:attrNameLst>
                                          <p:attrName>style.visibility</p:attrName>
                                        </p:attrNameLst>
                                      </p:cBhvr>
                                      <p:to>
                                        <p:strVal val="visible"/>
                                      </p:to>
                                    </p:set>
                                    <p:animEffect transition="in" filter="fade">
                                      <p:cBhvr>
                                        <p:cTn id="15" dur="1000"/>
                                        <p:tgtEl>
                                          <p:spTgt spid="995"/>
                                        </p:tgtEl>
                                      </p:cBhvr>
                                    </p:animEffect>
                                  </p:childTnLst>
                                </p:cTn>
                              </p:par>
                              <p:par>
                                <p:cTn id="16" presetID="10" presetClass="entr" presetSubtype="0" fill="hold" nodeType="withEffect">
                                  <p:stCondLst>
                                    <p:cond delay="0"/>
                                  </p:stCondLst>
                                  <p:childTnLst>
                                    <p:set>
                                      <p:cBhvr>
                                        <p:cTn id="17" dur="1" fill="hold">
                                          <p:stCondLst>
                                            <p:cond delay="0"/>
                                          </p:stCondLst>
                                        </p:cTn>
                                        <p:tgtEl>
                                          <p:spTgt spid="996"/>
                                        </p:tgtEl>
                                        <p:attrNameLst>
                                          <p:attrName>style.visibility</p:attrName>
                                        </p:attrNameLst>
                                      </p:cBhvr>
                                      <p:to>
                                        <p:strVal val="visible"/>
                                      </p:to>
                                    </p:set>
                                    <p:animEffect transition="in" filter="fade">
                                      <p:cBhvr>
                                        <p:cTn id="18" dur="1000"/>
                                        <p:tgtEl>
                                          <p:spTgt spid="996"/>
                                        </p:tgtEl>
                                      </p:cBhvr>
                                    </p:animEffect>
                                  </p:childTnLst>
                                </p:cTn>
                              </p:par>
                              <p:par>
                                <p:cTn id="19" presetID="2" presetClass="entr" presetSubtype="8" fill="hold" nodeType="withEffect">
                                  <p:stCondLst>
                                    <p:cond delay="0"/>
                                  </p:stCondLst>
                                  <p:childTnLst>
                                    <p:set>
                                      <p:cBhvr>
                                        <p:cTn id="20" dur="1" fill="hold">
                                          <p:stCondLst>
                                            <p:cond delay="0"/>
                                          </p:stCondLst>
                                        </p:cTn>
                                        <p:tgtEl>
                                          <p:spTgt spid="1014"/>
                                        </p:tgtEl>
                                        <p:attrNameLst>
                                          <p:attrName>style.visibility</p:attrName>
                                        </p:attrNameLst>
                                      </p:cBhvr>
                                      <p:to>
                                        <p:strVal val="visible"/>
                                      </p:to>
                                    </p:set>
                                    <p:anim calcmode="lin" valueType="num">
                                      <p:cBhvr additive="base">
                                        <p:cTn id="21" dur="1000"/>
                                        <p:tgtEl>
                                          <p:spTgt spid="1014"/>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63"/>
          <p:cNvSpPr txBox="1">
            <a:spLocks noGrp="1"/>
          </p:cNvSpPr>
          <p:nvPr>
            <p:ph type="body" idx="1"/>
          </p:nvPr>
        </p:nvSpPr>
        <p:spPr>
          <a:xfrm>
            <a:off x="714150" y="1261197"/>
            <a:ext cx="7715700" cy="282430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800" dirty="0"/>
              <a:t>Los sistemas operativos en la década de 1950 fueron diseñados para facilitar la transición entre trabajos. Antes de construir un sistema, se pierde mucho tiempo entre terminar un trabajo y comenzar el siguiente. Este fue el comienzo de los sistemas por lotes, donde los trabajos se recopilaban en grupos o lotes. Él tiene el control total de la máquina mientras se realiza el trabajo. Al final de cada trabajo, el control vuelve al sistema operativo, que borra, lee e inicia el siguiente trabajo. Aparece el concepto de nombres de archivo del sistema para lograr independencia de información. IBM fue el primero en crear un S.O para los ordenadores.</a:t>
            </a:r>
            <a:endParaRPr sz="1800" dirty="0"/>
          </a:p>
        </p:txBody>
      </p:sp>
      <p:sp>
        <p:nvSpPr>
          <p:cNvPr id="986" name="Google Shape;986;p63"/>
          <p:cNvSpPr txBox="1">
            <a:spLocks noGrp="1"/>
          </p:cNvSpPr>
          <p:nvPr>
            <p:ph type="title"/>
          </p:nvPr>
        </p:nvSpPr>
        <p:spPr>
          <a:xfrm>
            <a:off x="714175" y="535650"/>
            <a:ext cx="77157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Primera Generación 1950</a:t>
            </a:r>
            <a:endParaRPr dirty="0"/>
          </a:p>
        </p:txBody>
      </p:sp>
      <p:pic>
        <p:nvPicPr>
          <p:cNvPr id="2" name="Imagen 1">
            <a:extLst>
              <a:ext uri="{FF2B5EF4-FFF2-40B4-BE49-F238E27FC236}">
                <a16:creationId xmlns:a16="http://schemas.microsoft.com/office/drawing/2014/main" id="{77924635-B7A4-B430-CE6C-DB3DEE6D75F7}"/>
              </a:ext>
            </a:extLst>
          </p:cNvPr>
          <p:cNvPicPr>
            <a:picLocks noChangeAspect="1"/>
          </p:cNvPicPr>
          <p:nvPr/>
        </p:nvPicPr>
        <p:blipFill>
          <a:blip r:embed="rId3"/>
          <a:stretch>
            <a:fillRect/>
          </a:stretch>
        </p:blipFill>
        <p:spPr>
          <a:xfrm>
            <a:off x="7787129" y="4241650"/>
            <a:ext cx="487628" cy="612660"/>
          </a:xfrm>
          <a:prstGeom prst="rect">
            <a:avLst/>
          </a:prstGeom>
        </p:spPr>
      </p:pic>
      <p:pic>
        <p:nvPicPr>
          <p:cNvPr id="3" name="Imagen 2">
            <a:extLst>
              <a:ext uri="{FF2B5EF4-FFF2-40B4-BE49-F238E27FC236}">
                <a16:creationId xmlns:a16="http://schemas.microsoft.com/office/drawing/2014/main" id="{19A89A30-2F7B-D314-904F-0C9E4B77AA00}"/>
              </a:ext>
            </a:extLst>
          </p:cNvPr>
          <p:cNvPicPr>
            <a:picLocks noChangeAspect="1"/>
          </p:cNvPicPr>
          <p:nvPr/>
        </p:nvPicPr>
        <p:blipFill>
          <a:blip r:embed="rId4"/>
          <a:stretch>
            <a:fillRect/>
          </a:stretch>
        </p:blipFill>
        <p:spPr>
          <a:xfrm>
            <a:off x="7552267" y="3842476"/>
            <a:ext cx="970843" cy="612660"/>
          </a:xfrm>
          <a:prstGeom prst="rect">
            <a:avLst/>
          </a:prstGeom>
        </p:spPr>
      </p:pic>
      <p:pic>
        <p:nvPicPr>
          <p:cNvPr id="4" name="Imagen 3">
            <a:extLst>
              <a:ext uri="{FF2B5EF4-FFF2-40B4-BE49-F238E27FC236}">
                <a16:creationId xmlns:a16="http://schemas.microsoft.com/office/drawing/2014/main" id="{77ED57AB-E9BD-B660-6674-5A26BF85C6E2}"/>
              </a:ext>
            </a:extLst>
          </p:cNvPr>
          <p:cNvPicPr>
            <a:picLocks noChangeAspect="1"/>
          </p:cNvPicPr>
          <p:nvPr/>
        </p:nvPicPr>
        <p:blipFill>
          <a:blip r:embed="rId5"/>
          <a:stretch>
            <a:fillRect/>
          </a:stretch>
        </p:blipFill>
        <p:spPr>
          <a:xfrm>
            <a:off x="714125" y="314338"/>
            <a:ext cx="384081" cy="5060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8844725-A53A-E265-C2A1-51F925B630B9}"/>
              </a:ext>
            </a:extLst>
          </p:cNvPr>
          <p:cNvSpPr>
            <a:spLocks noGrp="1"/>
          </p:cNvSpPr>
          <p:nvPr>
            <p:ph type="body" idx="1"/>
          </p:nvPr>
        </p:nvSpPr>
        <p:spPr>
          <a:xfrm>
            <a:off x="714175" y="1323286"/>
            <a:ext cx="7560581" cy="2496928"/>
          </a:xfrm>
        </p:spPr>
        <p:txBody>
          <a:bodyPr/>
          <a:lstStyle/>
          <a:p>
            <a:pPr marL="139700" indent="0" algn="ctr">
              <a:buNone/>
            </a:pPr>
            <a:r>
              <a:rPr lang="es-ES" sz="1800" dirty="0"/>
              <a:t>Esta generación se comparte con múltiples programas. Entre ellos, varios procesadores se utilizan en un sistema para aumentar las funciones de procesamiento de máquinas. Este programa solo establece que el archivo está escrito en un empate con un cierto número de historias y una densidad específica. En un sistema de multiprocesamiento, se utilizan muchos procesadores en un solo sistema informático para aumentar la potencia de procesamiento de la máquina.</a:t>
            </a:r>
          </a:p>
          <a:p>
            <a:pPr marL="139700" indent="0" algn="ctr">
              <a:buNone/>
            </a:pPr>
            <a:r>
              <a:rPr lang="es-ES" sz="1800" dirty="0"/>
              <a:t>Se creo la primera versión del sistema operativo Unix.</a:t>
            </a:r>
            <a:endParaRPr lang="es-PA" sz="1800" dirty="0"/>
          </a:p>
        </p:txBody>
      </p:sp>
      <p:sp>
        <p:nvSpPr>
          <p:cNvPr id="3" name="Título 2">
            <a:extLst>
              <a:ext uri="{FF2B5EF4-FFF2-40B4-BE49-F238E27FC236}">
                <a16:creationId xmlns:a16="http://schemas.microsoft.com/office/drawing/2014/main" id="{0500B398-47A5-5E0C-D9BD-9E70BC115308}"/>
              </a:ext>
            </a:extLst>
          </p:cNvPr>
          <p:cNvSpPr>
            <a:spLocks noGrp="1"/>
          </p:cNvSpPr>
          <p:nvPr>
            <p:ph type="title"/>
          </p:nvPr>
        </p:nvSpPr>
        <p:spPr/>
        <p:txBody>
          <a:bodyPr/>
          <a:lstStyle/>
          <a:p>
            <a:r>
              <a:rPr lang="es-ES" dirty="0"/>
              <a:t>Segunda Generación 1960</a:t>
            </a:r>
            <a:endParaRPr lang="es-PA" dirty="0"/>
          </a:p>
        </p:txBody>
      </p:sp>
      <p:pic>
        <p:nvPicPr>
          <p:cNvPr id="4" name="Imagen 3">
            <a:extLst>
              <a:ext uri="{FF2B5EF4-FFF2-40B4-BE49-F238E27FC236}">
                <a16:creationId xmlns:a16="http://schemas.microsoft.com/office/drawing/2014/main" id="{375EE3D8-79FD-BAA2-CD94-F3AB7C876B2D}"/>
              </a:ext>
            </a:extLst>
          </p:cNvPr>
          <p:cNvPicPr>
            <a:picLocks noChangeAspect="1"/>
          </p:cNvPicPr>
          <p:nvPr/>
        </p:nvPicPr>
        <p:blipFill>
          <a:blip r:embed="rId2"/>
          <a:stretch>
            <a:fillRect/>
          </a:stretch>
        </p:blipFill>
        <p:spPr>
          <a:xfrm>
            <a:off x="7533402" y="4117473"/>
            <a:ext cx="896473" cy="723658"/>
          </a:xfrm>
          <a:prstGeom prst="rect">
            <a:avLst/>
          </a:prstGeom>
        </p:spPr>
      </p:pic>
      <p:pic>
        <p:nvPicPr>
          <p:cNvPr id="5" name="Imagen 4">
            <a:extLst>
              <a:ext uri="{FF2B5EF4-FFF2-40B4-BE49-F238E27FC236}">
                <a16:creationId xmlns:a16="http://schemas.microsoft.com/office/drawing/2014/main" id="{01784F0D-4BAC-7A4B-B5BD-BE130AB9597A}"/>
              </a:ext>
            </a:extLst>
          </p:cNvPr>
          <p:cNvPicPr>
            <a:picLocks noChangeAspect="1"/>
          </p:cNvPicPr>
          <p:nvPr/>
        </p:nvPicPr>
        <p:blipFill>
          <a:blip r:embed="rId3"/>
          <a:stretch>
            <a:fillRect/>
          </a:stretch>
        </p:blipFill>
        <p:spPr>
          <a:xfrm>
            <a:off x="7533402" y="4110834"/>
            <a:ext cx="274208" cy="331333"/>
          </a:xfrm>
          <a:prstGeom prst="rect">
            <a:avLst/>
          </a:prstGeom>
        </p:spPr>
      </p:pic>
    </p:spTree>
    <p:extLst>
      <p:ext uri="{BB962C8B-B14F-4D97-AF65-F5344CB8AC3E}">
        <p14:creationId xmlns:p14="http://schemas.microsoft.com/office/powerpoint/2010/main" val="199880205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0B133C-C344-7581-86C0-F0246A3C0FD9}"/>
              </a:ext>
            </a:extLst>
          </p:cNvPr>
          <p:cNvPicPr>
            <a:picLocks noChangeAspect="1"/>
          </p:cNvPicPr>
          <p:nvPr/>
        </p:nvPicPr>
        <p:blipFill>
          <a:blip r:embed="rId2"/>
          <a:stretch>
            <a:fillRect/>
          </a:stretch>
        </p:blipFill>
        <p:spPr>
          <a:xfrm>
            <a:off x="7038654" y="3397956"/>
            <a:ext cx="2105345" cy="1630310"/>
          </a:xfrm>
          <a:prstGeom prst="rect">
            <a:avLst/>
          </a:prstGeom>
        </p:spPr>
      </p:pic>
      <p:sp>
        <p:nvSpPr>
          <p:cNvPr id="3" name="Título 2">
            <a:extLst>
              <a:ext uri="{FF2B5EF4-FFF2-40B4-BE49-F238E27FC236}">
                <a16:creationId xmlns:a16="http://schemas.microsoft.com/office/drawing/2014/main" id="{A1F8D65E-9AE2-65B5-948E-5CE375ADDFE7}"/>
              </a:ext>
            </a:extLst>
          </p:cNvPr>
          <p:cNvSpPr>
            <a:spLocks noGrp="1"/>
          </p:cNvSpPr>
          <p:nvPr>
            <p:ph type="title"/>
          </p:nvPr>
        </p:nvSpPr>
        <p:spPr/>
        <p:txBody>
          <a:bodyPr/>
          <a:lstStyle/>
          <a:p>
            <a:r>
              <a:rPr lang="es-ES" dirty="0"/>
              <a:t>Tercera Generación 1964</a:t>
            </a:r>
            <a:endParaRPr lang="es-PA" dirty="0"/>
          </a:p>
        </p:txBody>
      </p:sp>
      <p:pic>
        <p:nvPicPr>
          <p:cNvPr id="4" name="Imagen 3">
            <a:extLst>
              <a:ext uri="{FF2B5EF4-FFF2-40B4-BE49-F238E27FC236}">
                <a16:creationId xmlns:a16="http://schemas.microsoft.com/office/drawing/2014/main" id="{FA83767E-1D2C-22AB-243E-CC8FDCD0F87A}"/>
              </a:ext>
            </a:extLst>
          </p:cNvPr>
          <p:cNvPicPr>
            <a:picLocks noChangeAspect="1"/>
          </p:cNvPicPr>
          <p:nvPr/>
        </p:nvPicPr>
        <p:blipFill rotWithShape="1">
          <a:blip r:embed="rId3"/>
          <a:srcRect l="14528" t="11515" r="2603" b="10641"/>
          <a:stretch/>
        </p:blipFill>
        <p:spPr>
          <a:xfrm>
            <a:off x="7099276" y="3547126"/>
            <a:ext cx="1952978" cy="1375912"/>
          </a:xfrm>
          <a:prstGeom prst="rect">
            <a:avLst/>
          </a:prstGeom>
        </p:spPr>
      </p:pic>
      <p:pic>
        <p:nvPicPr>
          <p:cNvPr id="6" name="Imagen 5">
            <a:extLst>
              <a:ext uri="{FF2B5EF4-FFF2-40B4-BE49-F238E27FC236}">
                <a16:creationId xmlns:a16="http://schemas.microsoft.com/office/drawing/2014/main" id="{FFE253C9-1635-7769-AE3B-3405F76C8A16}"/>
              </a:ext>
            </a:extLst>
          </p:cNvPr>
          <p:cNvPicPr>
            <a:picLocks noChangeAspect="1"/>
          </p:cNvPicPr>
          <p:nvPr/>
        </p:nvPicPr>
        <p:blipFill>
          <a:blip r:embed="rId4">
            <a:biLevel thresh="75000"/>
          </a:blip>
          <a:stretch>
            <a:fillRect/>
          </a:stretch>
        </p:blipFill>
        <p:spPr>
          <a:xfrm>
            <a:off x="8579556" y="3276479"/>
            <a:ext cx="207367" cy="497681"/>
          </a:xfrm>
          <a:prstGeom prst="rect">
            <a:avLst/>
          </a:prstGeom>
        </p:spPr>
      </p:pic>
      <p:sp>
        <p:nvSpPr>
          <p:cNvPr id="2" name="Marcador de texto 1">
            <a:extLst>
              <a:ext uri="{FF2B5EF4-FFF2-40B4-BE49-F238E27FC236}">
                <a16:creationId xmlns:a16="http://schemas.microsoft.com/office/drawing/2014/main" id="{62595FB8-4FD2-4A23-C499-9AB002AA513E}"/>
              </a:ext>
            </a:extLst>
          </p:cNvPr>
          <p:cNvSpPr>
            <a:spLocks noGrp="1"/>
          </p:cNvSpPr>
          <p:nvPr>
            <p:ph type="body" idx="1"/>
          </p:nvPr>
        </p:nvSpPr>
        <p:spPr>
          <a:xfrm>
            <a:off x="714150" y="1229228"/>
            <a:ext cx="7715700" cy="2259860"/>
          </a:xfrm>
        </p:spPr>
        <p:txBody>
          <a:bodyPr/>
          <a:lstStyle/>
          <a:p>
            <a:pPr marL="139700" indent="0">
              <a:buNone/>
            </a:pPr>
            <a:r>
              <a:rPr lang="es-ES" sz="1800" dirty="0"/>
              <a:t>En esta época, apareció la serie de computadoras IBM/360, diseñada como un sistema general que debía procesar una amplia variedad de diferentes tipos de información, lo que llevó a un nuevo desarrollo del sistema operativo: un sistema multimodo que soporta lotes. </a:t>
            </a:r>
          </a:p>
          <a:p>
            <a:pPr marL="139700" indent="0">
              <a:buNone/>
            </a:pPr>
            <a:r>
              <a:rPr lang="es-ES" sz="1800" dirty="0"/>
              <a:t>Los S.O de la tercera generación eran sistemas de modos múltiples.</a:t>
            </a:r>
          </a:p>
          <a:p>
            <a:pPr marL="139700" indent="0">
              <a:buNone/>
            </a:pPr>
            <a:r>
              <a:rPr lang="es-ES" sz="1800" dirty="0"/>
              <a:t>El sistema operativo serial de tercera generación introdujo el concepto de multiprogramación, que es muy similar a la técnica de arrastrar y soltar desarrollada para el tiempo compartido.</a:t>
            </a:r>
            <a:endParaRPr lang="es-PA" sz="1800" dirty="0"/>
          </a:p>
        </p:txBody>
      </p:sp>
    </p:spTree>
    <p:extLst>
      <p:ext uri="{BB962C8B-B14F-4D97-AF65-F5344CB8AC3E}">
        <p14:creationId xmlns:p14="http://schemas.microsoft.com/office/powerpoint/2010/main" val="1441827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73"/>
          <p:cNvSpPr/>
          <p:nvPr/>
        </p:nvSpPr>
        <p:spPr>
          <a:xfrm>
            <a:off x="751259" y="1116292"/>
            <a:ext cx="2724604" cy="323621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73"/>
          <p:cNvGrpSpPr/>
          <p:nvPr/>
        </p:nvGrpSpPr>
        <p:grpSpPr>
          <a:xfrm rot="-40568">
            <a:off x="4607230" y="138046"/>
            <a:ext cx="2976531" cy="1140794"/>
            <a:chOff x="2975475" y="303600"/>
            <a:chExt cx="3129040" cy="1214517"/>
          </a:xfrm>
        </p:grpSpPr>
        <p:sp>
          <p:nvSpPr>
            <p:cNvPr id="1498" name="Google Shape;1498;p73"/>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3"/>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73"/>
          <p:cNvGrpSpPr/>
          <p:nvPr/>
        </p:nvGrpSpPr>
        <p:grpSpPr>
          <a:xfrm>
            <a:off x="5827068" y="58668"/>
            <a:ext cx="754247" cy="310725"/>
            <a:chOff x="-2417150" y="1571850"/>
            <a:chExt cx="1347351" cy="310725"/>
          </a:xfrm>
        </p:grpSpPr>
        <p:sp>
          <p:nvSpPr>
            <p:cNvPr id="1501" name="Google Shape;1501;p73"/>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3"/>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3"/>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3"/>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3"/>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73"/>
          <p:cNvSpPr txBox="1">
            <a:spLocks noGrp="1"/>
          </p:cNvSpPr>
          <p:nvPr>
            <p:ph type="body" idx="1"/>
          </p:nvPr>
        </p:nvSpPr>
        <p:spPr>
          <a:xfrm>
            <a:off x="3611917" y="1260798"/>
            <a:ext cx="5091816" cy="3575782"/>
          </a:xfrm>
          <a:prstGeom prst="rect">
            <a:avLst/>
          </a:prstGeom>
        </p:spPr>
        <p:txBody>
          <a:bodyPr spcFirstLastPara="1" wrap="square" lIns="91425" tIns="91425" rIns="91425" bIns="91425" anchor="t" anchorCtr="0">
            <a:noAutofit/>
          </a:bodyPr>
          <a:lstStyle/>
          <a:p>
            <a:pPr marL="0" lvl="0" indent="0">
              <a:buClr>
                <a:srgbClr val="273D40"/>
              </a:buClr>
              <a:buSzPts val="600"/>
              <a:buNone/>
            </a:pPr>
            <a:r>
              <a:rPr lang="es-ES" sz="1600" dirty="0"/>
              <a:t>microprocesador, chip de memoria, miniaturización. Dos mejoras en la tecnología informática marcaron el comienzo de la cuarta generación: el reemplazo de la memoria de núcleo magnético con chips de silicio y la colocación de múltiples componentes en un chip: el resultado de la miniaturización del circuito. Electrónicamente.</a:t>
            </a:r>
          </a:p>
          <a:p>
            <a:pPr marL="0" lvl="0" indent="0">
              <a:buClr>
                <a:srgbClr val="273D40"/>
              </a:buClr>
              <a:buSzPts val="600"/>
              <a:buNone/>
            </a:pPr>
            <a:r>
              <a:rPr lang="es-ES" sz="1600" dirty="0"/>
              <a:t>Para estos sistemas operativos surgió el concepto de máquina virtual, donde el usuario no toca el hardware de la computadora a la que se quiere conectar, sino que ve una interfaz gráfica creada por el sistema operativo.</a:t>
            </a:r>
            <a:endParaRPr sz="1600" dirty="0"/>
          </a:p>
        </p:txBody>
      </p:sp>
      <p:sp>
        <p:nvSpPr>
          <p:cNvPr id="1507" name="Google Shape;1507;p73"/>
          <p:cNvSpPr txBox="1">
            <a:spLocks noGrp="1"/>
          </p:cNvSpPr>
          <p:nvPr>
            <p:ph type="title"/>
          </p:nvPr>
        </p:nvSpPr>
        <p:spPr>
          <a:xfrm>
            <a:off x="4661408" y="387550"/>
            <a:ext cx="2928570" cy="7287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sz="3600" dirty="0"/>
              <a:t>Cuarta Generación</a:t>
            </a:r>
            <a:endParaRPr dirty="0"/>
          </a:p>
        </p:txBody>
      </p:sp>
      <p:pic>
        <p:nvPicPr>
          <p:cNvPr id="2" name="Imagen 1">
            <a:extLst>
              <a:ext uri="{FF2B5EF4-FFF2-40B4-BE49-F238E27FC236}">
                <a16:creationId xmlns:a16="http://schemas.microsoft.com/office/drawing/2014/main" id="{C81063AF-119B-9CD9-5D86-CA8C2533D462}"/>
              </a:ext>
            </a:extLst>
          </p:cNvPr>
          <p:cNvPicPr>
            <a:picLocks noChangeAspect="1"/>
          </p:cNvPicPr>
          <p:nvPr/>
        </p:nvPicPr>
        <p:blipFill>
          <a:blip r:embed="rId3"/>
          <a:stretch>
            <a:fillRect/>
          </a:stretch>
        </p:blipFill>
        <p:spPr>
          <a:xfrm>
            <a:off x="846667" y="1296362"/>
            <a:ext cx="2517422" cy="2812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09" name="Google Shape;1509;p73"/>
          <p:cNvSpPr/>
          <p:nvPr/>
        </p:nvSpPr>
        <p:spPr>
          <a:xfrm rot="-342017">
            <a:off x="636964" y="3765651"/>
            <a:ext cx="1707395" cy="523114"/>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800" b="1" dirty="0">
                <a:solidFill>
                  <a:schemeClr val="dk2"/>
                </a:solidFill>
                <a:latin typeface="Grand Hotel"/>
                <a:ea typeface="Grand Hotel"/>
                <a:cs typeface="Grand Hotel"/>
                <a:sym typeface="Grand Hotel"/>
              </a:rPr>
              <a:t>1980</a:t>
            </a:r>
            <a:endParaRPr sz="2800" b="1" dirty="0">
              <a:solidFill>
                <a:schemeClr val="dk2"/>
              </a:solidFill>
              <a:latin typeface="Grand Hotel"/>
              <a:ea typeface="Grand Hotel"/>
              <a:cs typeface="Grand Hotel"/>
              <a:sym typeface="Grand Hote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97"/>
                                        </p:tgtEl>
                                        <p:attrNameLst>
                                          <p:attrName>style.visibility</p:attrName>
                                        </p:attrNameLst>
                                      </p:cBhvr>
                                      <p:to>
                                        <p:strVal val="visible"/>
                                      </p:to>
                                    </p:set>
                                    <p:anim calcmode="lin" valueType="num">
                                      <p:cBhvr additive="base">
                                        <p:cTn id="7" dur="1000"/>
                                        <p:tgtEl>
                                          <p:spTgt spid="14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500"/>
                                        </p:tgtEl>
                                        <p:attrNameLst>
                                          <p:attrName>style.visibility</p:attrName>
                                        </p:attrNameLst>
                                      </p:cBhvr>
                                      <p:to>
                                        <p:strVal val="visible"/>
                                      </p:to>
                                    </p:set>
                                    <p:animEffect transition="in" filter="fade">
                                      <p:cBhvr>
                                        <p:cTn id="10" dur="1000"/>
                                        <p:tgtEl>
                                          <p:spTgt spid="1500"/>
                                        </p:tgtEl>
                                      </p:cBhvr>
                                    </p:animEffect>
                                  </p:childTnLst>
                                </p:cTn>
                              </p:par>
                              <p:par>
                                <p:cTn id="11" presetID="10" presetClass="entr" presetSubtype="0" fill="hold" nodeType="withEffect">
                                  <p:stCondLst>
                                    <p:cond delay="0"/>
                                  </p:stCondLst>
                                  <p:childTnLst>
                                    <p:set>
                                      <p:cBhvr>
                                        <p:cTn id="12" dur="1" fill="hold">
                                          <p:stCondLst>
                                            <p:cond delay="0"/>
                                          </p:stCondLst>
                                        </p:cTn>
                                        <p:tgtEl>
                                          <p:spTgt spid="1507"/>
                                        </p:tgtEl>
                                        <p:attrNameLst>
                                          <p:attrName>style.visibility</p:attrName>
                                        </p:attrNameLst>
                                      </p:cBhvr>
                                      <p:to>
                                        <p:strVal val="visible"/>
                                      </p:to>
                                    </p:set>
                                    <p:animEffect transition="in" filter="fade">
                                      <p:cBhvr>
                                        <p:cTn id="13" dur="1000"/>
                                        <p:tgtEl>
                                          <p:spTgt spid="150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506"/>
                                        </p:tgtEl>
                                        <p:attrNameLst>
                                          <p:attrName>style.visibility</p:attrName>
                                        </p:attrNameLst>
                                      </p:cBhvr>
                                      <p:to>
                                        <p:strVal val="visible"/>
                                      </p:to>
                                    </p:set>
                                    <p:anim calcmode="lin" valueType="num">
                                      <p:cBhvr additive="base">
                                        <p:cTn id="18" dur="1000"/>
                                        <p:tgtEl>
                                          <p:spTgt spid="1506"/>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96"/>
                                        </p:tgtEl>
                                        <p:attrNameLst>
                                          <p:attrName>style.visibility</p:attrName>
                                        </p:attrNameLst>
                                      </p:cBhvr>
                                      <p:to>
                                        <p:strVal val="visible"/>
                                      </p:to>
                                    </p:set>
                                    <p:animEffect transition="in" filter="fade">
                                      <p:cBhvr>
                                        <p:cTn id="23" dur="1000"/>
                                        <p:tgtEl>
                                          <p:spTgt spid="149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509"/>
                                        </p:tgtEl>
                                        <p:attrNameLst>
                                          <p:attrName>style.visibility</p:attrName>
                                        </p:attrNameLst>
                                      </p:cBhvr>
                                      <p:to>
                                        <p:strVal val="visible"/>
                                      </p:to>
                                    </p:set>
                                    <p:anim calcmode="lin" valueType="num">
                                      <p:cBhvr additive="base">
                                        <p:cTn id="28" dur="1000"/>
                                        <p:tgtEl>
                                          <p:spTgt spid="1509"/>
                                        </p:tgtEl>
                                        <p:attrNameLst>
                                          <p:attrName>ppt_x</p:attrName>
                                        </p:attrNameLst>
                                      </p:cBhvr>
                                      <p:tavLst>
                                        <p:tav tm="0">
                                          <p:val>
                                            <p:strVal val="#ppt_x-1"/>
                                          </p:val>
                                        </p:tav>
                                        <p:tav tm="100000">
                                          <p:val>
                                            <p:strVal val="#ppt_x"/>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29" name="Google Shape;1029;p66"/>
          <p:cNvGrpSpPr/>
          <p:nvPr/>
        </p:nvGrpSpPr>
        <p:grpSpPr>
          <a:xfrm>
            <a:off x="1042603" y="974136"/>
            <a:ext cx="6999018" cy="3249620"/>
            <a:chOff x="1042594" y="972682"/>
            <a:chExt cx="6999018" cy="3250920"/>
          </a:xfrm>
        </p:grpSpPr>
        <p:grpSp>
          <p:nvGrpSpPr>
            <p:cNvPr id="1030" name="Google Shape;1030;p66"/>
            <p:cNvGrpSpPr/>
            <p:nvPr/>
          </p:nvGrpSpPr>
          <p:grpSpPr>
            <a:xfrm>
              <a:off x="1042594" y="972682"/>
              <a:ext cx="6999018" cy="3250920"/>
              <a:chOff x="1042594" y="972682"/>
              <a:chExt cx="6999018" cy="3250920"/>
            </a:xfrm>
          </p:grpSpPr>
          <p:grpSp>
            <p:nvGrpSpPr>
              <p:cNvPr id="1031" name="Google Shape;1031;p66"/>
              <p:cNvGrpSpPr/>
              <p:nvPr/>
            </p:nvGrpSpPr>
            <p:grpSpPr>
              <a:xfrm>
                <a:off x="1042594" y="1025174"/>
                <a:ext cx="6938133" cy="3198428"/>
                <a:chOff x="1682324" y="1028700"/>
                <a:chExt cx="5779369" cy="3086094"/>
              </a:xfrm>
            </p:grpSpPr>
            <p:sp>
              <p:nvSpPr>
                <p:cNvPr id="1032" name="Google Shape;1032;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66"/>
              <p:cNvGrpSpPr/>
              <p:nvPr/>
            </p:nvGrpSpPr>
            <p:grpSpPr>
              <a:xfrm>
                <a:off x="1103478" y="972682"/>
                <a:ext cx="6938133" cy="3198428"/>
                <a:chOff x="1682324" y="1028700"/>
                <a:chExt cx="5779369" cy="3086094"/>
              </a:xfrm>
            </p:grpSpPr>
            <p:sp>
              <p:nvSpPr>
                <p:cNvPr id="1051" name="Google Shape;1051;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66"/>
            <p:cNvGrpSpPr/>
            <p:nvPr/>
          </p:nvGrpSpPr>
          <p:grpSpPr>
            <a:xfrm>
              <a:off x="1277326" y="1194627"/>
              <a:ext cx="6592864" cy="2753864"/>
              <a:chOff x="3414822" y="1306327"/>
              <a:chExt cx="2199895" cy="2273478"/>
            </a:xfrm>
          </p:grpSpPr>
          <p:sp>
            <p:nvSpPr>
              <p:cNvPr id="1070" name="Google Shape;1070;p66"/>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6"/>
              <p:cNvSpPr/>
              <p:nvPr/>
            </p:nvSpPr>
            <p:spPr>
              <a:xfrm>
                <a:off x="3456448"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800" dirty="0">
                    <a:latin typeface="Andika" panose="020B0604020202020204" charset="0"/>
                    <a:ea typeface="Andika" panose="020B0604020202020204" charset="0"/>
                    <a:cs typeface="Andika" panose="020B0604020202020204" charset="0"/>
                  </a:rPr>
                  <a:t>En un sistema operativo de red, cada computadora tiene su propia copia del sistema operativo, el usuario sabe cuántas computadoras hay y puede conectarse claramente a varias máquinas remotas para transferir archivos, buscar, etc.</a:t>
                </a:r>
              </a:p>
              <a:p>
                <a:pPr marL="0" lvl="0" indent="0" algn="l" rtl="0">
                  <a:spcBef>
                    <a:spcPts val="0"/>
                  </a:spcBef>
                  <a:spcAft>
                    <a:spcPts val="0"/>
                  </a:spcAft>
                  <a:buNone/>
                </a:pPr>
                <a:r>
                  <a:rPr lang="es-ES" sz="1800" dirty="0">
                    <a:latin typeface="Andika" panose="020B0604020202020204" charset="0"/>
                    <a:ea typeface="Andika" panose="020B0604020202020204" charset="0"/>
                    <a:cs typeface="Andika" panose="020B0604020202020204" charset="0"/>
                  </a:rPr>
                  <a:t>Este tipo de sistema operativo se puede ejecutar una tarea en varios nodos a la vez, gracias a la posibilidad de migración de procesos.</a:t>
                </a:r>
                <a:endParaRPr sz="1800" dirty="0">
                  <a:latin typeface="Andika" panose="020B0604020202020204" charset="0"/>
                  <a:ea typeface="Andika" panose="020B0604020202020204" charset="0"/>
                  <a:cs typeface="Andika" panose="020B0604020202020204" charset="0"/>
                </a:endParaRPr>
              </a:p>
            </p:txBody>
          </p:sp>
        </p:grpSp>
      </p:grpSp>
      <p:sp>
        <p:nvSpPr>
          <p:cNvPr id="1072" name="Google Shape;1072;p66"/>
          <p:cNvSpPr/>
          <p:nvPr/>
        </p:nvSpPr>
        <p:spPr>
          <a:xfrm rot="162525">
            <a:off x="2713999" y="414246"/>
            <a:ext cx="3654500" cy="559926"/>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accent1"/>
              </a:solidFill>
              <a:latin typeface="Grand Hotel"/>
              <a:ea typeface="Grand Hotel"/>
              <a:cs typeface="Grand Hotel"/>
              <a:sym typeface="Grand Hotel"/>
            </a:endParaRPr>
          </a:p>
        </p:txBody>
      </p:sp>
      <p:sp>
        <p:nvSpPr>
          <p:cNvPr id="1073" name="Google Shape;1073;p66"/>
          <p:cNvSpPr txBox="1">
            <a:spLocks noGrp="1"/>
          </p:cNvSpPr>
          <p:nvPr>
            <p:ph type="title"/>
          </p:nvPr>
        </p:nvSpPr>
        <p:spPr>
          <a:xfrm>
            <a:off x="1543242" y="336545"/>
            <a:ext cx="5811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Quinta Generación 1990</a:t>
            </a:r>
            <a:endParaRPr sz="3200" dirty="0"/>
          </a:p>
        </p:txBody>
      </p:sp>
      <p:grpSp>
        <p:nvGrpSpPr>
          <p:cNvPr id="1075" name="Google Shape;1075;p66"/>
          <p:cNvGrpSpPr/>
          <p:nvPr/>
        </p:nvGrpSpPr>
        <p:grpSpPr>
          <a:xfrm>
            <a:off x="796759" y="117033"/>
            <a:ext cx="1318090" cy="689551"/>
            <a:chOff x="796759" y="117033"/>
            <a:chExt cx="1318090" cy="689551"/>
          </a:xfrm>
        </p:grpSpPr>
        <p:grpSp>
          <p:nvGrpSpPr>
            <p:cNvPr id="1076" name="Google Shape;1076;p66"/>
            <p:cNvGrpSpPr/>
            <p:nvPr/>
          </p:nvGrpSpPr>
          <p:grpSpPr>
            <a:xfrm>
              <a:off x="1580991" y="366032"/>
              <a:ext cx="533858" cy="339242"/>
              <a:chOff x="7895966" y="801057"/>
              <a:chExt cx="533858" cy="339242"/>
            </a:xfrm>
          </p:grpSpPr>
          <p:sp>
            <p:nvSpPr>
              <p:cNvPr id="1077" name="Google Shape;1077;p66"/>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6"/>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66"/>
            <p:cNvGrpSpPr/>
            <p:nvPr/>
          </p:nvGrpSpPr>
          <p:grpSpPr>
            <a:xfrm>
              <a:off x="796759" y="117033"/>
              <a:ext cx="715877" cy="689551"/>
              <a:chOff x="7110870" y="560376"/>
              <a:chExt cx="579846" cy="558567"/>
            </a:xfrm>
          </p:grpSpPr>
          <p:sp>
            <p:nvSpPr>
              <p:cNvPr id="1080" name="Google Shape;1080;p66"/>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6"/>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Imagen 1">
            <a:extLst>
              <a:ext uri="{FF2B5EF4-FFF2-40B4-BE49-F238E27FC236}">
                <a16:creationId xmlns:a16="http://schemas.microsoft.com/office/drawing/2014/main" id="{C11925D5-E7F6-3889-529D-F1F89741BFDF}"/>
              </a:ext>
            </a:extLst>
          </p:cNvPr>
          <p:cNvPicPr>
            <a:picLocks noChangeAspect="1"/>
          </p:cNvPicPr>
          <p:nvPr/>
        </p:nvPicPr>
        <p:blipFill rotWithShape="1">
          <a:blip r:embed="rId3"/>
          <a:srcRect l="9396" t="882" r="8057" b="14002"/>
          <a:stretch/>
        </p:blipFill>
        <p:spPr>
          <a:xfrm>
            <a:off x="6521897" y="3508584"/>
            <a:ext cx="2067802" cy="142047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3" name="Imagen 2">
            <a:extLst>
              <a:ext uri="{FF2B5EF4-FFF2-40B4-BE49-F238E27FC236}">
                <a16:creationId xmlns:a16="http://schemas.microsoft.com/office/drawing/2014/main" id="{50A62836-907F-597D-9F73-55BF4238C17A}"/>
              </a:ext>
            </a:extLst>
          </p:cNvPr>
          <p:cNvPicPr>
            <a:picLocks noChangeAspect="1"/>
          </p:cNvPicPr>
          <p:nvPr/>
        </p:nvPicPr>
        <p:blipFill>
          <a:blip r:embed="rId4"/>
          <a:stretch>
            <a:fillRect/>
          </a:stretch>
        </p:blipFill>
        <p:spPr>
          <a:xfrm>
            <a:off x="6804941" y="3389110"/>
            <a:ext cx="213378" cy="5121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1000"/>
                                        <p:tgtEl>
                                          <p:spTgt spid="102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072"/>
                                        </p:tgtEl>
                                        <p:attrNameLst>
                                          <p:attrName>style.visibility</p:attrName>
                                        </p:attrNameLst>
                                      </p:cBhvr>
                                      <p:to>
                                        <p:strVal val="visible"/>
                                      </p:to>
                                    </p:set>
                                    <p:animEffect transition="in" filter="fade">
                                      <p:cBhvr>
                                        <p:cTn id="10" dur="1000"/>
                                        <p:tgtEl>
                                          <p:spTgt spid="1072"/>
                                        </p:tgtEl>
                                      </p:cBhvr>
                                    </p:animEffect>
                                  </p:childTnLst>
                                </p:cTn>
                              </p:par>
                              <p:par>
                                <p:cTn id="11" presetID="10" presetClass="entr" presetSubtype="0" fill="hold" nodeType="withEffect">
                                  <p:stCondLst>
                                    <p:cond delay="0"/>
                                  </p:stCondLst>
                                  <p:childTnLst>
                                    <p:set>
                                      <p:cBhvr>
                                        <p:cTn id="12" dur="1" fill="hold">
                                          <p:stCondLst>
                                            <p:cond delay="0"/>
                                          </p:stCondLst>
                                        </p:cTn>
                                        <p:tgtEl>
                                          <p:spTgt spid="1073"/>
                                        </p:tgtEl>
                                        <p:attrNameLst>
                                          <p:attrName>style.visibility</p:attrName>
                                        </p:attrNameLst>
                                      </p:cBhvr>
                                      <p:to>
                                        <p:strVal val="visible"/>
                                      </p:to>
                                    </p:set>
                                    <p:animEffect transition="in" filter="fade">
                                      <p:cBhvr>
                                        <p:cTn id="13" dur="1000"/>
                                        <p:tgtEl>
                                          <p:spTgt spid="10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75"/>
                                        </p:tgtEl>
                                        <p:attrNameLst>
                                          <p:attrName>style.visibility</p:attrName>
                                        </p:attrNameLst>
                                      </p:cBhvr>
                                      <p:to>
                                        <p:strVal val="visible"/>
                                      </p:to>
                                    </p:set>
                                    <p:animEffect transition="in" filter="fade">
                                      <p:cBhvr>
                                        <p:cTn id="18" dur="10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47"/>
        <p:cNvGrpSpPr/>
        <p:nvPr/>
      </p:nvGrpSpPr>
      <p:grpSpPr>
        <a:xfrm>
          <a:off x="0" y="0"/>
          <a:ext cx="0" cy="0"/>
          <a:chOff x="0" y="0"/>
          <a:chExt cx="0" cy="0"/>
        </a:xfrm>
      </p:grpSpPr>
      <p:grpSp>
        <p:nvGrpSpPr>
          <p:cNvPr id="8548" name="Google Shape;8548;p131"/>
          <p:cNvGrpSpPr/>
          <p:nvPr/>
        </p:nvGrpSpPr>
        <p:grpSpPr>
          <a:xfrm>
            <a:off x="2624978" y="387599"/>
            <a:ext cx="3894465" cy="1010248"/>
            <a:chOff x="2607325" y="351650"/>
            <a:chExt cx="3838046" cy="1017677"/>
          </a:xfrm>
        </p:grpSpPr>
        <p:sp>
          <p:nvSpPr>
            <p:cNvPr id="8549" name="Google Shape;8549;p131"/>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31"/>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1" name="Google Shape;8551;p131"/>
          <p:cNvGrpSpPr/>
          <p:nvPr/>
        </p:nvGrpSpPr>
        <p:grpSpPr>
          <a:xfrm rot="467984" flipH="1">
            <a:off x="3943267" y="227133"/>
            <a:ext cx="1257290" cy="248059"/>
            <a:chOff x="5674700" y="1114550"/>
            <a:chExt cx="1490200" cy="294050"/>
          </a:xfrm>
        </p:grpSpPr>
        <p:sp>
          <p:nvSpPr>
            <p:cNvPr id="8552" name="Google Shape;8552;p131"/>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31"/>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31"/>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31"/>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31"/>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31"/>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31"/>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31"/>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31"/>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31"/>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2" name="Google Shape;8562;p131"/>
          <p:cNvSpPr txBox="1">
            <a:spLocks noGrp="1"/>
          </p:cNvSpPr>
          <p:nvPr>
            <p:ph type="body" idx="1"/>
          </p:nvPr>
        </p:nvSpPr>
        <p:spPr>
          <a:xfrm>
            <a:off x="1739956" y="1669286"/>
            <a:ext cx="6127306" cy="2905817"/>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2000" dirty="0">
                <a:solidFill>
                  <a:schemeClr val="hlink"/>
                </a:solidFill>
                <a:uFill>
                  <a:noFill/>
                </a:uFill>
                <a:latin typeface="Andika" panose="020B0604020202020204" charset="0"/>
                <a:ea typeface="Andika" panose="020B0604020202020204" charset="0"/>
                <a:cs typeface="Andika" panose="020B0604020202020204" charset="0"/>
                <a:sym typeface="Grand Hotel"/>
              </a:rPr>
              <a:t>Microsoft Windows se publico en 1985.</a:t>
            </a:r>
          </a:p>
          <a:p>
            <a:pPr marL="457200" lvl="0" indent="-317500" algn="l" rtl="0">
              <a:spcBef>
                <a:spcPts val="0"/>
              </a:spcBef>
              <a:spcAft>
                <a:spcPts val="0"/>
              </a:spcAft>
              <a:buSzPts val="1400"/>
              <a:buChar char="●"/>
            </a:pPr>
            <a:r>
              <a:rPr lang="es-PA" sz="2000" dirty="0">
                <a:solidFill>
                  <a:schemeClr val="hlink"/>
                </a:solidFill>
                <a:uFill>
                  <a:noFill/>
                </a:uFill>
                <a:latin typeface="Andika" panose="020B0604020202020204" charset="0"/>
                <a:ea typeface="Andika" panose="020B0604020202020204" charset="0"/>
                <a:cs typeface="Andika" panose="020B0604020202020204" charset="0"/>
                <a:sym typeface="Grand Hotel"/>
              </a:rPr>
              <a:t>U</a:t>
            </a:r>
            <a:r>
              <a:rPr lang="en" sz="2000" dirty="0">
                <a:solidFill>
                  <a:schemeClr val="hlink"/>
                </a:solidFill>
                <a:uFill>
                  <a:noFill/>
                </a:uFill>
                <a:latin typeface="Andika" panose="020B0604020202020204" charset="0"/>
                <a:ea typeface="Andika" panose="020B0604020202020204" charset="0"/>
                <a:cs typeface="Andika" panose="020B0604020202020204" charset="0"/>
                <a:sym typeface="Grand Hotel"/>
              </a:rPr>
              <a:t>nix se desarrollo  1969.</a:t>
            </a:r>
          </a:p>
          <a:p>
            <a:pPr marL="457200" lvl="0" indent="-317500" algn="l" rtl="0">
              <a:spcBef>
                <a:spcPts val="0"/>
              </a:spcBef>
              <a:spcAft>
                <a:spcPts val="0"/>
              </a:spcAft>
              <a:buSzPts val="1400"/>
              <a:buChar char="●"/>
            </a:pPr>
            <a:r>
              <a:rPr lang="en" sz="2000" dirty="0">
                <a:solidFill>
                  <a:schemeClr val="hlink"/>
                </a:solidFill>
                <a:uFill>
                  <a:noFill/>
                </a:uFill>
                <a:latin typeface="Andika" panose="020B0604020202020204" charset="0"/>
                <a:ea typeface="Andika" panose="020B0604020202020204" charset="0"/>
                <a:cs typeface="Andika" panose="020B0604020202020204" charset="0"/>
                <a:sym typeface="Grand Hotel"/>
              </a:rPr>
              <a:t>MacOS </a:t>
            </a:r>
            <a:r>
              <a:rPr lang="es-ES" sz="2000" dirty="0">
                <a:solidFill>
                  <a:schemeClr val="hlink"/>
                </a:solidFill>
                <a:uFill>
                  <a:noFill/>
                </a:uFill>
                <a:latin typeface="Andika" panose="020B0604020202020204" charset="0"/>
                <a:ea typeface="Andika" panose="020B0604020202020204" charset="0"/>
                <a:cs typeface="Andika" panose="020B0604020202020204" charset="0"/>
                <a:sym typeface="Grand Hotel"/>
              </a:rPr>
              <a:t>de los computadores Macintosh de Apple.</a:t>
            </a:r>
            <a:endParaRPr lang="en" sz="2000" dirty="0">
              <a:solidFill>
                <a:schemeClr val="hlink"/>
              </a:solidFill>
              <a:uFill>
                <a:noFill/>
              </a:uFill>
              <a:latin typeface="Andika" panose="020B0604020202020204" charset="0"/>
              <a:ea typeface="Andika" panose="020B0604020202020204" charset="0"/>
              <a:cs typeface="Andika" panose="020B0604020202020204" charset="0"/>
              <a:sym typeface="Grand Hotel"/>
            </a:endParaRPr>
          </a:p>
          <a:p>
            <a:pPr marL="457200" lvl="0" indent="-317500" algn="l" rtl="0">
              <a:spcBef>
                <a:spcPts val="0"/>
              </a:spcBef>
              <a:spcAft>
                <a:spcPts val="0"/>
              </a:spcAft>
              <a:buSzPts val="1400"/>
              <a:buChar char="●"/>
            </a:pPr>
            <a:r>
              <a:rPr lang="en" sz="2000" dirty="0">
                <a:solidFill>
                  <a:schemeClr val="hlink"/>
                </a:solidFill>
                <a:uFill>
                  <a:noFill/>
                </a:uFill>
                <a:latin typeface="Andika" panose="020B0604020202020204" charset="0"/>
                <a:ea typeface="Andika" panose="020B0604020202020204" charset="0"/>
                <a:cs typeface="Andika" panose="020B0604020202020204" charset="0"/>
                <a:sym typeface="Grand Hotel"/>
              </a:rPr>
              <a:t>Ubuntu </a:t>
            </a:r>
            <a:r>
              <a:rPr lang="es-ES" sz="2000" dirty="0">
                <a:solidFill>
                  <a:schemeClr val="hlink"/>
                </a:solidFill>
                <a:uFill>
                  <a:noFill/>
                </a:uFill>
                <a:latin typeface="Andika" panose="020B0604020202020204" charset="0"/>
                <a:ea typeface="Andika" panose="020B0604020202020204" charset="0"/>
                <a:cs typeface="Andika" panose="020B0604020202020204" charset="0"/>
                <a:sym typeface="Grand Hotel"/>
              </a:rPr>
              <a:t>se orienta hacia la facilidad de uso y la libertad total.</a:t>
            </a:r>
          </a:p>
          <a:p>
            <a:pPr marL="457200" lvl="0" indent="-317500" algn="l" rtl="0">
              <a:spcBef>
                <a:spcPts val="0"/>
              </a:spcBef>
              <a:spcAft>
                <a:spcPts val="0"/>
              </a:spcAft>
              <a:buSzPts val="1400"/>
              <a:buChar char="●"/>
            </a:pPr>
            <a:r>
              <a:rPr lang="en" sz="2000" dirty="0">
                <a:solidFill>
                  <a:schemeClr val="hlink"/>
                </a:solidFill>
                <a:uFill>
                  <a:noFill/>
                </a:uFill>
                <a:latin typeface="Andika" panose="020B0604020202020204" charset="0"/>
                <a:ea typeface="Andika" panose="020B0604020202020204" charset="0"/>
                <a:cs typeface="Andika" panose="020B0604020202020204" charset="0"/>
                <a:sym typeface="Grand Hotel"/>
              </a:rPr>
              <a:t>Androit es usado en los telfefonos celulares y otros que sean en pantalla tactil.</a:t>
            </a:r>
            <a:endParaRPr sz="2000" dirty="0">
              <a:latin typeface="Andika" panose="020B0604020202020204" charset="0"/>
              <a:ea typeface="Andika" panose="020B0604020202020204" charset="0"/>
              <a:cs typeface="Andika" panose="020B0604020202020204" charset="0"/>
              <a:sym typeface="Grand Hotel"/>
            </a:endParaRPr>
          </a:p>
        </p:txBody>
      </p:sp>
      <p:sp>
        <p:nvSpPr>
          <p:cNvPr id="8563" name="Google Shape;8563;p131"/>
          <p:cNvSpPr txBox="1">
            <a:spLocks noGrp="1"/>
          </p:cNvSpPr>
          <p:nvPr>
            <p:ph type="title"/>
          </p:nvPr>
        </p:nvSpPr>
        <p:spPr>
          <a:xfrm>
            <a:off x="2307725" y="535650"/>
            <a:ext cx="45285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Ejemplos de S.O</a:t>
            </a:r>
            <a:endParaRPr dirty="0"/>
          </a:p>
        </p:txBody>
      </p:sp>
      <p:grpSp>
        <p:nvGrpSpPr>
          <p:cNvPr id="8564" name="Google Shape;8564;p131"/>
          <p:cNvGrpSpPr/>
          <p:nvPr/>
        </p:nvGrpSpPr>
        <p:grpSpPr>
          <a:xfrm rot="-5400000" flipH="1">
            <a:off x="1005593" y="3812825"/>
            <a:ext cx="434973" cy="1289823"/>
            <a:chOff x="7788827" y="208475"/>
            <a:chExt cx="434973" cy="1289823"/>
          </a:xfrm>
        </p:grpSpPr>
        <p:sp>
          <p:nvSpPr>
            <p:cNvPr id="8565" name="Google Shape;8565;p131"/>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31"/>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31"/>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31"/>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31"/>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31"/>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31"/>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25C2CB0C-924E-09C0-F7C7-CEA8FE12BE9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000" b="93108" l="6892" r="91892">
                        <a14:foregroundMark x1="15135" y1="13784" x2="8784" y2="17838"/>
                        <a14:foregroundMark x1="20405" y1="26351" x2="12297" y2="30541"/>
                        <a14:foregroundMark x1="7027" y1="13649" x2="22568" y2="5946"/>
                        <a14:foregroundMark x1="7027" y1="25676" x2="18784" y2="19459"/>
                        <a14:foregroundMark x1="18784" y1="19459" x2="22838" y2="15541"/>
                        <a14:foregroundMark x1="15811" y1="24324" x2="14730" y2="21351"/>
                        <a14:foregroundMark x1="13108" y1="20000" x2="18649" y2="16892"/>
                        <a14:foregroundMark x1="26486" y1="23919" x2="26757" y2="22568"/>
                        <a14:foregroundMark x1="27838" y1="23514" x2="28919" y2="24324"/>
                        <a14:foregroundMark x1="26892" y1="23649" x2="26892" y2="21892"/>
                        <a14:foregroundMark x1="27432" y1="17297" x2="36622" y2="21757"/>
                        <a14:foregroundMark x1="36622" y1="21757" x2="43919" y2="15946"/>
                        <a14:foregroundMark x1="43919" y1="15946" x2="37027" y2="8378"/>
                        <a14:foregroundMark x1="37027" y1="8378" x2="27838" y2="17162"/>
                        <a14:foregroundMark x1="36216" y1="46486" x2="33108" y2="33514"/>
                        <a14:foregroundMark x1="33108" y1="33514" x2="38243" y2="41622"/>
                        <a14:foregroundMark x1="38243" y1="41622" x2="27568" y2="43108"/>
                        <a14:foregroundMark x1="27568" y1="43108" x2="27568" y2="32432"/>
                        <a14:foregroundMark x1="27568" y1="32432" x2="28514" y2="31622"/>
                        <a14:foregroundMark x1="35270" y1="13784" x2="42162" y2="17162"/>
                        <a14:foregroundMark x1="51351" y1="13378" x2="66081" y2="6081"/>
                        <a14:foregroundMark x1="52838" y1="20000" x2="67162" y2="13649"/>
                        <a14:foregroundMark x1="58514" y1="12973" x2="47703" y2="30946"/>
                        <a14:foregroundMark x1="47703" y1="30946" x2="57973" y2="26486"/>
                        <a14:foregroundMark x1="57973" y1="26486" x2="47568" y2="23649"/>
                        <a14:foregroundMark x1="47568" y1="23649" x2="47568" y2="23649"/>
                        <a14:foregroundMark x1="57703" y1="21892" x2="53919" y2="27027"/>
                        <a14:foregroundMark x1="52162" y1="20811" x2="46351" y2="29324"/>
                        <a14:foregroundMark x1="46351" y1="29324" x2="51757" y2="29595"/>
                        <a14:foregroundMark x1="50270" y1="20811" x2="45405" y2="23649"/>
                        <a14:foregroundMark x1="47162" y1="34054" x2="48243" y2="30946"/>
                        <a14:foregroundMark x1="73919" y1="7027" x2="86892" y2="12973"/>
                        <a14:foregroundMark x1="86892" y1="12973" x2="90541" y2="23243"/>
                        <a14:foregroundMark x1="90541" y1="23243" x2="91892" y2="45000"/>
                        <a14:foregroundMark x1="91892" y1="45000" x2="85811" y2="46081"/>
                        <a14:foregroundMark x1="65135" y1="5676" x2="60811" y2="8378"/>
                        <a14:foregroundMark x1="59459" y1="47432" x2="59865" y2="34865"/>
                        <a14:foregroundMark x1="59865" y1="34865" x2="62973" y2="40811"/>
                        <a14:foregroundMark x1="59054" y1="14054" x2="65405" y2="14865"/>
                        <a14:foregroundMark x1="32432" y1="15135" x2="40405" y2="20541"/>
                        <a14:foregroundMark x1="40405" y1="20541" x2="40811" y2="20676"/>
                        <a14:foregroundMark x1="33919" y1="5000" x2="45676" y2="12297"/>
                        <a14:foregroundMark x1="14730" y1="56351" x2="24324" y2="51351"/>
                        <a14:foregroundMark x1="24324" y1="51351" x2="26486" y2="49189"/>
                        <a14:foregroundMark x1="14730" y1="39730" x2="14459" y2="49865"/>
                        <a14:foregroundMark x1="14459" y1="49865" x2="14730" y2="50000"/>
                        <a14:foregroundMark x1="47838" y1="54459" x2="48514" y2="49324"/>
                        <a14:foregroundMark x1="67973" y1="65135" x2="62162" y2="57703"/>
                        <a14:foregroundMark x1="62162" y1="57703" x2="60811" y2="56892"/>
                        <a14:foregroundMark x1="88243" y1="76216" x2="82162" y2="88649"/>
                        <a14:foregroundMark x1="82162" y1="88649" x2="82703" y2="90000"/>
                        <a14:foregroundMark x1="60946" y1="86486" x2="52568" y2="90405"/>
                        <a14:foregroundMark x1="52568" y1="90405" x2="50405" y2="93108"/>
                        <a14:foregroundMark x1="56351" y1="71351" x2="65811" y2="77703"/>
                        <a14:foregroundMark x1="44324" y1="70405" x2="35270" y2="83243"/>
                        <a14:foregroundMark x1="35270" y1="83243" x2="49730" y2="80811"/>
                        <a14:foregroundMark x1="49730" y1="80811" x2="50000" y2="80270"/>
                        <a14:foregroundMark x1="39730" y1="60405" x2="31081" y2="55811"/>
                        <a14:foregroundMark x1="31081" y1="55811" x2="30270" y2="55135"/>
                        <a14:foregroundMark x1="20135" y1="70000" x2="20135" y2="67162"/>
                        <a14:foregroundMark x1="20135" y1="71486" x2="20135" y2="70000"/>
                        <a14:foregroundMark x1="45000" y1="66892" x2="36216" y2="72568"/>
                        <a14:foregroundMark x1="36216" y1="72568" x2="30270" y2="80811"/>
                        <a14:foregroundMark x1="33378" y1="75541" x2="28649" y2="84459"/>
                        <a14:foregroundMark x1="28649" y1="84459" x2="29595" y2="91757"/>
                        <a14:foregroundMark x1="46486" y1="66892" x2="48514" y2="80811"/>
                        <a14:foregroundMark x1="28108" y1="89595" x2="40000" y2="87027"/>
                        <a14:foregroundMark x1="40000" y1="87027" x2="49595" y2="81216"/>
                        <a14:foregroundMark x1="49595" y1="81216" x2="50405" y2="80946"/>
                        <a14:foregroundMark x1="50270" y1="56892" x2="48108" y2="44730"/>
                        <a14:foregroundMark x1="48108" y1="44730" x2="47838" y2="44595"/>
                        <a14:foregroundMark x1="45405" y1="55541" x2="49730" y2="46351"/>
                        <a14:foregroundMark x1="49730" y1="46351" x2="46486" y2="55270"/>
                        <a14:foregroundMark x1="46486" y1="55270" x2="46486" y2="55270"/>
                        <a14:foregroundMark x1="46757" y1="44324" x2="52162" y2="53514"/>
                        <a14:foregroundMark x1="52162" y1="53514" x2="45811" y2="56216"/>
                        <a14:backgroundMark x1="20135" y1="70000" x2="20135" y2="70000"/>
                        <a14:backgroundMark x1="20541" y1="66757" x2="20541" y2="66757"/>
                      </a14:backgroundRemoval>
                    </a14:imgEffect>
                  </a14:imgLayer>
                </a14:imgProps>
              </a:ext>
            </a:extLst>
          </a:blip>
          <a:srcRect l="3575" t="3205" r="5811" b="5224"/>
          <a:stretch/>
        </p:blipFill>
        <p:spPr>
          <a:xfrm>
            <a:off x="7211874" y="0"/>
            <a:ext cx="1932126" cy="1952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91"/>
        <p:cNvGrpSpPr/>
        <p:nvPr/>
      </p:nvGrpSpPr>
      <p:grpSpPr>
        <a:xfrm>
          <a:off x="0" y="0"/>
          <a:ext cx="0" cy="0"/>
          <a:chOff x="0" y="0"/>
          <a:chExt cx="0" cy="0"/>
        </a:xfrm>
      </p:grpSpPr>
      <p:grpSp>
        <p:nvGrpSpPr>
          <p:cNvPr id="7992" name="Google Shape;7992;p126"/>
          <p:cNvGrpSpPr/>
          <p:nvPr/>
        </p:nvGrpSpPr>
        <p:grpSpPr>
          <a:xfrm>
            <a:off x="2336801" y="353422"/>
            <a:ext cx="3984978" cy="1288169"/>
            <a:chOff x="2775053" y="353422"/>
            <a:chExt cx="3091497" cy="1288169"/>
          </a:xfrm>
        </p:grpSpPr>
        <p:grpSp>
          <p:nvGrpSpPr>
            <p:cNvPr id="7993" name="Google Shape;7993;p126"/>
            <p:cNvGrpSpPr/>
            <p:nvPr/>
          </p:nvGrpSpPr>
          <p:grpSpPr>
            <a:xfrm>
              <a:off x="2775053" y="367082"/>
              <a:ext cx="3064372" cy="1274509"/>
              <a:chOff x="-2675977" y="-818601"/>
              <a:chExt cx="3305331" cy="1629390"/>
            </a:xfrm>
          </p:grpSpPr>
          <p:sp>
            <p:nvSpPr>
              <p:cNvPr id="7994" name="Google Shape;7994;p126"/>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26"/>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26"/>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26"/>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26"/>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26"/>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26"/>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26"/>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26"/>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26"/>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26"/>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26"/>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26"/>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26"/>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26"/>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26"/>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26"/>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26"/>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26"/>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26"/>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26"/>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26"/>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26"/>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26"/>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26"/>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26"/>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26"/>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26"/>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26"/>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26"/>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26"/>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26"/>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6" name="Google Shape;8026;p126"/>
            <p:cNvGrpSpPr/>
            <p:nvPr/>
          </p:nvGrpSpPr>
          <p:grpSpPr>
            <a:xfrm>
              <a:off x="2802178" y="353422"/>
              <a:ext cx="3064372" cy="1274509"/>
              <a:chOff x="-2675977" y="-818601"/>
              <a:chExt cx="3305331" cy="1629390"/>
            </a:xfrm>
          </p:grpSpPr>
          <p:sp>
            <p:nvSpPr>
              <p:cNvPr id="8027" name="Google Shape;8027;p126"/>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26"/>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26"/>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26"/>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26"/>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26"/>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26"/>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26"/>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26"/>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26"/>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26"/>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26"/>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26"/>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26"/>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26"/>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26"/>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26"/>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26"/>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26"/>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26"/>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26"/>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26"/>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26"/>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26"/>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26"/>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26"/>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26"/>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26"/>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26"/>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26"/>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26"/>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26"/>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59" name="Google Shape;8059;p126"/>
          <p:cNvSpPr txBox="1">
            <a:spLocks noGrp="1"/>
          </p:cNvSpPr>
          <p:nvPr>
            <p:ph type="ctrTitle"/>
          </p:nvPr>
        </p:nvSpPr>
        <p:spPr>
          <a:xfrm>
            <a:off x="2471879" y="598700"/>
            <a:ext cx="3522458" cy="78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Infografía </a:t>
            </a:r>
            <a:endParaRPr dirty="0"/>
          </a:p>
        </p:txBody>
      </p:sp>
      <p:sp>
        <p:nvSpPr>
          <p:cNvPr id="8060" name="Google Shape;8060;p126"/>
          <p:cNvSpPr txBox="1">
            <a:spLocks noGrp="1"/>
          </p:cNvSpPr>
          <p:nvPr>
            <p:ph type="subTitle" idx="1"/>
          </p:nvPr>
        </p:nvSpPr>
        <p:spPr>
          <a:xfrm>
            <a:off x="2235200" y="1737960"/>
            <a:ext cx="4244622" cy="1964795"/>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Courier New" panose="02070309020205020404" pitchFamily="49" charset="0"/>
              <a:buChar char="o"/>
            </a:pPr>
            <a:r>
              <a:rPr lang="es-PA" dirty="0">
                <a:hlinkClick r:id="rId3"/>
              </a:rPr>
              <a:t>https://internetpasoapaso.com/historia-de-sistemas-operativos/</a:t>
            </a:r>
            <a:r>
              <a:rPr lang="es-PA" dirty="0"/>
              <a:t> </a:t>
            </a:r>
          </a:p>
          <a:p>
            <a:pPr marL="285750" lvl="0" indent="-285750" algn="l" rtl="0">
              <a:spcBef>
                <a:spcPts val="0"/>
              </a:spcBef>
              <a:spcAft>
                <a:spcPts val="0"/>
              </a:spcAft>
              <a:buFont typeface="Courier New" panose="02070309020205020404" pitchFamily="49" charset="0"/>
              <a:buChar char="o"/>
            </a:pPr>
            <a:r>
              <a:rPr lang="es-PA" dirty="0">
                <a:hlinkClick r:id="rId4"/>
              </a:rPr>
              <a:t>https://desarrollarinclusion.cilsa.org/tecnologia-inclusiva/que-es-un-sistema-operativo/</a:t>
            </a:r>
            <a:r>
              <a:rPr lang="es-PA" dirty="0"/>
              <a:t>   </a:t>
            </a:r>
          </a:p>
          <a:p>
            <a:pPr marL="285750" lvl="0" indent="-285750" algn="l" rtl="0">
              <a:spcBef>
                <a:spcPts val="0"/>
              </a:spcBef>
              <a:spcAft>
                <a:spcPts val="0"/>
              </a:spcAft>
              <a:buFont typeface="Courier New" panose="02070309020205020404" pitchFamily="49" charset="0"/>
              <a:buChar char="o"/>
            </a:pPr>
            <a:r>
              <a:rPr lang="es-PA" dirty="0">
                <a:hlinkClick r:id="rId4"/>
              </a:rPr>
              <a:t>https://desarrollarinclusion.cilsa.org/tecnologia-inclusiva/que-es-un-sistema-operativo/</a:t>
            </a:r>
            <a:r>
              <a:rPr lang="es-PA" dirty="0"/>
              <a:t> </a:t>
            </a:r>
            <a:endParaRPr dirty="0"/>
          </a:p>
        </p:txBody>
      </p:sp>
    </p:spTree>
  </p:cSld>
  <p:clrMapOvr>
    <a:masterClrMapping/>
  </p:clrMapOvr>
  <p:transition spd="slow">
    <p:comb/>
  </p:transition>
</p:sld>
</file>

<file path=ppt/theme/theme1.xml><?xml version="1.0" encoding="utf-8"?>
<a:theme xmlns:a="http://schemas.openxmlformats.org/drawingml/2006/main" name="Vintage Photo Album for Education XL by Slidesgo">
  <a:themeElements>
    <a:clrScheme name="Simple Light">
      <a:dk1>
        <a:srgbClr val="4F493D"/>
      </a:dk1>
      <a:lt1>
        <a:srgbClr val="AFAB85"/>
      </a:lt1>
      <a:dk2>
        <a:srgbClr val="4F493D"/>
      </a:dk2>
      <a:lt2>
        <a:srgbClr val="F8CD7D"/>
      </a:lt2>
      <a:accent1>
        <a:srgbClr val="F9E4C2"/>
      </a:accent1>
      <a:accent2>
        <a:srgbClr val="E4A448"/>
      </a:accent2>
      <a:accent3>
        <a:srgbClr val="9C693D"/>
      </a:accent3>
      <a:accent4>
        <a:srgbClr val="6E9077"/>
      </a:accent4>
      <a:accent5>
        <a:srgbClr val="FFFFFF"/>
      </a:accent5>
      <a:accent6>
        <a:srgbClr val="FFFFFF"/>
      </a:accent6>
      <a:hlink>
        <a:srgbClr val="4F49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623</Words>
  <Application>Microsoft Office PowerPoint</Application>
  <PresentationFormat>Presentación en pantalla (16:9)</PresentationFormat>
  <Paragraphs>30</Paragraphs>
  <Slides>9</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Courier New</vt:lpstr>
      <vt:lpstr>Grand Hotel</vt:lpstr>
      <vt:lpstr>Arial</vt:lpstr>
      <vt:lpstr>Andika</vt:lpstr>
      <vt:lpstr>Montserrat</vt:lpstr>
      <vt:lpstr>Vintage Photo Album for Education XL by Slidesgo</vt:lpstr>
      <vt:lpstr> Evolución de los  S.O</vt:lpstr>
      <vt:lpstr>Presentación de PowerPoint</vt:lpstr>
      <vt:lpstr>Primera Generación 1950</vt:lpstr>
      <vt:lpstr>Segunda Generación 1960</vt:lpstr>
      <vt:lpstr>Tercera Generación 1964</vt:lpstr>
      <vt:lpstr> Cuarta Generación</vt:lpstr>
      <vt:lpstr>Quinta Generación 1990</vt:lpstr>
      <vt:lpstr>Ejemplos de S.O</vt:lpstr>
      <vt:lpstr>Infografía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Evolución de los  S.O</dc:title>
  <cp:lastModifiedBy>kellineth alvarado</cp:lastModifiedBy>
  <cp:revision>2</cp:revision>
  <dcterms:modified xsi:type="dcterms:W3CDTF">2023-05-05T18:41:21Z</dcterms:modified>
</cp:coreProperties>
</file>