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7" r:id="rId23"/>
    <p:sldId id="274" r:id="rId24"/>
    <p:sldId id="275" r:id="rId25"/>
    <p:sldId id="276" r:id="rId26"/>
    <p:sldId id="279" r:id="rId27"/>
    <p:sldId id="278" r:id="rId28"/>
    <p:sldId id="280" r:id="rId29"/>
    <p:sldId id="281" r:id="rId30"/>
    <p:sldId id="282" r:id="rId31"/>
    <p:sldId id="283" r:id="rId3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E71BB-9DB3-3891-CB20-6AF955BA0837}" v="478" dt="2023-03-10T20:04:04.366"/>
    <p1510:client id="{B1063FFB-59D3-4C40-A6BB-7B9A21835297}" v="272" dt="2023-03-09T18:15:02.302"/>
    <p1510:client id="{E48D4F63-270B-CFB2-4B35-4DFBE842BB96}" v="372" dt="2023-03-13T14:56:28.456"/>
    <p1510:client id="{E8F0BFE4-7520-D251-24B4-0F77E28236D4}" v="378" dt="2023-03-09T20:35:4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p:cViewPr varScale="1">
        <p:scale>
          <a:sx n="82" d="100"/>
          <a:sy n="82" d="100"/>
        </p:scale>
        <p:origin x="-82" y="-53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70"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C380F-B986-440E-A941-F81B9E0984E3}" type="datetime1">
              <a:rPr lang="es-ES" smtClean="0"/>
              <a:pPr rtl="0"/>
              <a:t>06/04/2023</a:t>
            </a:fld>
            <a:endParaRPr lang="es-ES"/>
          </a:p>
        </p:txBody>
      </p:sp>
      <p:sp>
        <p:nvSpPr>
          <p:cNvPr id="4" name="Marcador de pie de página 3">
            <a:extLst>
              <a:ext uri="{FF2B5EF4-FFF2-40B4-BE49-F238E27FC236}">
                <a16:creationId xmlns=""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es-ES" smtClean="0"/>
              <a:pPr rtl="0"/>
              <a:t>‹Nº›</a:t>
            </a:fld>
            <a:endParaRPr lang="es-ES"/>
          </a:p>
        </p:txBody>
      </p:sp>
    </p:spTree>
    <p:extLst>
      <p:ext uri="{BB962C8B-B14F-4D97-AF65-F5344CB8AC3E}">
        <p14:creationId xmlns=""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8ED417-72B0-400E-9505-0FABEF441596}" type="datetime1">
              <a:rPr lang="es-ES" noProof="0" smtClean="0"/>
              <a:pPr rtl="0"/>
              <a:t>06/04/2023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es-ES" noProof="0" smtClean="0"/>
              <a:pPr rtl="0"/>
              <a:t>‹Nº›</a:t>
            </a:fld>
            <a:endParaRPr lang="es-ES" noProof="0"/>
          </a:p>
        </p:txBody>
      </p:sp>
    </p:spTree>
    <p:extLst>
      <p:ext uri="{BB962C8B-B14F-4D97-AF65-F5344CB8AC3E}">
        <p14:creationId xmlns=""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18CCA95-4F40-4CDD-BF1E-B8C9EB86EE73}" type="slidenum">
              <a:rPr lang="es-ES" smtClean="0"/>
              <a:pPr rtl="0"/>
              <a:t>1</a:t>
            </a:fld>
            <a:endParaRPr lang="es-ES"/>
          </a:p>
        </p:txBody>
      </p:sp>
    </p:spTree>
    <p:extLst>
      <p:ext uri="{BB962C8B-B14F-4D97-AF65-F5344CB8AC3E}">
        <p14:creationId xmlns=""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2611808" y="3428998"/>
            <a:ext cx="5518066" cy="2268559"/>
          </a:xfrm>
        </p:spPr>
        <p:txBody>
          <a:bodyPr rtlCol="0" anchor="t">
            <a:normAutofit/>
          </a:bodyPr>
          <a:lstStyle>
            <a:lvl1pPr algn="r">
              <a:defRPr sz="6000"/>
            </a:lvl1pPr>
          </a:lstStyle>
          <a:p>
            <a:pPr rtl="0"/>
            <a:r>
              <a:rPr lang="es-ES" noProof="0"/>
              <a:t>Haga clic para modificar el estilo de título del patrón</a:t>
            </a:r>
          </a:p>
        </p:txBody>
      </p:sp>
      <p:sp>
        <p:nvSpPr>
          <p:cNvPr id="3" name="Subtítulo 2"/>
          <p:cNvSpPr>
            <a:spLocks noGrp="1"/>
          </p:cNvSpPr>
          <p:nvPr>
            <p:ph type="subTitle" idx="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Haga clic para modificar el estilo de subtítulo del patrón</a:t>
            </a:r>
          </a:p>
        </p:txBody>
      </p:sp>
      <p:sp>
        <p:nvSpPr>
          <p:cNvPr id="4" name="Marcador de fecha 3"/>
          <p:cNvSpPr>
            <a:spLocks noGrp="1"/>
          </p:cNvSpPr>
          <p:nvPr>
            <p:ph type="dt" sz="half" idx="10"/>
          </p:nvPr>
        </p:nvSpPr>
        <p:spPr/>
        <p:txBody>
          <a:bodyPr rtlCol="0"/>
          <a:lstStyle/>
          <a:p>
            <a:pPr rtl="0"/>
            <a:fld id="{77A3FD88-36EB-4292-BB42-746973C0F48E}" type="datetime1">
              <a:rPr lang="es-ES" noProof="0" smtClean="0"/>
              <a:pPr rtl="0"/>
              <a:t>06/04/2023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Ins="45720" rtlCol="0"/>
          <a:lstStyle/>
          <a:p>
            <a:pPr rtl="0"/>
            <a:fld id="{600CBFCC-E1FF-473E-BF42-70E7405CF173}" type="slidenum">
              <a:rPr lang="es-ES" noProof="0" smtClean="0"/>
              <a:pPr rtl="0"/>
              <a:t>‹Nº›</a:t>
            </a:fld>
            <a:endParaRPr lang="es-ES" noProof="0"/>
          </a:p>
        </p:txBody>
      </p:sp>
      <p:sp>
        <p:nvSpPr>
          <p:cNvPr id="13" name="Cuadro de texto 12"/>
          <p:cNvSpPr txBox="1"/>
          <p:nvPr/>
        </p:nvSpPr>
        <p:spPr>
          <a:xfrm>
            <a:off x="2191282" y="3262852"/>
            <a:ext cx="415636" cy="461665"/>
          </a:xfrm>
          <a:prstGeom prst="rect">
            <a:avLst/>
          </a:prstGeom>
          <a:noFill/>
        </p:spPr>
        <p:txBody>
          <a:bodyPr wrap="square" rtlCol="0">
            <a:spAutoFit/>
          </a:bodyPr>
          <a:lstStyle/>
          <a:p>
            <a:pPr algn="r" rtl="0"/>
            <a:r>
              <a:rPr lang="es-ES" sz="2400" noProof="0">
                <a:solidFill>
                  <a:schemeClr val="accent6"/>
                </a:solidFill>
                <a:latin typeface="Wingdings 3" panose="05040102010807070707" pitchFamily="18" charset="2"/>
              </a:rPr>
              <a:t>z</a:t>
            </a:r>
            <a:endParaRPr lang="es-ES" sz="2400" noProof="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ángulo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 de texto 8"/>
          <p:cNvSpPr txBox="1"/>
          <p:nvPr/>
        </p:nvSpPr>
        <p:spPr>
          <a:xfrm>
            <a:off x="2194236" y="641225"/>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2611808" y="808056"/>
            <a:ext cx="7954091" cy="1077229"/>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8965914-9746-4B75-A8B7-635113FF0084}" type="datetime1">
              <a:rPr lang="es-ES" noProof="0" smtClean="0"/>
              <a:pPr rtl="0"/>
              <a:t>06/04/2023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ángulo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ángulo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uadro de texto 8"/>
          <p:cNvSpPr txBox="1"/>
          <p:nvPr/>
        </p:nvSpPr>
        <p:spPr>
          <a:xfrm rot="5400000">
            <a:off x="10337141" y="416061"/>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vertical 1"/>
          <p:cNvSpPr>
            <a:spLocks noGrp="1"/>
          </p:cNvSpPr>
          <p:nvPr>
            <p:ph type="title" orient="vert"/>
          </p:nvPr>
        </p:nvSpPr>
        <p:spPr>
          <a:xfrm>
            <a:off x="9239380" y="805818"/>
            <a:ext cx="1326519" cy="5244126"/>
          </a:xfrm>
        </p:spPr>
        <p:txBody>
          <a:bodyPr vert="eaVert" rtlCol="0"/>
          <a:lstStyle>
            <a:lvl1pPr algn="l">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2608751" y="970410"/>
            <a:ext cx="6466903" cy="5079534"/>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393BF7E-FEBA-41D9-8183-422E96B995DE}" type="datetime1">
              <a:rPr lang="es-ES" noProof="0" smtClean="0"/>
              <a:pPr rtl="0"/>
              <a:t>06/04/2023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9" name="Rectángulo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CF0A7F79-F7AA-4C8C-9186-21D11DCBB42B}" type="datetime1">
              <a:rPr lang="es-ES" noProof="0" smtClean="0"/>
              <a:pPr rtl="0"/>
              <a:t>06/04/2023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
        <p:nvSpPr>
          <p:cNvPr id="7" name="Cuadro de texto 6"/>
          <p:cNvSpPr txBox="1"/>
          <p:nvPr/>
        </p:nvSpPr>
        <p:spPr>
          <a:xfrm>
            <a:off x="2194943" y="641225"/>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ángulo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ángulo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uadro de texto 10"/>
          <p:cNvSpPr txBox="1"/>
          <p:nvPr/>
        </p:nvSpPr>
        <p:spPr>
          <a:xfrm>
            <a:off x="2191843" y="2962586"/>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2609873" y="3147254"/>
            <a:ext cx="7956560" cy="1424746"/>
          </a:xfrm>
        </p:spPr>
        <p:txBody>
          <a:bodyPr rtlCol="0" anchor="t">
            <a:normAutofit/>
          </a:bodyPr>
          <a:lstStyle>
            <a:lvl1pPr algn="r">
              <a:defRPr sz="3200"/>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2773968" y="2268786"/>
            <a:ext cx="7791931" cy="878468"/>
          </a:xfrm>
        </p:spPr>
        <p:txBody>
          <a:bodyPr tIns="0" rtlCol="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462736BC-87A6-4A7F-992B-09556D9CE345}" type="datetime1">
              <a:rPr lang="es-ES" noProof="0" smtClean="0"/>
              <a:pPr rtl="0"/>
              <a:t>06/04/2023</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6" name="Rectángulo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ángulo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609873" y="805817"/>
            <a:ext cx="7950984" cy="1081705"/>
          </a:xfrm>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2605374" y="2052116"/>
            <a:ext cx="3891960" cy="399782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666636" y="2052114"/>
            <a:ext cx="3894222" cy="399782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147FC19E-8E84-4F9B-8254-611B6042A7AD}" type="datetime1">
              <a:rPr lang="es-ES" noProof="0" smtClean="0"/>
              <a:pPr rtl="0"/>
              <a:t>06/04/2023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
        <p:nvSpPr>
          <p:cNvPr id="10" name="Cuadro de texto 9"/>
          <p:cNvSpPr txBox="1"/>
          <p:nvPr/>
        </p:nvSpPr>
        <p:spPr>
          <a:xfrm>
            <a:off x="2196172" y="641223"/>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ángulo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ángulo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uadro de texto 11"/>
          <p:cNvSpPr txBox="1"/>
          <p:nvPr/>
        </p:nvSpPr>
        <p:spPr>
          <a:xfrm>
            <a:off x="2193650" y="636424"/>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2609873" y="805818"/>
            <a:ext cx="7956560" cy="1078348"/>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2609285" y="2052115"/>
            <a:ext cx="3896467"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2609285" y="2851331"/>
            <a:ext cx="3893623" cy="307143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666634" y="2052115"/>
            <a:ext cx="3899798"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666635" y="2851331"/>
            <a:ext cx="3899798" cy="307143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F3BEFA77-04B7-424E-B99A-3AB1D0021EAF}" type="datetime1">
              <a:rPr lang="es-ES" noProof="0" smtClean="0"/>
              <a:pPr rtl="0"/>
              <a:t>06/04/2023</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ángulo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ángulo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9D07D41E-8EB7-41ED-96B9-F8DE5319F0FD}" type="datetime1">
              <a:rPr lang="es-ES" noProof="0" smtClean="0"/>
              <a:pPr rtl="0"/>
              <a:t>06/04/2023</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
        <p:nvSpPr>
          <p:cNvPr id="8" name="Cuadro de texto 7"/>
          <p:cNvSpPr txBox="1"/>
          <p:nvPr/>
        </p:nvSpPr>
        <p:spPr>
          <a:xfrm>
            <a:off x="2196172" y="641226"/>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ángulo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p:cNvSpPr>
            <a:spLocks noGrp="1"/>
          </p:cNvSpPr>
          <p:nvPr>
            <p:ph type="dt" sz="half" idx="10"/>
          </p:nvPr>
        </p:nvSpPr>
        <p:spPr/>
        <p:txBody>
          <a:bodyPr rtlCol="0"/>
          <a:lstStyle/>
          <a:p>
            <a:pPr rtl="0"/>
            <a:fld id="{83E8EB80-1712-4AE0-9696-FFF05A466073}" type="datetime1">
              <a:rPr lang="es-ES" noProof="0" smtClean="0"/>
              <a:pPr rtl="0"/>
              <a:t>06/04/2023</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ángulo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ángulo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uadro de texto 9"/>
          <p:cNvSpPr txBox="1"/>
          <p:nvPr/>
        </p:nvSpPr>
        <p:spPr>
          <a:xfrm>
            <a:off x="1554154" y="1127550"/>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1970323" y="1282451"/>
            <a:ext cx="2664361" cy="1903241"/>
          </a:xfrm>
        </p:spPr>
        <p:txBody>
          <a:bodyPr rtlCol="0" anchor="b">
            <a:normAutofit/>
          </a:bodyPr>
          <a:lstStyle>
            <a:lvl1pPr algn="l">
              <a:defRPr sz="2400"/>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5120154" y="805818"/>
            <a:ext cx="5446278" cy="5244126"/>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1970322" y="3186154"/>
            <a:ext cx="2664361" cy="2386397"/>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8323E2C1-0BF4-4450-8FCA-2D9C05211E03}" type="datetime1">
              <a:rPr lang="es-ES" noProof="0" smtClean="0"/>
              <a:pPr rtl="0"/>
              <a:t>06/04/2023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9" name="Rectángulo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ángulo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10" name="Cuadro de texto 9"/>
          <p:cNvSpPr txBox="1"/>
          <p:nvPr/>
        </p:nvSpPr>
        <p:spPr>
          <a:xfrm>
            <a:off x="1554686" y="1127550"/>
            <a:ext cx="415636" cy="369332"/>
          </a:xfrm>
          <a:prstGeom prst="rect">
            <a:avLst/>
          </a:prstGeom>
          <a:noFill/>
        </p:spPr>
        <p:txBody>
          <a:bodyPr wrap="square" rtlCol="0">
            <a:spAutoFit/>
          </a:bodyPr>
          <a:lstStyle/>
          <a:p>
            <a:pPr algn="r" rtl="0"/>
            <a:r>
              <a:rPr lang="es-ES" sz="1800" noProof="0">
                <a:solidFill>
                  <a:schemeClr val="accent6"/>
                </a:solidFill>
                <a:latin typeface="Wingdings 3" panose="05040102010807070707" pitchFamily="18" charset="2"/>
              </a:rPr>
              <a:t>z</a:t>
            </a:r>
            <a:endParaRPr lang="es-ES" sz="1000" noProof="0">
              <a:solidFill>
                <a:schemeClr val="accent6"/>
              </a:solidFill>
              <a:latin typeface="MS Shell Dlg 2" panose="020B0604030504040204" pitchFamily="34" charset="0"/>
            </a:endParaRPr>
          </a:p>
        </p:txBody>
      </p:sp>
      <p:sp>
        <p:nvSpPr>
          <p:cNvPr id="2" name="Título 1"/>
          <p:cNvSpPr>
            <a:spLocks noGrp="1"/>
          </p:cNvSpPr>
          <p:nvPr>
            <p:ph type="title"/>
          </p:nvPr>
        </p:nvSpPr>
        <p:spPr>
          <a:xfrm>
            <a:off x="1971241" y="1282452"/>
            <a:ext cx="3970986" cy="1900473"/>
          </a:xfrm>
        </p:spPr>
        <p:txBody>
          <a:bodyPr rtlCol="0" anchor="b">
            <a:normAutofit/>
          </a:bodyPr>
          <a:lstStyle>
            <a:lvl1pPr algn="l">
              <a:defRPr sz="3200"/>
            </a:lvl1pPr>
          </a:lstStyle>
          <a:p>
            <a:pPr rtl="0"/>
            <a:r>
              <a:rPr lang="es-ES" noProof="0"/>
              <a:t>Haga clic para modificar el estilo de título del patrón</a:t>
            </a:r>
          </a:p>
        </p:txBody>
      </p:sp>
      <p:sp>
        <p:nvSpPr>
          <p:cNvPr id="4" name="Marcador de texto 3"/>
          <p:cNvSpPr>
            <a:spLocks noGrp="1"/>
          </p:cNvSpPr>
          <p:nvPr>
            <p:ph type="body" sz="half" idx="2" hasCustomPrompt="1"/>
          </p:nvPr>
        </p:nvSpPr>
        <p:spPr>
          <a:xfrm>
            <a:off x="1970322" y="3182928"/>
            <a:ext cx="3971874" cy="2386394"/>
          </a:xfrm>
        </p:spPr>
        <p:txBody>
          <a:bodyPr rtlCol="0">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7B20CF75-C9EB-4923-8504-823E1357C133}" type="datetime1">
              <a:rPr lang="es-ES" noProof="0" smtClean="0"/>
              <a:pPr rtl="0"/>
              <a:t>06/04/2023</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00CBFCC-E1FF-473E-BF42-70E7405CF173}" type="slidenum">
              <a:rPr lang="es-ES" noProof="0" smtClean="0"/>
              <a:pPr rtl="0"/>
              <a:t>‹Nº›</a:t>
            </a:fld>
            <a:endParaRPr lang="es-ES" noProof="0"/>
          </a:p>
        </p:txBody>
      </p:sp>
    </p:spTree>
    <p:extLst>
      <p:ext uri="{BB962C8B-B14F-4D97-AF65-F5344CB8AC3E}">
        <p14:creationId xmlns=""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Imagen 1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 name="Imagen 1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 name="Rectángulo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Sexto nivel</a:t>
            </a:r>
          </a:p>
          <a:p>
            <a:pPr lvl="6" rtl="0"/>
            <a:r>
              <a:rPr lang="es-ES" noProof="0"/>
              <a:t>Séptimo nivel</a:t>
            </a:r>
          </a:p>
          <a:p>
            <a:pPr lvl="7" rtl="0"/>
            <a:r>
              <a:rPr lang="es-ES" noProof="0"/>
              <a:t>Octavo nivel</a:t>
            </a:r>
          </a:p>
          <a:p>
            <a:pPr lvl="8" rtl="0"/>
            <a:r>
              <a:rPr lang="es-ES" noProof="0"/>
              <a:t>Noveno nivel</a:t>
            </a:r>
          </a:p>
        </p:txBody>
      </p:sp>
      <p:sp>
        <p:nvSpPr>
          <p:cNvPr id="4" name="Marcador de fecha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6CA7AF09-DB89-44A4-ACD6-360CE1A220F1}" type="datetime1">
              <a:rPr lang="es-ES" noProof="0" smtClean="0"/>
              <a:pPr rtl="0"/>
              <a:t>06/04/2023</a:t>
            </a:fld>
            <a:endParaRPr lang="es-ES" noProof="0"/>
          </a:p>
        </p:txBody>
      </p:sp>
      <p:sp>
        <p:nvSpPr>
          <p:cNvPr id="5" name="Marcador de pie de página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00CBFCC-E1FF-473E-BF42-70E7405CF173}" type="slidenum">
              <a:rPr lang="es-ES" noProof="0" smtClean="0"/>
              <a:pPr rtl="0"/>
              <a:t>‹Nº›</a:t>
            </a:fld>
            <a:endParaRPr lang="es-ES" noProof="0"/>
          </a:p>
        </p:txBody>
      </p:sp>
      <p:sp>
        <p:nvSpPr>
          <p:cNvPr id="57" name="Rectángulo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es.wikipedia.org/wiki/Proceso_judicial" TargetMode="External"/><Relationship Id="rId3" Type="http://schemas.openxmlformats.org/officeDocument/2006/relationships/hyperlink" Target="https://publicservices.international/resources/news/el-derecho-humano-al-%20cuidado?id=12544&amp;lang=es" TargetMode="External"/><Relationship Id="rId7" Type="http://schemas.openxmlformats.org/officeDocument/2006/relationships/hyperlink" Target="https://twitter.com/ComjibOficial/status/1469277868383514627/photo/1" TargetMode="External"/><Relationship Id="rId2" Type="http://schemas.openxmlformats.org/officeDocument/2006/relationships/hyperlink" Target="http://dehumanos.wordpress.com/2007/10/25/cuales-son-los-derechos-humanos/" TargetMode="External"/><Relationship Id="rId1" Type="http://schemas.openxmlformats.org/officeDocument/2006/relationships/slideLayout" Target="../slideLayouts/slideLayout3.xml"/><Relationship Id="rId6" Type="http://schemas.openxmlformats.org/officeDocument/2006/relationships/hyperlink" Target="https://www.ipade.mx/2021/05/26/derechos-humanos-y-familia-una-relacion-inseparable/" TargetMode="External"/><Relationship Id="rId5" Type="http://schemas.openxmlformats.org/officeDocument/2006/relationships/hyperlink" Target="https://prezi.com/p/ycdox-ews0ki/control-interno/?frame=6a563e0ff11a7cc7d9dcb4a9e3ab9b093e1b2ffb" TargetMode="External"/><Relationship Id="rId4" Type="http://schemas.openxmlformats.org/officeDocument/2006/relationships/hyperlink" Target="https://www.filosofiayeducacion.es/Tema-11-Dimension-social-del-ser-humano-C-159.html" TargetMode="External"/><Relationship Id="rId9" Type="http://schemas.openxmlformats.org/officeDocument/2006/relationships/hyperlink" Target="https://blog.oxfamintermon.org/definicion-de-derechos-universales-son-iguales-para-todo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s.wikipedia.org/wiki/Luchas_sociales" TargetMode="External"/><Relationship Id="rId2" Type="http://schemas.openxmlformats.org/officeDocument/2006/relationships/hyperlink" Target="https://www.latindadd.org/2022/09/28/renta-basica-universal-garantia-de-derechos-o-populismo/" TargetMode="External"/><Relationship Id="rId1" Type="http://schemas.openxmlformats.org/officeDocument/2006/relationships/slideLayout" Target="../slideLayouts/slideLayout6.xml"/><Relationship Id="rId5" Type="http://schemas.openxmlformats.org/officeDocument/2006/relationships/hyperlink" Target="https://okdiario.com/educacion/como-escribe-inherente-o-inerente-4845509" TargetMode="External"/><Relationship Id="rId4" Type="http://schemas.openxmlformats.org/officeDocument/2006/relationships/hyperlink" Target="https://www.acienpol.org.ve/denumero/prof-hector-faundez-ledesm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lchetron.com/Ant%C3%B4nio-Augusto-Can%C3%A7ado-Trindade" TargetMode="External"/><Relationship Id="rId7" Type="http://schemas.openxmlformats.org/officeDocument/2006/relationships/hyperlink" Target="https://blog.narwalsistemas.com.br/oea/" TargetMode="External"/><Relationship Id="rId2" Type="http://schemas.openxmlformats.org/officeDocument/2006/relationships/hyperlink" Target="https://orquideadehonduras.blogspot.com/2014/11/derechos-humanos.html" TargetMode="External"/><Relationship Id="rId1" Type="http://schemas.openxmlformats.org/officeDocument/2006/relationships/slideLayout" Target="../slideLayouts/slideLayout6.xml"/><Relationship Id="rId6" Type="http://schemas.openxmlformats.org/officeDocument/2006/relationships/hyperlink" Target="https://issuu.com/fundacionjyg/docs/procedimiento_para_la_detecci_n_orientaci_n_y_der" TargetMode="External"/><Relationship Id="rId5" Type="http://schemas.openxmlformats.org/officeDocument/2006/relationships/hyperlink" Target="https://www.xn--elespaoldigital-3qb.com/de-la-emancipacion-de-la-mujer/" TargetMode="External"/><Relationship Id="rId4" Type="http://schemas.openxmlformats.org/officeDocument/2006/relationships/hyperlink" Target="https://www.educacionyfp.gob.es/dam/jcr:6a2aa00f-9603-4506-999c-8f9c081c1b1d/oei-iv-ddhh.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5980737-1E33-40A8-819D-C20C41E4F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6ABBD51A-FA48-44B8-B184-A40D7F134F1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 xmlns:a16="http://schemas.microsoft.com/office/drawing/2014/main" id="{510188A9-F0D9-4FE9-85DC-2179145278C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 xmlns:a16="http://schemas.microsoft.com/office/drawing/2014/main" id="{32927575-BD84-44B6-BE49-E0C7EDD0E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73FDF09A-B960-49F4-BAEB-DA397BDCD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791BE6C0-4118-460B-90C2-160041247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9FB28281-3783-403A-B1AB-0182A003DFE3}"/>
              </a:ext>
            </a:extLst>
          </p:cNvPr>
          <p:cNvSpPr>
            <a:spLocks noGrp="1"/>
          </p:cNvSpPr>
          <p:nvPr>
            <p:ph type="ctrTitle"/>
          </p:nvPr>
        </p:nvSpPr>
        <p:spPr>
          <a:xfrm>
            <a:off x="1250937" y="5571223"/>
            <a:ext cx="3991195" cy="917088"/>
          </a:xfrm>
        </p:spPr>
        <p:txBody>
          <a:bodyPr rtlCol="0">
            <a:normAutofit/>
          </a:bodyPr>
          <a:lstStyle/>
          <a:p>
            <a:r>
              <a:rPr lang="es-ES" sz="2000" dirty="0">
                <a:cs typeface="Arial"/>
              </a:rPr>
              <a:t>Lic.  Tomasa De León, Portal Educa Panamá</a:t>
            </a:r>
            <a:endParaRPr lang="es-ES" sz="2000" dirty="0"/>
          </a:p>
        </p:txBody>
      </p:sp>
      <p:sp>
        <p:nvSpPr>
          <p:cNvPr id="3" name="Subtítulo 2">
            <a:extLst>
              <a:ext uri="{FF2B5EF4-FFF2-40B4-BE49-F238E27FC236}">
                <a16:creationId xmlns="" xmlns:a16="http://schemas.microsoft.com/office/drawing/2014/main" id="{C4542EAC-8BF3-4BFD-9891-145BC49409C2}"/>
              </a:ext>
            </a:extLst>
          </p:cNvPr>
          <p:cNvSpPr>
            <a:spLocks noGrp="1"/>
          </p:cNvSpPr>
          <p:nvPr>
            <p:ph type="subTitle" idx="1"/>
          </p:nvPr>
        </p:nvSpPr>
        <p:spPr>
          <a:xfrm>
            <a:off x="1003474" y="974823"/>
            <a:ext cx="3625186" cy="3676251"/>
          </a:xfrm>
        </p:spPr>
        <p:txBody>
          <a:bodyPr rtlCol="0">
            <a:noAutofit/>
          </a:bodyPr>
          <a:lstStyle/>
          <a:p>
            <a:r>
              <a:rPr lang="es-ES" sz="4800" dirty="0">
                <a:ea typeface="+mn-lt"/>
                <a:cs typeface="+mn-lt"/>
              </a:rPr>
              <a:t>Qué son los derechos humanos </a:t>
            </a:r>
            <a:endParaRPr lang="es-ES" sz="4800" dirty="0">
              <a:cs typeface="Arial"/>
            </a:endParaRPr>
          </a:p>
        </p:txBody>
      </p:sp>
      <p:pic>
        <p:nvPicPr>
          <p:cNvPr id="4" name="Imagen 4">
            <a:extLst>
              <a:ext uri="{FF2B5EF4-FFF2-40B4-BE49-F238E27FC236}">
                <a16:creationId xmlns="" xmlns:a16="http://schemas.microsoft.com/office/drawing/2014/main" id="{BB9EF455-A78C-7FE1-0DAD-A9D7C8D502D6}"/>
              </a:ext>
            </a:extLst>
          </p:cNvPr>
          <p:cNvPicPr>
            <a:picLocks noChangeAspect="1"/>
          </p:cNvPicPr>
          <p:nvPr/>
        </p:nvPicPr>
        <p:blipFill>
          <a:blip r:embed="rId6" cstate="print"/>
          <a:stretch>
            <a:fillRect/>
          </a:stretch>
        </p:blipFill>
        <p:spPr>
          <a:xfrm>
            <a:off x="5444747" y="1283917"/>
            <a:ext cx="5297322" cy="429083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 xmlns:a16="http://schemas.microsoft.com/office/drawing/2014/main" id="{15B5C763-A6E8-4D31-B139-30D083B82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205" name="Picture 204">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07" name="Picture 206">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09" name="Rectangle 208">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Rectangle 210">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Rectangle 212">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Rectangle 214">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TextBox 216">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19" name="Rectangle 218">
            <a:extLst>
              <a:ext uri="{FF2B5EF4-FFF2-40B4-BE49-F238E27FC236}">
                <a16:creationId xmlns="" xmlns:a16="http://schemas.microsoft.com/office/drawing/2014/main" id="{6BCFF5A6-E5D2-45ED-BD7D-32321848A0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Picture 220">
            <a:extLst>
              <a:ext uri="{FF2B5EF4-FFF2-40B4-BE49-F238E27FC236}">
                <a16:creationId xmlns="" xmlns:a16="http://schemas.microsoft.com/office/drawing/2014/main" id="{A0933546-EEBA-4452-B866-03DEE6DEF20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23" name="Picture 222">
            <a:extLst>
              <a:ext uri="{FF2B5EF4-FFF2-40B4-BE49-F238E27FC236}">
                <a16:creationId xmlns="" xmlns:a16="http://schemas.microsoft.com/office/drawing/2014/main" id="{B0A84E7C-8B5D-41F5-A603-4A5EB1A1B3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25" name="Rectangle 224">
            <a:extLst>
              <a:ext uri="{FF2B5EF4-FFF2-40B4-BE49-F238E27FC236}">
                <a16:creationId xmlns="" xmlns:a16="http://schemas.microsoft.com/office/drawing/2014/main" id="{C5DE8918-02EC-44AC-879F-967AA626F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 xmlns:a16="http://schemas.microsoft.com/office/drawing/2014/main" id="{2792524B-0DD5-49DB-8A1A-3F86027F71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 xmlns:a16="http://schemas.microsoft.com/office/drawing/2014/main" id="{E4139866-7819-4B10-AA36-2EAF14F9C4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D045886B-DEE1-0B9C-55DD-498E7D3569B0}"/>
              </a:ext>
            </a:extLst>
          </p:cNvPr>
          <p:cNvSpPr>
            <a:spLocks noGrp="1"/>
          </p:cNvSpPr>
          <p:nvPr>
            <p:ph type="title"/>
          </p:nvPr>
        </p:nvSpPr>
        <p:spPr>
          <a:xfrm>
            <a:off x="1222182" y="524773"/>
            <a:ext cx="4282136" cy="6193576"/>
          </a:xfrm>
        </p:spPr>
        <p:txBody>
          <a:bodyPr vert="horz" lIns="91440" tIns="45720" rIns="91440" bIns="45720" rtlCol="0" anchor="t">
            <a:noAutofit/>
          </a:bodyPr>
          <a:lstStyle/>
          <a:p>
            <a:pPr algn="just"/>
            <a:r>
              <a:rPr lang="en-US" sz="2000" dirty="0"/>
              <a:t>c</a:t>
            </a:r>
            <a:r>
              <a:rPr lang="es-ES" sz="2000" dirty="0"/>
              <a:t>omo del materialismo histórico, al reconocer las luchas y conquistas histórico-sociales de los grupos oprimidos como uno de los factores decisivos que han tenido y tienen incidencia en el desarrollo progresivo de los DDHH también, como anotábamos arriba, la Declaración y Programa de Acción de Viena reconoce como una característica propia de los DDHH, además del universalismo, la interrelación que hay entre todos los DDHH. Esto supone que debemos verlos desde una perspectiva integral, donde los Derechos Civiles y Políticos y los Derechos Económicos, Sociales y Culturales se interrelacionan e interactúan. En este sentido, el Protocolo de San Salvador es muy claro al establecer en su Preámbulo que: </a:t>
            </a:r>
            <a:endParaRPr lang="es-ES" sz="2000" dirty="0">
              <a:cs typeface="Arial"/>
            </a:endParaRPr>
          </a:p>
          <a:p>
            <a:endParaRPr lang="en-US" sz="800"/>
          </a:p>
        </p:txBody>
      </p:sp>
      <p:sp>
        <p:nvSpPr>
          <p:cNvPr id="231" name="Rectangle 230">
            <a:extLst>
              <a:ext uri="{FF2B5EF4-FFF2-40B4-BE49-F238E27FC236}">
                <a16:creationId xmlns="" xmlns:a16="http://schemas.microsoft.com/office/drawing/2014/main" id="{382409FA-0E6D-49DB-A27D-DE2307FC99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8927" y="647191"/>
            <a:ext cx="4973141" cy="5564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5" descr="Foto en blanco y negro de un grupo de personas&#10;&#10;Descripción generada automáticamente">
            <a:extLst>
              <a:ext uri="{FF2B5EF4-FFF2-40B4-BE49-F238E27FC236}">
                <a16:creationId xmlns="" xmlns:a16="http://schemas.microsoft.com/office/drawing/2014/main" id="{DEC78D39-DCA8-0E85-4BC0-AAF27C2B2C99}"/>
              </a:ext>
            </a:extLst>
          </p:cNvPr>
          <p:cNvPicPr>
            <a:picLocks noChangeAspect="1"/>
          </p:cNvPicPr>
          <p:nvPr/>
        </p:nvPicPr>
        <p:blipFill>
          <a:blip r:embed="rId5" cstate="print"/>
          <a:stretch>
            <a:fillRect/>
          </a:stretch>
        </p:blipFill>
        <p:spPr>
          <a:xfrm>
            <a:off x="6092077" y="2291666"/>
            <a:ext cx="4337796" cy="2277706"/>
          </a:xfrm>
          <a:prstGeom prst="rect">
            <a:avLst/>
          </a:prstGeom>
          <a:ln>
            <a:noFill/>
          </a:ln>
        </p:spPr>
      </p:pic>
      <p:sp>
        <p:nvSpPr>
          <p:cNvPr id="233" name="Rectangle 232">
            <a:extLst>
              <a:ext uri="{FF2B5EF4-FFF2-40B4-BE49-F238E27FC236}">
                <a16:creationId xmlns="" xmlns:a16="http://schemas.microsoft.com/office/drawing/2014/main" id="{20B9CAE8-E560-4F4B-82B2-0C1EEDBF01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04316" y="884836"/>
            <a:ext cx="4500800" cy="509373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 xmlns:a16="http://schemas.microsoft.com/office/drawing/2014/main" id="{7EABC378-6819-47AA-9B52-AD5CDBAC4F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450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70"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71"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7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77" name="Rectangle 21">
            <a:extLst>
              <a:ext uri="{FF2B5EF4-FFF2-40B4-BE49-F238E27FC236}">
                <a16:creationId xmlns="" xmlns:a16="http://schemas.microsoft.com/office/drawing/2014/main" id="{7EE9F1D6-64BF-4324-9841-93E3B60FD7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23">
            <a:extLst>
              <a:ext uri="{FF2B5EF4-FFF2-40B4-BE49-F238E27FC236}">
                <a16:creationId xmlns="" xmlns:a16="http://schemas.microsoft.com/office/drawing/2014/main" id="{B63EADF6-96FB-4085-86CE-E5754AD0153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79" name="Picture 25">
            <a:extLst>
              <a:ext uri="{FF2B5EF4-FFF2-40B4-BE49-F238E27FC236}">
                <a16:creationId xmlns="" xmlns:a16="http://schemas.microsoft.com/office/drawing/2014/main" id="{E1A28DA3-A38C-4B8F-9153-AEE97C3201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0" name="Rectangle 27">
            <a:extLst>
              <a:ext uri="{FF2B5EF4-FFF2-40B4-BE49-F238E27FC236}">
                <a16:creationId xmlns="" xmlns:a16="http://schemas.microsoft.com/office/drawing/2014/main" id="{91BA3BB2-3CF5-4447-8F36-4EDC5CC39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9">
            <a:extLst>
              <a:ext uri="{FF2B5EF4-FFF2-40B4-BE49-F238E27FC236}">
                <a16:creationId xmlns="" xmlns:a16="http://schemas.microsoft.com/office/drawing/2014/main" id="{B6C8642A-1839-4DA2-99E2-1C24CB20DA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31">
            <a:extLst>
              <a:ext uri="{FF2B5EF4-FFF2-40B4-BE49-F238E27FC236}">
                <a16:creationId xmlns="" xmlns:a16="http://schemas.microsoft.com/office/drawing/2014/main" id="{2C500C40-E4A5-4D71-BF51-8B40908B58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4CA2507D-FFCC-1346-3BFE-293527DF52BB}"/>
              </a:ext>
            </a:extLst>
          </p:cNvPr>
          <p:cNvSpPr>
            <a:spLocks noGrp="1"/>
          </p:cNvSpPr>
          <p:nvPr>
            <p:ph type="title"/>
          </p:nvPr>
        </p:nvSpPr>
        <p:spPr>
          <a:xfrm>
            <a:off x="1236559" y="380999"/>
            <a:ext cx="5215887" cy="5000257"/>
          </a:xfrm>
        </p:spPr>
        <p:txBody>
          <a:bodyPr vert="horz" lIns="91440" tIns="45720" rIns="91440" bIns="45720" rtlCol="0" anchor="t">
            <a:normAutofit/>
          </a:bodyPr>
          <a:lstStyle/>
          <a:p>
            <a:pPr algn="just"/>
            <a:r>
              <a:rPr lang="es-ES" sz="2000" dirty="0"/>
              <a:t>Considerando la estrecha relación que existe entre la vigencia de los derechos económicos, sociales y culturales y la de los derechos civiles y políticos, por cuanto las diferentes categorías de derechos constituyen un todo indisoluble que encuentra su base en el reconocimiento de la dignidad de la persona, por lo cual exigen una tutela y promoción permanente con el objeto de lograr su vigencia plena, sin que jamás pueda justificarse la violación de unos en aras de la realización de otros.</a:t>
            </a:r>
            <a:endParaRPr lang="es-ES" sz="2000" dirty="0">
              <a:cs typeface="Arial"/>
            </a:endParaRPr>
          </a:p>
          <a:p>
            <a:pPr algn="just"/>
            <a:r>
              <a:rPr lang="es-ES" sz="2000" dirty="0"/>
              <a:t>Recordando que, con arreglo a la Declaración Universal de los Derechos Humanos y a la Convención Americana sobre Derechos Humanos, sólo puede</a:t>
            </a:r>
            <a:r>
              <a:rPr lang="en-US" sz="2000" dirty="0"/>
              <a:t> </a:t>
            </a:r>
            <a:endParaRPr lang="en-US" sz="2000" dirty="0">
              <a:cs typeface="Arial" panose="020B0604020202020204"/>
            </a:endParaRPr>
          </a:p>
          <a:p>
            <a:endParaRPr lang="en-US" sz="1200"/>
          </a:p>
        </p:txBody>
      </p:sp>
      <p:sp>
        <p:nvSpPr>
          <p:cNvPr id="83" name="Rectangle 33">
            <a:extLst>
              <a:ext uri="{FF2B5EF4-FFF2-40B4-BE49-F238E27FC236}">
                <a16:creationId xmlns="" xmlns:a16="http://schemas.microsoft.com/office/drawing/2014/main" id="{5750C232-8114-45E7-8E48-7D80EE523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69065" y="647189"/>
            <a:ext cx="3673003" cy="5564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 xmlns:a16="http://schemas.microsoft.com/office/drawing/2014/main" id="{43D3B6E3-8B6E-F918-C72E-A322398816CE}"/>
              </a:ext>
            </a:extLst>
          </p:cNvPr>
          <p:cNvPicPr>
            <a:picLocks noChangeAspect="1"/>
          </p:cNvPicPr>
          <p:nvPr/>
        </p:nvPicPr>
        <p:blipFill>
          <a:blip r:embed="rId5" cstate="print"/>
          <a:stretch>
            <a:fillRect/>
          </a:stretch>
        </p:blipFill>
        <p:spPr>
          <a:xfrm>
            <a:off x="7380672" y="1976078"/>
            <a:ext cx="3039664" cy="2907509"/>
          </a:xfrm>
          <a:prstGeom prst="rect">
            <a:avLst/>
          </a:prstGeom>
          <a:ln>
            <a:noFill/>
          </a:ln>
        </p:spPr>
      </p:pic>
      <p:sp>
        <p:nvSpPr>
          <p:cNvPr id="84" name="Rectangle 35">
            <a:extLst>
              <a:ext uri="{FF2B5EF4-FFF2-40B4-BE49-F238E27FC236}">
                <a16:creationId xmlns="" xmlns:a16="http://schemas.microsoft.com/office/drawing/2014/main" id="{5257FDA9-983E-4BD5-A2EA-8B79B4B9F0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16744" y="888935"/>
            <a:ext cx="3179298" cy="5078094"/>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37">
            <a:extLst>
              <a:ext uri="{FF2B5EF4-FFF2-40B4-BE49-F238E27FC236}">
                <a16:creationId xmlns="" xmlns:a16="http://schemas.microsoft.com/office/drawing/2014/main" id="{277A7CBA-703A-4777-8681-036B48D806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3208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40"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41"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4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7" name="Rectangle 21">
            <a:extLst>
              <a:ext uri="{FF2B5EF4-FFF2-40B4-BE49-F238E27FC236}">
                <a16:creationId xmlns="" xmlns:a16="http://schemas.microsoft.com/office/drawing/2014/main" id="{7EE9F1D6-64BF-4324-9841-93E3B60FD7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3">
            <a:extLst>
              <a:ext uri="{FF2B5EF4-FFF2-40B4-BE49-F238E27FC236}">
                <a16:creationId xmlns="" xmlns:a16="http://schemas.microsoft.com/office/drawing/2014/main" id="{B63EADF6-96FB-4085-86CE-E5754AD0153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49" name="Picture 25">
            <a:extLst>
              <a:ext uri="{FF2B5EF4-FFF2-40B4-BE49-F238E27FC236}">
                <a16:creationId xmlns="" xmlns:a16="http://schemas.microsoft.com/office/drawing/2014/main" id="{E1A28DA3-A38C-4B8F-9153-AEE97C3201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50" name="Rectangle 27">
            <a:extLst>
              <a:ext uri="{FF2B5EF4-FFF2-40B4-BE49-F238E27FC236}">
                <a16:creationId xmlns="" xmlns:a16="http://schemas.microsoft.com/office/drawing/2014/main" id="{91BA3BB2-3CF5-4447-8F36-4EDC5CC39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9">
            <a:extLst>
              <a:ext uri="{FF2B5EF4-FFF2-40B4-BE49-F238E27FC236}">
                <a16:creationId xmlns="" xmlns:a16="http://schemas.microsoft.com/office/drawing/2014/main" id="{B6C8642A-1839-4DA2-99E2-1C24CB20DA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1">
            <a:extLst>
              <a:ext uri="{FF2B5EF4-FFF2-40B4-BE49-F238E27FC236}">
                <a16:creationId xmlns="" xmlns:a16="http://schemas.microsoft.com/office/drawing/2014/main" id="{2C500C40-E4A5-4D71-BF51-8B40908B58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2CC21432-B303-574C-D49A-013DF131AD23}"/>
              </a:ext>
            </a:extLst>
          </p:cNvPr>
          <p:cNvSpPr>
            <a:spLocks noGrp="1"/>
          </p:cNvSpPr>
          <p:nvPr>
            <p:ph type="title"/>
          </p:nvPr>
        </p:nvSpPr>
        <p:spPr>
          <a:xfrm>
            <a:off x="1236559" y="639791"/>
            <a:ext cx="5604076" cy="6107313"/>
          </a:xfrm>
        </p:spPr>
        <p:txBody>
          <a:bodyPr vert="horz" lIns="91440" tIns="45720" rIns="91440" bIns="45720" rtlCol="0" anchor="t">
            <a:noAutofit/>
          </a:bodyPr>
          <a:lstStyle/>
          <a:p>
            <a:pPr algn="just"/>
            <a:r>
              <a:rPr lang="es-EC" sz="2000" dirty="0"/>
              <a:t>realizarse el ideal del ser humano libre, exento del temor y de la miseria, si se crean condiciones que permitían a cada persona gozar de sus derechos económicos, sociales y culturales, tanto como de sus derechos civiles y políticos (resaltados del original)     </a:t>
            </a:r>
            <a:endParaRPr lang="es-EC" sz="2000" dirty="0">
              <a:cs typeface="Arial"/>
            </a:endParaRPr>
          </a:p>
          <a:p>
            <a:pPr algn="just"/>
            <a:r>
              <a:rPr lang="es-EC" sz="2000" dirty="0"/>
              <a:t>En este sentido el juez Sergio García Ramírez ha observado: “En rigor ambas categorías se complementan mutuamente y constituyen en su conjunto, el estatuto básico del ser humano en la hora actual”.  A su vez, la CIDH citando a Antonio Augusto Cangado Trindade ha dicho que “En definitiva todos experimentamos la indivisibilidad de los derechos humanos, en la cotidianidad de  nuestras vidas y ésa una realidad que no puede ser dejada de lado.</a:t>
            </a:r>
            <a:endParaRPr lang="es-EC" sz="2000" dirty="0">
              <a:cs typeface="Arial"/>
            </a:endParaRPr>
          </a:p>
          <a:p>
            <a:pPr algn="just"/>
            <a:endParaRPr lang="en-US" sz="1200"/>
          </a:p>
        </p:txBody>
      </p:sp>
      <p:sp>
        <p:nvSpPr>
          <p:cNvPr id="53" name="Rectangle 33">
            <a:extLst>
              <a:ext uri="{FF2B5EF4-FFF2-40B4-BE49-F238E27FC236}">
                <a16:creationId xmlns="" xmlns:a16="http://schemas.microsoft.com/office/drawing/2014/main" id="{5750C232-8114-45E7-8E48-7D80EE523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69065" y="647189"/>
            <a:ext cx="3673003" cy="5564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 xmlns:a16="http://schemas.microsoft.com/office/drawing/2014/main" id="{1BD01761-53D8-E2A8-1204-55894E02E014}"/>
              </a:ext>
            </a:extLst>
          </p:cNvPr>
          <p:cNvPicPr>
            <a:picLocks noChangeAspect="1"/>
          </p:cNvPicPr>
          <p:nvPr/>
        </p:nvPicPr>
        <p:blipFill>
          <a:blip r:embed="rId5" cstate="print"/>
          <a:stretch>
            <a:fillRect/>
          </a:stretch>
        </p:blipFill>
        <p:spPr>
          <a:xfrm>
            <a:off x="7380672" y="2193925"/>
            <a:ext cx="3039664" cy="2471815"/>
          </a:xfrm>
          <a:prstGeom prst="rect">
            <a:avLst/>
          </a:prstGeom>
          <a:ln>
            <a:noFill/>
          </a:ln>
        </p:spPr>
      </p:pic>
      <p:sp>
        <p:nvSpPr>
          <p:cNvPr id="54" name="Rectangle 35">
            <a:extLst>
              <a:ext uri="{FF2B5EF4-FFF2-40B4-BE49-F238E27FC236}">
                <a16:creationId xmlns="" xmlns:a16="http://schemas.microsoft.com/office/drawing/2014/main" id="{5257FDA9-983E-4BD5-A2EA-8B79B4B9F0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16744" y="888935"/>
            <a:ext cx="3179298" cy="5078094"/>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7">
            <a:extLst>
              <a:ext uri="{FF2B5EF4-FFF2-40B4-BE49-F238E27FC236}">
                <a16:creationId xmlns="" xmlns:a16="http://schemas.microsoft.com/office/drawing/2014/main" id="{277A7CBA-703A-4777-8681-036B48D806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3928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53"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54"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55"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60" name="Rectangle 21">
            <a:extLst>
              <a:ext uri="{FF2B5EF4-FFF2-40B4-BE49-F238E27FC236}">
                <a16:creationId xmlns="" xmlns:a16="http://schemas.microsoft.com/office/drawing/2014/main" id="{7EE9F1D6-64BF-4324-9841-93E3B60FD7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3">
            <a:extLst>
              <a:ext uri="{FF2B5EF4-FFF2-40B4-BE49-F238E27FC236}">
                <a16:creationId xmlns="" xmlns:a16="http://schemas.microsoft.com/office/drawing/2014/main" id="{B63EADF6-96FB-4085-86CE-E5754AD0153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62" name="Picture 25">
            <a:extLst>
              <a:ext uri="{FF2B5EF4-FFF2-40B4-BE49-F238E27FC236}">
                <a16:creationId xmlns="" xmlns:a16="http://schemas.microsoft.com/office/drawing/2014/main" id="{E1A28DA3-A38C-4B8F-9153-AEE97C3201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63" name="Rectangle 27">
            <a:extLst>
              <a:ext uri="{FF2B5EF4-FFF2-40B4-BE49-F238E27FC236}">
                <a16:creationId xmlns="" xmlns:a16="http://schemas.microsoft.com/office/drawing/2014/main" id="{91BA3BB2-3CF5-4447-8F36-4EDC5CC39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9">
            <a:extLst>
              <a:ext uri="{FF2B5EF4-FFF2-40B4-BE49-F238E27FC236}">
                <a16:creationId xmlns="" xmlns:a16="http://schemas.microsoft.com/office/drawing/2014/main" id="{B6C8642A-1839-4DA2-99E2-1C24CB20DA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31">
            <a:extLst>
              <a:ext uri="{FF2B5EF4-FFF2-40B4-BE49-F238E27FC236}">
                <a16:creationId xmlns="" xmlns:a16="http://schemas.microsoft.com/office/drawing/2014/main" id="{2C500C40-E4A5-4D71-BF51-8B40908B58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ABD8EFCA-9169-5CFB-6225-B7BEB940BCCB}"/>
              </a:ext>
            </a:extLst>
          </p:cNvPr>
          <p:cNvSpPr>
            <a:spLocks noGrp="1"/>
          </p:cNvSpPr>
          <p:nvPr>
            <p:ph type="title"/>
          </p:nvPr>
        </p:nvSpPr>
        <p:spPr>
          <a:xfrm>
            <a:off x="1222182" y="1358659"/>
            <a:ext cx="5719095" cy="3461878"/>
          </a:xfrm>
        </p:spPr>
        <p:txBody>
          <a:bodyPr vert="horz" lIns="91440" tIns="45720" rIns="91440" bIns="45720" rtlCol="0" anchor="t">
            <a:noAutofit/>
          </a:bodyPr>
          <a:lstStyle/>
          <a:p>
            <a:pPr algn="just"/>
            <a:r>
              <a:rPr lang="es-ES" sz="2000" dirty="0"/>
              <a:t>Ya no hay lugar a compartimentación, se impone una visión integrada de todos los derechos humanos “. Como hemos visto tanto los Derechos Económicos, Sociales Culturales como los Derechos Civiles y Políticos se interrelacionan y están estrechamente ligados entre sí, tienen la misma naturaleza jurídica, la misma importancia y el mismo fundamento que es la dignidad inherente de todo ser humano. </a:t>
            </a:r>
            <a:endParaRPr lang="es-ES" sz="2000" dirty="0">
              <a:cs typeface="Arial"/>
            </a:endParaRPr>
          </a:p>
          <a:p>
            <a:pPr algn="just"/>
            <a:r>
              <a:rPr lang="es-ES" sz="2000" dirty="0"/>
              <a:t>La segunda de las definiciones que analizamos es la ofrecida por Héctor Faúndez Ledesma. Este doctrinario define a los DDHH como:</a:t>
            </a:r>
            <a:endParaRPr lang="es-ES" sz="2000" dirty="0">
              <a:cs typeface="Arial"/>
            </a:endParaRPr>
          </a:p>
          <a:p>
            <a:endParaRPr lang="en-US" sz="1200"/>
          </a:p>
        </p:txBody>
      </p:sp>
      <p:sp>
        <p:nvSpPr>
          <p:cNvPr id="66" name="Rectangle 33">
            <a:extLst>
              <a:ext uri="{FF2B5EF4-FFF2-40B4-BE49-F238E27FC236}">
                <a16:creationId xmlns="" xmlns:a16="http://schemas.microsoft.com/office/drawing/2014/main" id="{5750C232-8114-45E7-8E48-7D80EE523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69065" y="647189"/>
            <a:ext cx="3673003" cy="55642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Foto montaje de la cara de un hombre con traje sonriendo&#10;&#10;Descripción generada automáticamente">
            <a:extLst>
              <a:ext uri="{FF2B5EF4-FFF2-40B4-BE49-F238E27FC236}">
                <a16:creationId xmlns="" xmlns:a16="http://schemas.microsoft.com/office/drawing/2014/main" id="{032836E3-71F0-D8CD-F236-36B2D7874679}"/>
              </a:ext>
            </a:extLst>
          </p:cNvPr>
          <p:cNvPicPr>
            <a:picLocks noChangeAspect="1"/>
          </p:cNvPicPr>
          <p:nvPr/>
        </p:nvPicPr>
        <p:blipFill>
          <a:blip r:embed="rId5" cstate="print"/>
          <a:stretch>
            <a:fillRect/>
          </a:stretch>
        </p:blipFill>
        <p:spPr>
          <a:xfrm>
            <a:off x="7380672" y="2186827"/>
            <a:ext cx="3039664" cy="2486010"/>
          </a:xfrm>
          <a:prstGeom prst="rect">
            <a:avLst/>
          </a:prstGeom>
          <a:ln>
            <a:noFill/>
          </a:ln>
        </p:spPr>
      </p:pic>
      <p:sp>
        <p:nvSpPr>
          <p:cNvPr id="67" name="Rectangle 35">
            <a:extLst>
              <a:ext uri="{FF2B5EF4-FFF2-40B4-BE49-F238E27FC236}">
                <a16:creationId xmlns="" xmlns:a16="http://schemas.microsoft.com/office/drawing/2014/main" id="{5257FDA9-983E-4BD5-A2EA-8B79B4B9F0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16744" y="888935"/>
            <a:ext cx="3179298" cy="5078094"/>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7">
            <a:extLst>
              <a:ext uri="{FF2B5EF4-FFF2-40B4-BE49-F238E27FC236}">
                <a16:creationId xmlns="" xmlns:a16="http://schemas.microsoft.com/office/drawing/2014/main" id="{277A7CBA-703A-4777-8681-036B48D806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3786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4EF24D33-D7FD-4AFA-97E8-E654179832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463116A1-886E-431E-B843-63DE3FED40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6195D3C0-6106-4FF1-853F-09354C39CDE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866CAA98-B8D1-460B-AB83-0C31A9984F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55115DC-16D5-43DB-BEA9-FF87B1A9A9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BA5FCFFA-7D76-43C7-A843-948F71C11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761" y="0"/>
            <a:ext cx="5737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Imagen que contiene persona, joven, niño, pequeño&#10;&#10;Descripción generada automáticamente">
            <a:extLst>
              <a:ext uri="{FF2B5EF4-FFF2-40B4-BE49-F238E27FC236}">
                <a16:creationId xmlns="" xmlns:a16="http://schemas.microsoft.com/office/drawing/2014/main" id="{186C0851-DAC2-DCF7-3646-3D84F510AE31}"/>
              </a:ext>
            </a:extLst>
          </p:cNvPr>
          <p:cNvPicPr>
            <a:picLocks noChangeAspect="1"/>
          </p:cNvPicPr>
          <p:nvPr/>
        </p:nvPicPr>
        <p:blipFill>
          <a:blip r:embed="rId5" cstate="print"/>
          <a:stretch>
            <a:fillRect/>
          </a:stretch>
        </p:blipFill>
        <p:spPr>
          <a:xfrm>
            <a:off x="1320991" y="1821889"/>
            <a:ext cx="5108036" cy="3202529"/>
          </a:xfrm>
          <a:prstGeom prst="rect">
            <a:avLst/>
          </a:prstGeom>
          <a:ln w="12700">
            <a:noFill/>
          </a:ln>
        </p:spPr>
      </p:pic>
      <p:sp>
        <p:nvSpPr>
          <p:cNvPr id="34" name="Rectangle 33">
            <a:extLst>
              <a:ext uri="{FF2B5EF4-FFF2-40B4-BE49-F238E27FC236}">
                <a16:creationId xmlns="" xmlns:a16="http://schemas.microsoft.com/office/drawing/2014/main" id="{AEC59019-9455-4128-A594-6FF355EE39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DC128093-C40E-E1F2-0B2C-ECF821A5E26B}"/>
              </a:ext>
            </a:extLst>
          </p:cNvPr>
          <p:cNvSpPr>
            <a:spLocks noGrp="1"/>
          </p:cNvSpPr>
          <p:nvPr>
            <p:ph type="title"/>
          </p:nvPr>
        </p:nvSpPr>
        <p:spPr>
          <a:xfrm>
            <a:off x="6946740" y="237225"/>
            <a:ext cx="4243454" cy="5862897"/>
          </a:xfrm>
        </p:spPr>
        <p:txBody>
          <a:bodyPr vert="horz" lIns="91440" tIns="45720" rIns="91440" bIns="45720" rtlCol="0" anchor="t">
            <a:noAutofit/>
          </a:bodyPr>
          <a:lstStyle/>
          <a:p>
            <a:pPr algn="just"/>
            <a:r>
              <a:rPr lang="es-PA" sz="2000" dirty="0"/>
              <a:t>Las prerrogativas que, conforme al Derecho Internacional, tiene todo individuo frente a los órganos del poder para preservar su dignidad como ser humano, y cuya función es excluir la interferencia del Estado en aéreas específicas de la vida individual, o asegurar la presentación de determinados servicios por parte del Estado, para satisfacer sus necesidades básicas, y que reflejan las exigencias fundamentales que cada ser humano puede formular a la sociedad de que forma parte. -Las prerrogativas que, conforme al Derecho Internacional, tiene todo individuo frente a los órganos tiene frente al poder estatal, y que limitan el ejercicio de este último.</a:t>
            </a:r>
          </a:p>
        </p:txBody>
      </p:sp>
      <p:sp>
        <p:nvSpPr>
          <p:cNvPr id="36" name="Rectangle 35">
            <a:extLst>
              <a:ext uri="{FF2B5EF4-FFF2-40B4-BE49-F238E27FC236}">
                <a16:creationId xmlns="" xmlns:a16="http://schemas.microsoft.com/office/drawing/2014/main" id="{607B1315-448A-443D-8367-F1BCF69DD8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4666" y="236475"/>
            <a:ext cx="5255628" cy="637335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BEC6DBF6-9B0F-437A-AF7D-C30DB2734A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6728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51"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52"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53"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8" name="Rectangle 21">
            <a:extLst>
              <a:ext uri="{FF2B5EF4-FFF2-40B4-BE49-F238E27FC236}">
                <a16:creationId xmlns="" xmlns:a16="http://schemas.microsoft.com/office/drawing/2014/main" id="{44A1DA4E-7BCF-4CD7-A4F9-0DB127419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3">
            <a:extLst>
              <a:ext uri="{FF2B5EF4-FFF2-40B4-BE49-F238E27FC236}">
                <a16:creationId xmlns="" xmlns:a16="http://schemas.microsoft.com/office/drawing/2014/main" id="{0A118550-E494-4DE0-B490-26BC14B85A9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60" name="Picture 25">
            <a:extLst>
              <a:ext uri="{FF2B5EF4-FFF2-40B4-BE49-F238E27FC236}">
                <a16:creationId xmlns="" xmlns:a16="http://schemas.microsoft.com/office/drawing/2014/main" id="{2C505205-C60C-44D7-881F-07C10359AE2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61" name="Rectangle 27">
            <a:extLst>
              <a:ext uri="{FF2B5EF4-FFF2-40B4-BE49-F238E27FC236}">
                <a16:creationId xmlns="" xmlns:a16="http://schemas.microsoft.com/office/drawing/2014/main" id="{E957D74D-20C5-4A4F-8BBE-752F492D7B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9">
            <a:extLst>
              <a:ext uri="{FF2B5EF4-FFF2-40B4-BE49-F238E27FC236}">
                <a16:creationId xmlns="" xmlns:a16="http://schemas.microsoft.com/office/drawing/2014/main" id="{EFD05A2B-3F9D-47E5-B814-2CBBD7703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1">
            <a:extLst>
              <a:ext uri="{FF2B5EF4-FFF2-40B4-BE49-F238E27FC236}">
                <a16:creationId xmlns="" xmlns:a16="http://schemas.microsoft.com/office/drawing/2014/main" id="{7986293D-D958-4EC7-A8F6-8D0E8E8E7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761" y="0"/>
            <a:ext cx="44252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Imagen que contiene Forma&#10;&#10;Descripción generada automáticamente">
            <a:extLst>
              <a:ext uri="{FF2B5EF4-FFF2-40B4-BE49-F238E27FC236}">
                <a16:creationId xmlns="" xmlns:a16="http://schemas.microsoft.com/office/drawing/2014/main" id="{FCFD96E5-D556-D205-7825-52282D709849}"/>
              </a:ext>
            </a:extLst>
          </p:cNvPr>
          <p:cNvPicPr>
            <a:picLocks noChangeAspect="1"/>
          </p:cNvPicPr>
          <p:nvPr/>
        </p:nvPicPr>
        <p:blipFill>
          <a:blip r:embed="rId5" cstate="print"/>
          <a:stretch>
            <a:fillRect/>
          </a:stretch>
        </p:blipFill>
        <p:spPr>
          <a:xfrm>
            <a:off x="1332365" y="1470756"/>
            <a:ext cx="3780658" cy="3920212"/>
          </a:xfrm>
          <a:prstGeom prst="rect">
            <a:avLst/>
          </a:prstGeom>
          <a:ln w="12700">
            <a:noFill/>
          </a:ln>
        </p:spPr>
      </p:pic>
      <p:sp>
        <p:nvSpPr>
          <p:cNvPr id="64" name="Rectangle 33">
            <a:extLst>
              <a:ext uri="{FF2B5EF4-FFF2-40B4-BE49-F238E27FC236}">
                <a16:creationId xmlns="" xmlns:a16="http://schemas.microsoft.com/office/drawing/2014/main" id="{C9895BF7-56E2-44D4-9649-36DE370E7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D21B70FF-4C44-EF9B-AB48-DD692C024F08}"/>
              </a:ext>
            </a:extLst>
          </p:cNvPr>
          <p:cNvSpPr>
            <a:spLocks noGrp="1"/>
          </p:cNvSpPr>
          <p:nvPr>
            <p:ph type="title"/>
          </p:nvPr>
        </p:nvSpPr>
        <p:spPr>
          <a:xfrm>
            <a:off x="5783816" y="884206"/>
            <a:ext cx="5276980" cy="5719124"/>
          </a:xfrm>
        </p:spPr>
        <p:txBody>
          <a:bodyPr vert="horz" lIns="91440" tIns="45720" rIns="91440" bIns="45720" rtlCol="0" anchor="t">
            <a:normAutofit/>
          </a:bodyPr>
          <a:lstStyle/>
          <a:p>
            <a:pPr algn="just"/>
            <a:r>
              <a:rPr lang="es-MX" sz="2000" dirty="0">
                <a:ea typeface="+mj-lt"/>
                <a:cs typeface="+mj-lt"/>
              </a:rPr>
              <a:t>Este autor, a diferencia del anterior, hace mayor énfasis en el aspecto normativo de los DDHH, considerándolos como deberes que asume el Estado frente al individuo, en virtud de obligaciones internacionalmente contraídas, y cuya violación o incumplimiento podrán ser objeto de reclamos internacionales contra el Estado. Notamos así, que a partir de 1948 ha ido surgiendo una normativa que se coloca por encima del derecho interno de los Estados y que los obliga a respetar y garantizar una serie de derechos específicos, con un contenido y alcances propios, definidos en una serie de instrumentos internacionales de diversa naturaleza. Como ha señalado la CrIDH en su jurisprudencia</a:t>
            </a:r>
            <a:endParaRPr lang="es-MX" dirty="0"/>
          </a:p>
        </p:txBody>
      </p:sp>
      <p:sp>
        <p:nvSpPr>
          <p:cNvPr id="65" name="Rectangle 35">
            <a:extLst>
              <a:ext uri="{FF2B5EF4-FFF2-40B4-BE49-F238E27FC236}">
                <a16:creationId xmlns="" xmlns:a16="http://schemas.microsoft.com/office/drawing/2014/main" id="{59EAD6B0-1AD9-4CE3-B0CC-D4E06D1C01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52355" y="238784"/>
            <a:ext cx="3933821" cy="637340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37">
            <a:extLst>
              <a:ext uri="{FF2B5EF4-FFF2-40B4-BE49-F238E27FC236}">
                <a16:creationId xmlns="" xmlns:a16="http://schemas.microsoft.com/office/drawing/2014/main" id="{68A8878A-83A5-409E-A085-A29C70A2C5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3039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17" name="Picture 88">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18" name="Picture 90">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19" name="Rectangle 92">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Rectangle 94">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Rectangle 96">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Rectangle 98">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xtBox 100">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24" name="Rectangle 102">
            <a:extLst>
              <a:ext uri="{FF2B5EF4-FFF2-40B4-BE49-F238E27FC236}">
                <a16:creationId xmlns="" xmlns:a16="http://schemas.microsoft.com/office/drawing/2014/main" id="{36C4D283-22EA-4931-9DEC-0304C94143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04">
            <a:extLst>
              <a:ext uri="{FF2B5EF4-FFF2-40B4-BE49-F238E27FC236}">
                <a16:creationId xmlns="" xmlns:a16="http://schemas.microsoft.com/office/drawing/2014/main" id="{A7A9E6DD-CC7C-4150-8911-883397CCA1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26" name="Picture 106">
            <a:extLst>
              <a:ext uri="{FF2B5EF4-FFF2-40B4-BE49-F238E27FC236}">
                <a16:creationId xmlns="" xmlns:a16="http://schemas.microsoft.com/office/drawing/2014/main" id="{DDA1B7FE-FED9-4723-8992-4E2804D951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7" name="Rectangle 108">
            <a:extLst>
              <a:ext uri="{FF2B5EF4-FFF2-40B4-BE49-F238E27FC236}">
                <a16:creationId xmlns="" xmlns:a16="http://schemas.microsoft.com/office/drawing/2014/main" id="{9A1F42EF-9A4D-4E5A-B1EE-7E6EDAE71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10">
            <a:extLst>
              <a:ext uri="{FF2B5EF4-FFF2-40B4-BE49-F238E27FC236}">
                <a16:creationId xmlns="" xmlns:a16="http://schemas.microsoft.com/office/drawing/2014/main" id="{70B59514-0D9B-415E-B4CB-4CB50B0FE6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12">
            <a:extLst>
              <a:ext uri="{FF2B5EF4-FFF2-40B4-BE49-F238E27FC236}">
                <a16:creationId xmlns="" xmlns:a16="http://schemas.microsoft.com/office/drawing/2014/main" id="{937B4B19-EFE0-4CF3-97D5-BADE0BED78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5F50B005-7C63-EFDD-BF25-E70600005927}"/>
              </a:ext>
            </a:extLst>
          </p:cNvPr>
          <p:cNvSpPr>
            <a:spLocks noGrp="1"/>
          </p:cNvSpPr>
          <p:nvPr>
            <p:ph type="title"/>
          </p:nvPr>
        </p:nvSpPr>
        <p:spPr>
          <a:xfrm>
            <a:off x="1452220" y="754810"/>
            <a:ext cx="5050778" cy="4195125"/>
          </a:xfrm>
        </p:spPr>
        <p:txBody>
          <a:bodyPr vert="horz" lIns="91440" tIns="45720" rIns="91440" bIns="45720" rtlCol="0" anchor="t">
            <a:noAutofit/>
          </a:bodyPr>
          <a:lstStyle/>
          <a:p>
            <a:pPr algn="just"/>
            <a:r>
              <a:rPr lang="es-ES_tradnl" sz="2000" dirty="0"/>
              <a:t>La salvaguardia de la persona frente al ejercicio arbitrario del poder público es el objetivo primordial de la protección internacional de los derechos, humanos, ésta que debe ser real y efectiva.</a:t>
            </a:r>
            <a:endParaRPr lang="es-ES_tradnl" sz="2000" dirty="0">
              <a:cs typeface="Arial"/>
            </a:endParaRPr>
          </a:p>
          <a:p>
            <a:pPr algn="just"/>
            <a:r>
              <a:rPr lang="es-ES_tradnl" sz="2000" dirty="0"/>
              <a:t>El ejercicio de la función pública tiene unos límites que derivan que los derechos humanos son atributos inherentes a la dignidad humana y, en consecuencia, superiores al poder del Estado…Se trata de esferas individuales que el Estado no puede vulnerar o en la que sólo puede penetrar limitadamente. Así, en la protección de los derechos humanos, está necesariamente comprendida la nación de la restricción del poder estatal. </a:t>
            </a:r>
            <a:endParaRPr lang="es-ES_tradnl" sz="2000" dirty="0">
              <a:cs typeface="Arial" panose="020B0604020202020204"/>
            </a:endParaRPr>
          </a:p>
          <a:p>
            <a:endParaRPr lang="en-US" sz="1500"/>
          </a:p>
        </p:txBody>
      </p:sp>
      <p:pic>
        <p:nvPicPr>
          <p:cNvPr id="3" name="Imagen 3" descr="Imagen que contiene foto, mujer, pequeño, cuarto&#10;&#10;Descripción generada automáticamente">
            <a:extLst>
              <a:ext uri="{FF2B5EF4-FFF2-40B4-BE49-F238E27FC236}">
                <a16:creationId xmlns="" xmlns:a16="http://schemas.microsoft.com/office/drawing/2014/main" id="{2690D53D-9754-625D-D0A8-E20A018804C8}"/>
              </a:ext>
            </a:extLst>
          </p:cNvPr>
          <p:cNvPicPr>
            <a:picLocks noChangeAspect="1"/>
          </p:cNvPicPr>
          <p:nvPr/>
        </p:nvPicPr>
        <p:blipFill>
          <a:blip r:embed="rId5" cstate="print"/>
          <a:stretch>
            <a:fillRect/>
          </a:stretch>
        </p:blipFill>
        <p:spPr>
          <a:xfrm>
            <a:off x="7167476" y="1430636"/>
            <a:ext cx="3794569" cy="362357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30" name="Rectangle 114">
            <a:extLst>
              <a:ext uri="{FF2B5EF4-FFF2-40B4-BE49-F238E27FC236}">
                <a16:creationId xmlns="" xmlns:a16="http://schemas.microsoft.com/office/drawing/2014/main" id="{05610B29-A0F6-4F83-BF46-0A928A0AA4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6396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35" name="Picture 234">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37" name="Rectangle 236">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Rectangle 238">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Rectangle 240">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Rectangle 242">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TextBox 244">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7" name="Rectangle 246">
            <a:extLst>
              <a:ext uri="{FF2B5EF4-FFF2-40B4-BE49-F238E27FC236}">
                <a16:creationId xmlns="" xmlns:a16="http://schemas.microsoft.com/office/drawing/2014/main" id="{662F7B5F-69B9-41D9-BD9A-2A7F1118BD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9" name="Picture 248">
            <a:extLst>
              <a:ext uri="{FF2B5EF4-FFF2-40B4-BE49-F238E27FC236}">
                <a16:creationId xmlns="" xmlns:a16="http://schemas.microsoft.com/office/drawing/2014/main" id="{B484EE50-7D13-4A99-9152-609AE84ACF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51" name="Picture 250">
            <a:extLst>
              <a:ext uri="{FF2B5EF4-FFF2-40B4-BE49-F238E27FC236}">
                <a16:creationId xmlns="" xmlns:a16="http://schemas.microsoft.com/office/drawing/2014/main" id="{8F607DBD-3FFF-424E-80D2-8061AC5FE79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53" name="Rectangle 252">
            <a:extLst>
              <a:ext uri="{FF2B5EF4-FFF2-40B4-BE49-F238E27FC236}">
                <a16:creationId xmlns="" xmlns:a16="http://schemas.microsoft.com/office/drawing/2014/main" id="{0CA1AF17-15FE-4FB8-A4CB-942AC1349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 xmlns:a16="http://schemas.microsoft.com/office/drawing/2014/main" id="{D901EDCD-40E3-40D5-BCE4-803F7A4D6E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 xmlns:a16="http://schemas.microsoft.com/office/drawing/2014/main" id="{36E840EA-C6A5-48DA-A3B5-BE430C89C7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278E30BB-108E-FFDD-AF47-4B1E8E0ECC11}"/>
              </a:ext>
            </a:extLst>
          </p:cNvPr>
          <p:cNvSpPr>
            <a:spLocks noGrp="1"/>
          </p:cNvSpPr>
          <p:nvPr>
            <p:ph type="title"/>
          </p:nvPr>
        </p:nvSpPr>
        <p:spPr>
          <a:xfrm>
            <a:off x="1164674" y="265979"/>
            <a:ext cx="5263871" cy="5154740"/>
          </a:xfrm>
        </p:spPr>
        <p:txBody>
          <a:bodyPr vert="horz" lIns="91440" tIns="45720" rIns="91440" bIns="45720" rtlCol="0" anchor="t">
            <a:normAutofit/>
          </a:bodyPr>
          <a:lstStyle/>
          <a:p>
            <a:pPr algn="just"/>
            <a:r>
              <a:rPr lang="es-PR" sz="2000" dirty="0"/>
              <a:t>esto es precisamente lo más importante de la concepción actual de los DDHH en la segunda mitad del siglo xx, cuando se comienzan crear limitantes de orden supranacional al poder casi absoluto que se consideraban que tenían los estados, con relación a las personas bajo su jurisdicción para lograr este fin, no sólo un gran corpus iuris de derecho internacional de los DDHH, sino también se han  ido instituyendo y fortaleciendo una serie de organismo y mecanismo destinados a proteger cumplimiento una serie de organismo y mecanismo destinados a proteger en el plano internacional el respeto de estos derechos  y hacer efectivos el cumplimiento de la obligaciones internacionales asumidas por los Estados en materia de DDHH</a:t>
            </a:r>
            <a:endParaRPr lang="es-PR" dirty="0"/>
          </a:p>
        </p:txBody>
      </p:sp>
      <p:pic>
        <p:nvPicPr>
          <p:cNvPr id="3" name="Imagen 4" descr="Imagen que contiene interior, persona, tabla, hombre&#10;&#10;Descripción generada automáticamente">
            <a:extLst>
              <a:ext uri="{FF2B5EF4-FFF2-40B4-BE49-F238E27FC236}">
                <a16:creationId xmlns="" xmlns:a16="http://schemas.microsoft.com/office/drawing/2014/main" id="{93413C84-8DE0-1422-AEF0-1537189125CF}"/>
              </a:ext>
            </a:extLst>
          </p:cNvPr>
          <p:cNvPicPr>
            <a:picLocks noChangeAspect="1"/>
          </p:cNvPicPr>
          <p:nvPr/>
        </p:nvPicPr>
        <p:blipFill rotWithShape="1">
          <a:blip r:embed="rId5" cstate="print"/>
          <a:srcRect l="5061" r="23986"/>
          <a:stretch/>
        </p:blipFill>
        <p:spPr>
          <a:xfrm>
            <a:off x="6566180" y="647191"/>
            <a:ext cx="4535322" cy="494605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59" name="Rectangle 258">
            <a:extLst>
              <a:ext uri="{FF2B5EF4-FFF2-40B4-BE49-F238E27FC236}">
                <a16:creationId xmlns="" xmlns:a16="http://schemas.microsoft.com/office/drawing/2014/main" id="{84AC7A41-04AF-4CF9-A478-43411F9B58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048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393CD2B5-370C-4E54-BF07-77E46BC7D1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521321C5-E7EE-49D4-8BF3-7DD5F4260FF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B4F98145-516D-4594-B0F0-0F5C85DAF2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249DD94E-466E-443D-84D4-95364BF817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D730E5A1-76E1-474B-9303-1A42C53733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25E42092-1184-49FF-8DE1-34B280A4F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A490A602-61A7-C7C6-24A2-8C3411E8AE65}"/>
              </a:ext>
            </a:extLst>
          </p:cNvPr>
          <p:cNvSpPr>
            <a:spLocks noGrp="1"/>
          </p:cNvSpPr>
          <p:nvPr>
            <p:ph type="title"/>
          </p:nvPr>
        </p:nvSpPr>
        <p:spPr>
          <a:xfrm>
            <a:off x="1279690" y="975714"/>
            <a:ext cx="5737787" cy="4008219"/>
          </a:xfrm>
        </p:spPr>
        <p:txBody>
          <a:bodyPr vert="horz" lIns="91440" tIns="45720" rIns="91440" bIns="45720" rtlCol="0" anchor="t">
            <a:normAutofit/>
          </a:bodyPr>
          <a:lstStyle/>
          <a:p>
            <a:pPr algn="just"/>
            <a:r>
              <a:rPr lang="es-BO" sz="2000" dirty="0"/>
              <a:t>Actualmente, lo relevante ya no es la discusión iusfilosófico acerca de la naturaleza y fundamentos de los derechos humanos, como ha señalado Luis Ernesto Cáceres refiriéndose  a los DDHH.”… en la actualidad es más necesario entender bien la necesidad de su protección y no tanto el de su fundamento su fundamentación”. En este sentido la CrIDH recordado que” el de Derecho Internacional de los derechos humanos tiene por fin proporcionar al individuo medios de protección de los derechos humanos reconocidos internacionalmente”. </a:t>
            </a:r>
            <a:endParaRPr lang="es-BO" dirty="0"/>
          </a:p>
          <a:p>
            <a:endParaRPr lang="en-US" sz="1300"/>
          </a:p>
        </p:txBody>
      </p:sp>
      <p:pic>
        <p:nvPicPr>
          <p:cNvPr id="3" name="Imagen 3">
            <a:extLst>
              <a:ext uri="{FF2B5EF4-FFF2-40B4-BE49-F238E27FC236}">
                <a16:creationId xmlns="" xmlns:a16="http://schemas.microsoft.com/office/drawing/2014/main" id="{A4416B20-43AA-0E21-4627-417D26D744A8}"/>
              </a:ext>
            </a:extLst>
          </p:cNvPr>
          <p:cNvPicPr>
            <a:picLocks noChangeAspect="1"/>
          </p:cNvPicPr>
          <p:nvPr/>
        </p:nvPicPr>
        <p:blipFill rotWithShape="1">
          <a:blip r:embed="rId5" cstate="print"/>
          <a:srcRect l="20138" r="25640" b="-1"/>
          <a:stretch/>
        </p:blipFill>
        <p:spPr>
          <a:xfrm>
            <a:off x="7409858" y="1875908"/>
            <a:ext cx="3068816" cy="310074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 xmlns:a16="http://schemas.microsoft.com/office/drawing/2014/main" id="{E30419FB-3F46-4553-9607-D1AA2CAF1D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032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 xmlns:a16="http://schemas.microsoft.com/office/drawing/2014/main" id="{44A1DA4E-7BCF-4CD7-A4F9-0DB127419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0A118550-E494-4DE0-B490-26BC14B85A9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 xmlns:a16="http://schemas.microsoft.com/office/drawing/2014/main" id="{2C505205-C60C-44D7-881F-07C10359AE2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 xmlns:a16="http://schemas.microsoft.com/office/drawing/2014/main" id="{E957D74D-20C5-4A4F-8BBE-752F492D7B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EFD05A2B-3F9D-47E5-B814-2CBBD7703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7986293D-D958-4EC7-A8F6-8D0E8E8E7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761" y="0"/>
            <a:ext cx="44252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 xmlns:a16="http://schemas.microsoft.com/office/drawing/2014/main" id="{B60E8540-41D0-C5D8-A9C3-34473892C281}"/>
              </a:ext>
            </a:extLst>
          </p:cNvPr>
          <p:cNvPicPr>
            <a:picLocks noChangeAspect="1"/>
          </p:cNvPicPr>
          <p:nvPr/>
        </p:nvPicPr>
        <p:blipFill>
          <a:blip r:embed="rId5" cstate="print"/>
          <a:stretch>
            <a:fillRect/>
          </a:stretch>
        </p:blipFill>
        <p:spPr>
          <a:xfrm>
            <a:off x="1332365" y="2282988"/>
            <a:ext cx="3780658" cy="2295747"/>
          </a:xfrm>
          <a:prstGeom prst="rect">
            <a:avLst/>
          </a:prstGeom>
          <a:ln w="12700">
            <a:noFill/>
          </a:ln>
        </p:spPr>
      </p:pic>
      <p:sp>
        <p:nvSpPr>
          <p:cNvPr id="35" name="Rectangle 34">
            <a:extLst>
              <a:ext uri="{FF2B5EF4-FFF2-40B4-BE49-F238E27FC236}">
                <a16:creationId xmlns="" xmlns:a16="http://schemas.microsoft.com/office/drawing/2014/main" id="{C9895BF7-56E2-44D4-9649-36DE370E7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633F7C80-B0E0-0CC7-1F97-E05DD3EEA88C}"/>
              </a:ext>
            </a:extLst>
          </p:cNvPr>
          <p:cNvSpPr>
            <a:spLocks noGrp="1"/>
          </p:cNvSpPr>
          <p:nvPr>
            <p:ph type="title"/>
          </p:nvPr>
        </p:nvSpPr>
        <p:spPr>
          <a:xfrm>
            <a:off x="5798195" y="1660583"/>
            <a:ext cx="5521395" cy="4036974"/>
          </a:xfrm>
        </p:spPr>
        <p:txBody>
          <a:bodyPr vert="horz" lIns="91440" tIns="45720" rIns="91440" bIns="45720" rtlCol="0" anchor="t">
            <a:normAutofit fontScale="90000"/>
          </a:bodyPr>
          <a:lstStyle/>
          <a:p>
            <a:pPr algn="just"/>
            <a:r>
              <a:rPr lang="en-US" sz="1400" dirty="0"/>
              <a:t>E</a:t>
            </a:r>
            <a:r>
              <a:rPr lang="es-CR" sz="2000" dirty="0"/>
              <a:t>se es precisamente uno de los mayores aportes del Derecho Internacional de los Derechos Humanos al Derecho Internacional Público en general, pues se erige al individuo como sujeto con capacidad   para accionar </a:t>
            </a:r>
            <a:r>
              <a:rPr lang="es-CR" sz="2000" dirty="0">
                <a:ea typeface="+mj-lt"/>
                <a:cs typeface="+mj-lt"/>
              </a:rPr>
              <a:t>los mecanismos internacionales frente al Estado, quien tradicionalmente </a:t>
            </a:r>
            <a:r>
              <a:rPr lang="es-CR" sz="2000" dirty="0" smtClean="0">
                <a:ea typeface="+mj-lt"/>
                <a:cs typeface="+mj-lt"/>
              </a:rPr>
              <a:t>ha </a:t>
            </a:r>
            <a:r>
              <a:rPr lang="es-CR" sz="2000" smtClean="0">
                <a:ea typeface="+mj-lt"/>
                <a:cs typeface="+mj-lt"/>
              </a:rPr>
              <a:t>sido concebido </a:t>
            </a:r>
            <a:r>
              <a:rPr lang="es-CR" sz="2000" dirty="0" smtClean="0">
                <a:ea typeface="+mj-lt"/>
                <a:cs typeface="+mj-lt"/>
              </a:rPr>
              <a:t>como </a:t>
            </a:r>
            <a:r>
              <a:rPr lang="es-CR" sz="2000" dirty="0">
                <a:ea typeface="+mj-lt"/>
                <a:cs typeface="+mj-lt"/>
              </a:rPr>
              <a:t>único sujeto posible de las relaciones internacionales. Al respecto el juez Antonio  Augusto Cangado Ttrindade ha dicho que: La afirmación de la personalidad y capacidad jurídicas internacional del ser humano atiende a una verdadera necesidad del ordenamiento jurídico internacional contemporáneo.</a:t>
            </a:r>
          </a:p>
          <a:p>
            <a:pPr algn="just"/>
            <a:endParaRPr lang="es-CR" sz="2000" dirty="0">
              <a:cs typeface="Arial" panose="020B0604020202020204"/>
            </a:endParaRPr>
          </a:p>
          <a:p>
            <a:pPr algn="just"/>
            <a:endParaRPr lang="es-CR" sz="2000" dirty="0">
              <a:cs typeface="Arial" panose="020B0604020202020204"/>
            </a:endParaRPr>
          </a:p>
        </p:txBody>
      </p:sp>
      <p:sp>
        <p:nvSpPr>
          <p:cNvPr id="37" name="Rectangle 36">
            <a:extLst>
              <a:ext uri="{FF2B5EF4-FFF2-40B4-BE49-F238E27FC236}">
                <a16:creationId xmlns="" xmlns:a16="http://schemas.microsoft.com/office/drawing/2014/main" id="{59EAD6B0-1AD9-4CE3-B0CC-D4E06D1C01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52355" y="238784"/>
            <a:ext cx="3933821" cy="637340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68A8878A-83A5-409E-A085-A29C70A2C5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175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55980737-1E33-40A8-819D-C20C41E4F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6ABBD51A-FA48-44B8-B184-A40D7F134F1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510188A9-F0D9-4FE9-85DC-2179145278C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32927575-BD84-44B6-BE49-E0C7EDD0E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73FDF09A-B960-49F4-BAEB-DA397BDCD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791BE6C0-4118-460B-90C2-160041247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16E987D3-6C71-6C02-8485-62CE1EA903DE}"/>
              </a:ext>
            </a:extLst>
          </p:cNvPr>
          <p:cNvSpPr>
            <a:spLocks noGrp="1"/>
          </p:cNvSpPr>
          <p:nvPr>
            <p:ph type="title"/>
          </p:nvPr>
        </p:nvSpPr>
        <p:spPr>
          <a:xfrm>
            <a:off x="992145" y="682923"/>
            <a:ext cx="4235609" cy="4554559"/>
          </a:xfrm>
        </p:spPr>
        <p:txBody>
          <a:bodyPr vert="horz" lIns="91440" tIns="45720" rIns="91440" bIns="45720" rtlCol="0" anchor="t">
            <a:noAutofit/>
          </a:bodyPr>
          <a:lstStyle/>
          <a:p>
            <a:pPr algn="just"/>
            <a:r>
              <a:rPr lang="es-PR" sz="2000" dirty="0"/>
              <a:t>Son muchas las definiciones que han dado los autores acerca de lo que son los Derechos Humanos. Dichas definiciones varían según sea el aspecto de estos derechos que se quieran resultar y según la inclinación ideológica de quien hace la definición. Para los fines de este trabajo, consideramos pertinente citar dos definiciones específicas que, por abarcadoras y completas, nos parecen acertadas. La primera, ofrecida por Luis Ernesto Cáceres, quien concluye que debemos entender  por DDHH:</a:t>
            </a:r>
            <a:endParaRPr lang="es-PR" dirty="0">
              <a:cs typeface="Arial"/>
            </a:endParaRPr>
          </a:p>
        </p:txBody>
      </p:sp>
      <p:pic>
        <p:nvPicPr>
          <p:cNvPr id="3" name="Imagen 3" descr="Dibujo animado de una persona&#10;&#10;Descripción generada automáticamente">
            <a:extLst>
              <a:ext uri="{FF2B5EF4-FFF2-40B4-BE49-F238E27FC236}">
                <a16:creationId xmlns="" xmlns:a16="http://schemas.microsoft.com/office/drawing/2014/main" id="{9B0F3559-16A8-311D-9EB3-A2B8594A5E15}"/>
              </a:ext>
            </a:extLst>
          </p:cNvPr>
          <p:cNvPicPr>
            <a:picLocks noChangeAspect="1"/>
          </p:cNvPicPr>
          <p:nvPr/>
        </p:nvPicPr>
        <p:blipFill>
          <a:blip r:embed="rId5" cstate="print"/>
          <a:stretch>
            <a:fillRect/>
          </a:stretch>
        </p:blipFill>
        <p:spPr>
          <a:xfrm>
            <a:off x="5444747" y="1979191"/>
            <a:ext cx="5297322" cy="2900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 xmlns:a16="http://schemas.microsoft.com/office/drawing/2014/main" id="{15B5C763-A6E8-4D31-B139-30D083B82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4142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FFB377BB-601C-4288-A224-D150848C48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868ABA13-B3B3-4E09-854F-270094AA88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03CA7029-49D1-4811-9706-47326D65B7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FB70EA8D-D093-4307-9DA5-E4EE61D821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B3687593-1834-43AF-A992-696B19B042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6E1FE4DF-DA81-4174-A7A3-1DBD74FB3F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70FD5666-2413-9597-AA22-11301CF06A81}"/>
              </a:ext>
            </a:extLst>
          </p:cNvPr>
          <p:cNvSpPr>
            <a:spLocks noGrp="1"/>
          </p:cNvSpPr>
          <p:nvPr>
            <p:ph type="title"/>
          </p:nvPr>
        </p:nvSpPr>
        <p:spPr>
          <a:xfrm>
            <a:off x="992144" y="337866"/>
            <a:ext cx="5612300" cy="5158408"/>
          </a:xfrm>
        </p:spPr>
        <p:txBody>
          <a:bodyPr vert="horz" lIns="91440" tIns="45720" rIns="91440" bIns="45720" rtlCol="0" anchor="t">
            <a:noAutofit/>
          </a:bodyPr>
          <a:lstStyle/>
          <a:p>
            <a:pPr algn="just"/>
            <a:r>
              <a:rPr lang="es-GT" sz="2000" dirty="0"/>
              <a:t>En efecto, la afirmación de dichas personalidad y capacidad jurídicas constituye el legado verdaderamente revolucionario de la evolución de la doctrina jurídica internacional en la segunda mitad el siglo XX. Ha llegado el momento de superar las limitaciones clásicas de la legitimatio ad causan en el derecho Internacional, que tanto han frenado su desarrollo progresivo hasta la construcción de un nuevo </a:t>
            </a:r>
            <a:r>
              <a:rPr lang="es-GT" sz="2000" dirty="0" err="1"/>
              <a:t>jus</a:t>
            </a:r>
            <a:r>
              <a:rPr lang="es-GT" sz="2000" dirty="0"/>
              <a:t> </a:t>
            </a:r>
            <a:r>
              <a:rPr lang="es-GT" sz="2000" dirty="0" err="1"/>
              <a:t>gentium</a:t>
            </a:r>
            <a:r>
              <a:rPr lang="es-GT" sz="2000" dirty="0"/>
              <a:t>. Un rol importante está aquí siendo ejercido por el impacto de la consagración de los derechos humanos en el ordenamiento jurídico internacional, en el sentido de humanizar este último: tales derechos fueron proclamados como inherentes a todo ser humano, independiente de cualquiera circunstancia</a:t>
            </a:r>
            <a:endParaRPr lang="es-GT" sz="2000" dirty="0">
              <a:cs typeface="Arial"/>
            </a:endParaRPr>
          </a:p>
        </p:txBody>
      </p:sp>
      <p:pic>
        <p:nvPicPr>
          <p:cNvPr id="3" name="Imagen 3">
            <a:extLst>
              <a:ext uri="{FF2B5EF4-FFF2-40B4-BE49-F238E27FC236}">
                <a16:creationId xmlns="" xmlns:a16="http://schemas.microsoft.com/office/drawing/2014/main" id="{2F7D824F-11C9-D967-2F0D-D3332FCC09C5}"/>
              </a:ext>
            </a:extLst>
          </p:cNvPr>
          <p:cNvPicPr>
            <a:picLocks noChangeAspect="1"/>
          </p:cNvPicPr>
          <p:nvPr/>
        </p:nvPicPr>
        <p:blipFill>
          <a:blip r:embed="rId5" cstate="print"/>
          <a:stretch>
            <a:fillRect/>
          </a:stretch>
        </p:blipFill>
        <p:spPr>
          <a:xfrm>
            <a:off x="6748741" y="2019147"/>
            <a:ext cx="3993327" cy="282036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 xmlns:a16="http://schemas.microsoft.com/office/drawing/2014/main" id="{7E838281-5FBA-41E7-AD3B-CB3F49FEB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6363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55980737-1E33-40A8-819D-C20C41E4F7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6ABBD51A-FA48-44B8-B184-A40D7F134F1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510188A9-F0D9-4FE9-85DC-2179145278C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32927575-BD84-44B6-BE49-E0C7EDD0E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73FDF09A-B960-49F4-BAEB-DA397BDCD4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791BE6C0-4118-460B-90C2-160041247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F5DBC3AA-DA4B-E8B4-14C8-DC2BAA455FEE}"/>
              </a:ext>
            </a:extLst>
          </p:cNvPr>
          <p:cNvSpPr>
            <a:spLocks noGrp="1"/>
          </p:cNvSpPr>
          <p:nvPr>
            <p:ph type="title"/>
          </p:nvPr>
        </p:nvSpPr>
        <p:spPr>
          <a:xfrm>
            <a:off x="977766" y="93452"/>
            <a:ext cx="4853837" cy="5604105"/>
          </a:xfrm>
        </p:spPr>
        <p:txBody>
          <a:bodyPr vert="horz" lIns="91440" tIns="45720" rIns="91440" bIns="45720" rtlCol="0" anchor="t">
            <a:noAutofit/>
          </a:bodyPr>
          <a:lstStyle/>
          <a:p>
            <a:pPr algn="just"/>
            <a:r>
              <a:rPr lang="es-ES" sz="2000" dirty="0"/>
              <a:t>El individuo es sujeto jure </a:t>
            </a:r>
            <a:r>
              <a:rPr lang="es-ES" sz="2000" dirty="0" err="1"/>
              <a:t>suo</a:t>
            </a:r>
            <a:r>
              <a:rPr lang="es-ES" sz="2000" dirty="0"/>
              <a:t> del Derecho Internacional, y al reconocimiento de los derechos que le son inherentes corresponde ineluctablemente la capacidad procesal de vindicarlos, en los planos tanto nacional como internacional.</a:t>
            </a:r>
            <a:endParaRPr lang="es-ES" sz="2000" dirty="0">
              <a:cs typeface="Arial"/>
            </a:endParaRPr>
          </a:p>
          <a:p>
            <a:pPr algn="just"/>
            <a:r>
              <a:rPr lang="es-ES" sz="2000" dirty="0"/>
              <a:t>En fin, si tuviera que singularizar el logro más importante en la evolución de la protección internacional de los derechos humanos en las cinco últimas décadas, no hesitaría en identificarlo con la conquista histórica, definitiva e irreversible, del acceso del individuo a la justicia a nivel internacional, como verdadera emancipación del ser humano de todas las formas de dominación o poder arbitrario.</a:t>
            </a:r>
            <a:endParaRPr lang="es-ES" sz="2000" dirty="0">
              <a:cs typeface="Arial"/>
            </a:endParaRPr>
          </a:p>
          <a:p>
            <a:endParaRPr lang="en-US" sz="800"/>
          </a:p>
        </p:txBody>
      </p:sp>
      <p:pic>
        <p:nvPicPr>
          <p:cNvPr id="3" name="Imagen 4">
            <a:extLst>
              <a:ext uri="{FF2B5EF4-FFF2-40B4-BE49-F238E27FC236}">
                <a16:creationId xmlns="" xmlns:a16="http://schemas.microsoft.com/office/drawing/2014/main" id="{C3AA2C9D-319B-FC27-703F-B7C2F534DDB6}"/>
              </a:ext>
            </a:extLst>
          </p:cNvPr>
          <p:cNvPicPr>
            <a:picLocks noChangeAspect="1"/>
          </p:cNvPicPr>
          <p:nvPr/>
        </p:nvPicPr>
        <p:blipFill>
          <a:blip r:embed="rId5" cstate="print"/>
          <a:stretch>
            <a:fillRect/>
          </a:stretch>
        </p:blipFill>
        <p:spPr>
          <a:xfrm>
            <a:off x="6192369" y="2048346"/>
            <a:ext cx="4549700" cy="276197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 xmlns:a16="http://schemas.microsoft.com/office/drawing/2014/main" id="{15B5C763-A6E8-4D31-B139-30D083B82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8225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80" name="Picture 7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2" name="Rectangle 8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xtBox 8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92" name="Rectangle 91">
            <a:extLst>
              <a:ext uri="{FF2B5EF4-FFF2-40B4-BE49-F238E27FC236}">
                <a16:creationId xmlns="" xmlns:a16="http://schemas.microsoft.com/office/drawing/2014/main" id="{6BCFF5A6-E5D2-45ED-BD7D-32321848A0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a:extLst>
              <a:ext uri="{FF2B5EF4-FFF2-40B4-BE49-F238E27FC236}">
                <a16:creationId xmlns="" xmlns:a16="http://schemas.microsoft.com/office/drawing/2014/main" id="{A0933546-EEBA-4452-B866-03DEE6DEF20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96" name="Picture 95">
            <a:extLst>
              <a:ext uri="{FF2B5EF4-FFF2-40B4-BE49-F238E27FC236}">
                <a16:creationId xmlns="" xmlns:a16="http://schemas.microsoft.com/office/drawing/2014/main" id="{B0A84E7C-8B5D-41F5-A603-4A5EB1A1B3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98" name="Rectangle 97">
            <a:extLst>
              <a:ext uri="{FF2B5EF4-FFF2-40B4-BE49-F238E27FC236}">
                <a16:creationId xmlns="" xmlns:a16="http://schemas.microsoft.com/office/drawing/2014/main" id="{C5DE8918-02EC-44AC-879F-967AA626F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2792524B-0DD5-49DB-8A1A-3F86027F71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E4139866-7819-4B10-AA36-2EAF14F9C4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DC18126-BF15-CE6E-E01F-CCE9496CEDE9}"/>
              </a:ext>
            </a:extLst>
          </p:cNvPr>
          <p:cNvSpPr>
            <a:spLocks noGrp="1"/>
          </p:cNvSpPr>
          <p:nvPr>
            <p:ph type="title"/>
          </p:nvPr>
        </p:nvSpPr>
        <p:spPr>
          <a:xfrm>
            <a:off x="992144" y="467263"/>
            <a:ext cx="4497796" cy="5632860"/>
          </a:xfrm>
        </p:spPr>
        <p:txBody>
          <a:bodyPr vert="horz" lIns="91440" tIns="45720" rIns="91440" bIns="45720" rtlCol="0" anchor="t">
            <a:noAutofit/>
          </a:bodyPr>
          <a:lstStyle/>
          <a:p>
            <a:pPr algn="just"/>
            <a:r>
              <a:rPr lang="es-HN" sz="2000" dirty="0"/>
              <a:t>La verdadera revolución del pensamiento jurídico contemporáneo reside, a mi juicio, más que en el derecho penal internacional (como está de moda pensar en la actualidad), en el Derecho Internacional de los derechos humanos, por cuanto es éste últimos que concibe que los individuos, independiente de las circunstancias de la más profunda adversidad en que se encuentra, puedan invocar y poner en práctica(como sujetos activos del Derechos Internacional) la responsabilidad del Estado por violaciones de los derechos que les son inherentes como seres humanos</a:t>
            </a:r>
            <a:endParaRPr lang="es-HN" sz="2000" dirty="0">
              <a:cs typeface="Arial"/>
            </a:endParaRPr>
          </a:p>
        </p:txBody>
      </p:sp>
      <p:sp>
        <p:nvSpPr>
          <p:cNvPr id="104" name="Rectangle 103">
            <a:extLst>
              <a:ext uri="{FF2B5EF4-FFF2-40B4-BE49-F238E27FC236}">
                <a16:creationId xmlns="" xmlns:a16="http://schemas.microsoft.com/office/drawing/2014/main" id="{382409FA-0E6D-49DB-A27D-DE2307FC99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8927" y="647191"/>
            <a:ext cx="4973141" cy="5564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 xmlns:a16="http://schemas.microsoft.com/office/drawing/2014/main" id="{CAC1D108-4BC1-7AAE-74CD-10F126E434BC}"/>
              </a:ext>
            </a:extLst>
          </p:cNvPr>
          <p:cNvPicPr>
            <a:picLocks noChangeAspect="1"/>
          </p:cNvPicPr>
          <p:nvPr/>
        </p:nvPicPr>
        <p:blipFill>
          <a:blip r:embed="rId5" cstate="print"/>
          <a:stretch>
            <a:fillRect/>
          </a:stretch>
        </p:blipFill>
        <p:spPr>
          <a:xfrm>
            <a:off x="6092077" y="2042425"/>
            <a:ext cx="4337796" cy="2776189"/>
          </a:xfrm>
          <a:prstGeom prst="rect">
            <a:avLst/>
          </a:prstGeom>
          <a:ln>
            <a:noFill/>
          </a:ln>
        </p:spPr>
      </p:pic>
      <p:sp>
        <p:nvSpPr>
          <p:cNvPr id="106" name="Rectangle 105">
            <a:extLst>
              <a:ext uri="{FF2B5EF4-FFF2-40B4-BE49-F238E27FC236}">
                <a16:creationId xmlns="" xmlns:a16="http://schemas.microsoft.com/office/drawing/2014/main" id="{20B9CAE8-E560-4F4B-82B2-0C1EEDBF01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04316" y="884836"/>
            <a:ext cx="4500800" cy="509373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7EABC378-6819-47AA-9B52-AD5CDBAC4F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647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44A1DA4E-7BCF-4CD7-A4F9-0DB127419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0A118550-E494-4DE0-B490-26BC14B85A9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2C505205-C60C-44D7-881F-07C10359AE2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E957D74D-20C5-4A4F-8BBE-752F492D7B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EFD05A2B-3F9D-47E5-B814-2CBBD7703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7986293D-D958-4EC7-A8F6-8D0E8E8E7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761" y="0"/>
            <a:ext cx="44252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a:extLst>
              <a:ext uri="{FF2B5EF4-FFF2-40B4-BE49-F238E27FC236}">
                <a16:creationId xmlns="" xmlns:a16="http://schemas.microsoft.com/office/drawing/2014/main" id="{7E50EBF9-2ABB-D0F5-313F-E9EF342CA088}"/>
              </a:ext>
            </a:extLst>
          </p:cNvPr>
          <p:cNvPicPr>
            <a:picLocks noChangeAspect="1"/>
          </p:cNvPicPr>
          <p:nvPr/>
        </p:nvPicPr>
        <p:blipFill>
          <a:blip r:embed="rId5" cstate="print"/>
          <a:stretch>
            <a:fillRect/>
          </a:stretch>
        </p:blipFill>
        <p:spPr>
          <a:xfrm>
            <a:off x="1332365" y="2282988"/>
            <a:ext cx="3780658" cy="2295747"/>
          </a:xfrm>
          <a:prstGeom prst="rect">
            <a:avLst/>
          </a:prstGeom>
          <a:ln w="12700">
            <a:noFill/>
          </a:ln>
        </p:spPr>
      </p:pic>
      <p:sp>
        <p:nvSpPr>
          <p:cNvPr id="34" name="Rectangle 33">
            <a:extLst>
              <a:ext uri="{FF2B5EF4-FFF2-40B4-BE49-F238E27FC236}">
                <a16:creationId xmlns="" xmlns:a16="http://schemas.microsoft.com/office/drawing/2014/main" id="{C9895BF7-56E2-44D4-9649-36DE370E7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37869" y="0"/>
            <a:ext cx="59499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BC4964D-2DB9-823A-B04F-ACB9C9EBF30F}"/>
              </a:ext>
            </a:extLst>
          </p:cNvPr>
          <p:cNvSpPr>
            <a:spLocks noGrp="1"/>
          </p:cNvSpPr>
          <p:nvPr>
            <p:ph type="title"/>
          </p:nvPr>
        </p:nvSpPr>
        <p:spPr>
          <a:xfrm>
            <a:off x="5769440" y="2810772"/>
            <a:ext cx="5090075" cy="3576898"/>
          </a:xfrm>
        </p:spPr>
        <p:txBody>
          <a:bodyPr vert="horz" lIns="91440" tIns="45720" rIns="91440" bIns="45720" rtlCol="0" anchor="t">
            <a:noAutofit/>
          </a:bodyPr>
          <a:lstStyle/>
          <a:p>
            <a:pPr algn="just"/>
            <a:r>
              <a:rPr lang="es-CR" sz="2000" dirty="0"/>
              <a:t>Es precisamente para alcanzar este objetivos, por lo que han sido creados los llamados Sistemas de Protección de los Derechos Humanos, como el Sistema Interamericano, donde cualquier persona, grupo de personas o entidad no gubernamental  legalmente reconocida en uno o más Estados miembros de la Organización, pueden presentar sus peticiones (también llamadas demandas o denuncias</a:t>
            </a:r>
            <a:r>
              <a:rPr lang="en-US" sz="2000" dirty="0"/>
              <a:t>)</a:t>
            </a:r>
            <a:endParaRPr lang="es-ES" dirty="0"/>
          </a:p>
          <a:p>
            <a:endParaRPr lang="en-US" sz="1400"/>
          </a:p>
        </p:txBody>
      </p:sp>
      <p:sp>
        <p:nvSpPr>
          <p:cNvPr id="36" name="Rectangle 35">
            <a:extLst>
              <a:ext uri="{FF2B5EF4-FFF2-40B4-BE49-F238E27FC236}">
                <a16:creationId xmlns="" xmlns:a16="http://schemas.microsoft.com/office/drawing/2014/main" id="{59EAD6B0-1AD9-4CE3-B0CC-D4E06D1C01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52355" y="238784"/>
            <a:ext cx="3933821" cy="637340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68A8878A-83A5-409E-A085-A29C70A2C5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0666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6BCFF5A6-E5D2-45ED-BD7D-32321848A0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A0933546-EEBA-4452-B866-03DEE6DEF20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B0A84E7C-8B5D-41F5-A603-4A5EB1A1B3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C5DE8918-02EC-44AC-879F-967AA626F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2792524B-0DD5-49DB-8A1A-3F86027F71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4139866-7819-4B10-AA36-2EAF14F9C4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BAF3A475-E10F-4EA6-311F-79D383B5BA8A}"/>
              </a:ext>
            </a:extLst>
          </p:cNvPr>
          <p:cNvSpPr>
            <a:spLocks noGrp="1"/>
          </p:cNvSpPr>
          <p:nvPr>
            <p:ph type="title"/>
          </p:nvPr>
        </p:nvSpPr>
        <p:spPr>
          <a:xfrm>
            <a:off x="1078408" y="1603074"/>
            <a:ext cx="4526552" cy="4094483"/>
          </a:xfrm>
        </p:spPr>
        <p:txBody>
          <a:bodyPr vert="horz" lIns="91440" tIns="45720" rIns="91440" bIns="45720" rtlCol="0" anchor="t">
            <a:normAutofit/>
          </a:bodyPr>
          <a:lstStyle/>
          <a:p>
            <a:pPr algn="just"/>
            <a:r>
              <a:rPr lang="es-CR" sz="2000" dirty="0"/>
              <a:t>donde se aleguen violaciones a los DDHH cometidas por algún Estado miembro de la OEA, De hecho, la ovulación de los mecanismos de protección que ofrece el Sistema Interamericano va dirigida siempre a lograr una mayor protección de la víctima y una mayor participación tanto de la víctima, como de sus representantes y sus familiares en las etapas del proceso seguido ante los organismo del SIPDHH.</a:t>
            </a:r>
            <a:r>
              <a:rPr lang="en-US" sz="1300" dirty="0"/>
              <a:t> </a:t>
            </a:r>
            <a:endParaRPr lang="es-ES"/>
          </a:p>
          <a:p>
            <a:endParaRPr lang="en-US" sz="1300" dirty="0">
              <a:cs typeface="Arial"/>
            </a:endParaRPr>
          </a:p>
        </p:txBody>
      </p:sp>
      <p:sp>
        <p:nvSpPr>
          <p:cNvPr id="34" name="Rectangle 33">
            <a:extLst>
              <a:ext uri="{FF2B5EF4-FFF2-40B4-BE49-F238E27FC236}">
                <a16:creationId xmlns="" xmlns:a16="http://schemas.microsoft.com/office/drawing/2014/main" id="{382409FA-0E6D-49DB-A27D-DE2307FC99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8927" y="647191"/>
            <a:ext cx="4973141" cy="5564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Imagen que contiene exterior, firmar, señal, calle&#10;&#10;Descripción generada automáticamente">
            <a:extLst>
              <a:ext uri="{FF2B5EF4-FFF2-40B4-BE49-F238E27FC236}">
                <a16:creationId xmlns="" xmlns:a16="http://schemas.microsoft.com/office/drawing/2014/main" id="{C996C368-23CA-5D63-A4BB-522AED47604A}"/>
              </a:ext>
            </a:extLst>
          </p:cNvPr>
          <p:cNvPicPr>
            <a:picLocks noChangeAspect="1"/>
          </p:cNvPicPr>
          <p:nvPr/>
        </p:nvPicPr>
        <p:blipFill>
          <a:blip r:embed="rId5" cstate="print"/>
          <a:stretch>
            <a:fillRect/>
          </a:stretch>
        </p:blipFill>
        <p:spPr>
          <a:xfrm>
            <a:off x="6092077" y="2568383"/>
            <a:ext cx="4337796" cy="1724273"/>
          </a:xfrm>
          <a:prstGeom prst="rect">
            <a:avLst/>
          </a:prstGeom>
          <a:ln>
            <a:noFill/>
          </a:ln>
        </p:spPr>
      </p:pic>
      <p:sp>
        <p:nvSpPr>
          <p:cNvPr id="36" name="Rectangle 35">
            <a:extLst>
              <a:ext uri="{FF2B5EF4-FFF2-40B4-BE49-F238E27FC236}">
                <a16:creationId xmlns="" xmlns:a16="http://schemas.microsoft.com/office/drawing/2014/main" id="{20B9CAE8-E560-4F4B-82B2-0C1EEDBF01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04316" y="884836"/>
            <a:ext cx="4500800" cy="5093736"/>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7EABC378-6819-47AA-9B52-AD5CDBAC4F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1256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E78E55-7B9B-AA16-9378-D989144BF235}"/>
              </a:ext>
            </a:extLst>
          </p:cNvPr>
          <p:cNvSpPr>
            <a:spLocks noGrp="1"/>
          </p:cNvSpPr>
          <p:nvPr>
            <p:ph type="title"/>
          </p:nvPr>
        </p:nvSpPr>
        <p:spPr>
          <a:xfrm>
            <a:off x="1373422" y="1206312"/>
            <a:ext cx="9451804" cy="5464780"/>
          </a:xfrm>
        </p:spPr>
        <p:txBody>
          <a:bodyPr>
            <a:normAutofit fontScale="90000"/>
          </a:bodyPr>
          <a:lstStyle/>
          <a:p>
            <a:pPr algn="l"/>
            <a:r>
              <a:rPr lang="es-ES" sz="5300" dirty="0" smtClean="0">
                <a:ea typeface="+mj-lt"/>
                <a:cs typeface="+mj-lt"/>
              </a:rPr>
              <a:t>Infografías</a:t>
            </a:r>
            <a:r>
              <a:rPr lang="es-ES" sz="2000" dirty="0">
                <a:ea typeface="+mj-lt"/>
                <a:cs typeface="+mj-lt"/>
              </a:rPr>
              <a:t/>
            </a:r>
            <a:br>
              <a:rPr lang="es-ES" sz="2000" dirty="0">
                <a:ea typeface="+mj-lt"/>
                <a:cs typeface="+mj-lt"/>
              </a:rPr>
            </a:br>
            <a:r>
              <a:rPr lang="es-ES" sz="2000" dirty="0" smtClean="0">
                <a:ea typeface="+mj-lt"/>
                <a:cs typeface="+mj-lt"/>
              </a:rPr>
              <a:t/>
            </a:r>
            <a:br>
              <a:rPr lang="es-ES" sz="2000" dirty="0" smtClean="0">
                <a:ea typeface="+mj-lt"/>
                <a:cs typeface="+mj-lt"/>
              </a:rPr>
            </a:br>
            <a:r>
              <a:rPr lang="es-ES" sz="2000" b="1" dirty="0" smtClean="0">
                <a:solidFill>
                  <a:schemeClr val="tx1">
                    <a:lumMod val="95000"/>
                  </a:schemeClr>
                </a:solidFill>
                <a:ea typeface="+mj-lt"/>
                <a:cs typeface="+mj-lt"/>
                <a:hlinkClick r:id="rId2">
                  <a:extLst>
                    <a:ext uri="{A12FA001-AC4F-418D-AE19-62706E023703}">
                      <ahyp:hlinkClr xmlns="" xmlns:ahyp="http://schemas.microsoft.com/office/drawing/2018/hyperlinkcolor" val="tx"/>
                    </a:ext>
                  </a:extLst>
                </a:hlinkClick>
              </a:rPr>
              <a:t>http</a:t>
            </a:r>
            <a:r>
              <a:rPr lang="es-ES" sz="2000" b="1" dirty="0">
                <a:solidFill>
                  <a:schemeClr val="tx1">
                    <a:lumMod val="95000"/>
                  </a:schemeClr>
                </a:solidFill>
                <a:ea typeface="+mj-lt"/>
                <a:cs typeface="+mj-lt"/>
                <a:hlinkClick r:id="rId2">
                  <a:extLst>
                    <a:ext uri="{A12FA001-AC4F-418D-AE19-62706E023703}">
                      <ahyp:hlinkClr xmlns="" xmlns:ahyp="http://schemas.microsoft.com/office/drawing/2018/hyperlinkcolor" val="tx"/>
                    </a:ext>
                  </a:extLst>
                </a:hlinkClick>
              </a:rPr>
              <a:t>://dehumanos.wordpress.com/2007/10/25/cuales-son-los-derechos-humanos/</a:t>
            </a:r>
            <a:r>
              <a:rPr lang="es-ES" sz="2000" dirty="0">
                <a:solidFill>
                  <a:schemeClr val="tx1">
                    <a:lumMod val="95000"/>
                  </a:schemeClr>
                </a:solidFill>
                <a:ea typeface="+mj-lt"/>
                <a:cs typeface="+mj-lt"/>
              </a:rPr>
              <a:t> </a:t>
            </a:r>
          </a:p>
          <a:p>
            <a:pPr algn="just"/>
            <a:r>
              <a:rPr lang="es-ES" sz="2000" dirty="0" smtClean="0">
                <a:solidFill>
                  <a:schemeClr val="tx1">
                    <a:lumMod val="95000"/>
                  </a:schemeClr>
                </a:solidFill>
                <a:ea typeface="+mj-lt"/>
                <a:cs typeface="+mj-lt"/>
                <a:hlinkClick r:id="rId3">
                  <a:extLst>
                    <a:ext uri="{A12FA001-AC4F-418D-AE19-62706E023703}">
                      <ahyp:hlinkClr xmlns="" xmlns:ahyp="http://schemas.microsoft.com/office/drawing/2018/hyperlinkcolor" val="tx"/>
                    </a:ext>
                  </a:extLst>
                </a:hlinkClick>
              </a:rPr>
              <a:t/>
            </a:r>
            <a:br>
              <a:rPr lang="es-ES" sz="2000" dirty="0" smtClean="0">
                <a:solidFill>
                  <a:schemeClr val="tx1">
                    <a:lumMod val="95000"/>
                  </a:schemeClr>
                </a:solidFill>
                <a:ea typeface="+mj-lt"/>
                <a:cs typeface="+mj-lt"/>
                <a:hlinkClick r:id="rId3">
                  <a:extLst>
                    <a:ext uri="{A12FA001-AC4F-418D-AE19-62706E023703}">
                      <ahyp:hlinkClr xmlns="" xmlns:ahyp="http://schemas.microsoft.com/office/drawing/2018/hyperlinkcolor" val="tx"/>
                    </a:ext>
                  </a:extLst>
                </a:hlinkClick>
              </a:rPr>
            </a:br>
            <a:r>
              <a:rPr lang="es-ES" sz="2000" dirty="0" smtClean="0">
                <a:solidFill>
                  <a:schemeClr val="tx1">
                    <a:lumMod val="95000"/>
                  </a:schemeClr>
                </a:solidFill>
                <a:ea typeface="+mj-lt"/>
                <a:cs typeface="+mj-lt"/>
                <a:hlinkClick r:id="rId3">
                  <a:extLst>
                    <a:ext uri="{A12FA001-AC4F-418D-AE19-62706E023703}">
                      <ahyp:hlinkClr xmlns="" xmlns:ahyp="http://schemas.microsoft.com/office/drawing/2018/hyperlinkcolor" val="tx"/>
                    </a:ext>
                  </a:extLst>
                </a:hlinkClick>
              </a:rPr>
              <a:t>https</a:t>
            </a:r>
            <a:r>
              <a:rPr lang="es-ES" sz="2000" dirty="0">
                <a:solidFill>
                  <a:schemeClr val="tx1">
                    <a:lumMod val="95000"/>
                  </a:schemeClr>
                </a:solidFill>
                <a:ea typeface="+mj-lt"/>
                <a:cs typeface="+mj-lt"/>
                <a:hlinkClick r:id="rId3">
                  <a:extLst>
                    <a:ext uri="{A12FA001-AC4F-418D-AE19-62706E023703}">
                      <ahyp:hlinkClr xmlns="" xmlns:ahyp="http://schemas.microsoft.com/office/drawing/2018/hyperlinkcolor" val="tx"/>
                    </a:ext>
                  </a:extLst>
                </a:hlinkClick>
              </a:rPr>
              <a:t>://publicservices.international/resources/news/el-derecho-humano-al- cuidado?id=12544&amp;lang=es</a:t>
            </a:r>
          </a:p>
          <a:p>
            <a:pPr algn="just"/>
            <a:r>
              <a:rPr lang="es-ES" sz="2000" dirty="0">
                <a:solidFill>
                  <a:schemeClr val="tx1">
                    <a:lumMod val="95000"/>
                  </a:schemeClr>
                </a:solidFill>
                <a:ea typeface="+mj-lt"/>
                <a:cs typeface="+mj-lt"/>
              </a:rPr>
              <a:t/>
            </a:r>
            <a:br>
              <a:rPr lang="es-ES" sz="2000" dirty="0">
                <a:solidFill>
                  <a:schemeClr val="tx1">
                    <a:lumMod val="95000"/>
                  </a:schemeClr>
                </a:solidFill>
                <a:ea typeface="+mj-lt"/>
                <a:cs typeface="+mj-lt"/>
              </a:rPr>
            </a:br>
            <a:r>
              <a:rPr lang="es-ES" sz="2000" dirty="0" smtClean="0">
                <a:solidFill>
                  <a:schemeClr val="tx1">
                    <a:lumMod val="95000"/>
                  </a:schemeClr>
                </a:solidFill>
                <a:ea typeface="+mj-lt"/>
                <a:cs typeface="+mj-lt"/>
                <a:hlinkClick r:id="rId4"/>
              </a:rPr>
              <a:t>https</a:t>
            </a:r>
            <a:r>
              <a:rPr lang="es-ES" sz="2000" dirty="0">
                <a:solidFill>
                  <a:schemeClr val="tx1">
                    <a:lumMod val="95000"/>
                  </a:schemeClr>
                </a:solidFill>
                <a:ea typeface="+mj-lt"/>
                <a:cs typeface="+mj-lt"/>
                <a:hlinkClick r:id="rId4"/>
              </a:rPr>
              <a:t>://</a:t>
            </a:r>
            <a:r>
              <a:rPr lang="es-ES" sz="2000" dirty="0" smtClean="0">
                <a:solidFill>
                  <a:schemeClr val="tx1">
                    <a:lumMod val="95000"/>
                  </a:schemeClr>
                </a:solidFill>
                <a:ea typeface="+mj-lt"/>
                <a:cs typeface="+mj-lt"/>
                <a:hlinkClick r:id="rId4"/>
              </a:rPr>
              <a:t>www.filosofiayeducacion.es/Tema-11-Dimension-social-del-ser-humano-C-159.html</a:t>
            </a:r>
            <a:r>
              <a:rPr lang="es-ES" sz="2000" dirty="0" smtClean="0">
                <a:solidFill>
                  <a:schemeClr val="tx1">
                    <a:lumMod val="95000"/>
                  </a:schemeClr>
                </a:solidFill>
                <a:ea typeface="+mj-lt"/>
                <a:cs typeface="+mj-lt"/>
              </a:rPr>
              <a:t/>
            </a:r>
            <a:br>
              <a:rPr lang="es-ES" sz="2000" dirty="0" smtClean="0">
                <a:solidFill>
                  <a:schemeClr val="tx1">
                    <a:lumMod val="95000"/>
                  </a:schemeClr>
                </a:solidFill>
                <a:ea typeface="+mj-lt"/>
                <a:cs typeface="+mj-lt"/>
              </a:rPr>
            </a:br>
            <a:r>
              <a:rPr lang="es-ES" sz="2000" dirty="0" smtClean="0">
                <a:solidFill>
                  <a:schemeClr val="tx1">
                    <a:lumMod val="95000"/>
                  </a:schemeClr>
                </a:solidFill>
                <a:ea typeface="+mj-lt"/>
                <a:cs typeface="+mj-lt"/>
              </a:rPr>
              <a:t/>
            </a:r>
            <a:br>
              <a:rPr lang="es-ES" sz="2000" dirty="0" smtClean="0">
                <a:solidFill>
                  <a:schemeClr val="tx1">
                    <a:lumMod val="95000"/>
                  </a:schemeClr>
                </a:solidFill>
                <a:ea typeface="+mj-lt"/>
                <a:cs typeface="+mj-lt"/>
              </a:rPr>
            </a:br>
            <a:r>
              <a:rPr lang="es-ES" sz="2000" dirty="0" smtClean="0">
                <a:solidFill>
                  <a:schemeClr val="tx1">
                    <a:lumMod val="95000"/>
                  </a:schemeClr>
                </a:solidFill>
                <a:ea typeface="+mj-lt"/>
                <a:cs typeface="+mj-lt"/>
                <a:hlinkClick r:id="rId5">
                  <a:extLst>
                    <a:ext uri="{A12FA001-AC4F-418D-AE19-62706E023703}">
                      <ahyp:hlinkClr xmlns="" xmlns:ahyp="http://schemas.microsoft.com/office/drawing/2018/hyperlinkcolor" val="tx"/>
                    </a:ext>
                  </a:extLst>
                </a:hlinkClick>
              </a:rPr>
              <a:t>https</a:t>
            </a:r>
            <a:r>
              <a:rPr lang="es-ES" sz="2000" dirty="0">
                <a:solidFill>
                  <a:schemeClr val="tx1">
                    <a:lumMod val="95000"/>
                  </a:schemeClr>
                </a:solidFill>
                <a:ea typeface="+mj-lt"/>
                <a:cs typeface="+mj-lt"/>
                <a:hlinkClick r:id="rId5">
                  <a:extLst>
                    <a:ext uri="{A12FA001-AC4F-418D-AE19-62706E023703}">
                      <ahyp:hlinkClr xmlns="" xmlns:ahyp="http://schemas.microsoft.com/office/drawing/2018/hyperlinkcolor" val="tx"/>
                    </a:ext>
                  </a:extLst>
                </a:hlinkClick>
              </a:rPr>
              <a:t>://prezi.com/p/ycdox-ews0ki/control-interno/?frame=6a563e0ff11a7cc7d9dcb4a9e3ab9b093e1b2ffb</a:t>
            </a:r>
          </a:p>
          <a:p>
            <a:pPr algn="just"/>
            <a:r>
              <a:rPr lang="es-ES" sz="2000" dirty="0">
                <a:solidFill>
                  <a:schemeClr val="tx1">
                    <a:lumMod val="95000"/>
                  </a:schemeClr>
                </a:solidFill>
                <a:ea typeface="+mj-lt"/>
                <a:cs typeface="+mj-lt"/>
              </a:rPr>
              <a:t/>
            </a:r>
            <a:br>
              <a:rPr lang="es-ES" sz="2000" dirty="0">
                <a:solidFill>
                  <a:schemeClr val="tx1">
                    <a:lumMod val="95000"/>
                  </a:schemeClr>
                </a:solidFill>
                <a:ea typeface="+mj-lt"/>
                <a:cs typeface="+mj-lt"/>
              </a:rPr>
            </a:br>
            <a:r>
              <a:rPr lang="es-ES" sz="2000" dirty="0" smtClean="0">
                <a:solidFill>
                  <a:schemeClr val="tx1">
                    <a:lumMod val="95000"/>
                  </a:schemeClr>
                </a:solidFill>
                <a:ea typeface="+mj-lt"/>
                <a:cs typeface="+mj-lt"/>
              </a:rPr>
              <a:t/>
            </a:r>
            <a:br>
              <a:rPr lang="es-ES" sz="2000" dirty="0" smtClean="0">
                <a:solidFill>
                  <a:schemeClr val="tx1">
                    <a:lumMod val="95000"/>
                  </a:schemeClr>
                </a:solidFill>
                <a:ea typeface="+mj-lt"/>
                <a:cs typeface="+mj-lt"/>
              </a:rPr>
            </a:br>
            <a:r>
              <a:rPr lang="es-ES" sz="2000" dirty="0" smtClean="0">
                <a:solidFill>
                  <a:schemeClr val="tx1">
                    <a:lumMod val="95000"/>
                  </a:schemeClr>
                </a:solidFill>
                <a:ea typeface="+mj-lt"/>
                <a:cs typeface="+mj-lt"/>
                <a:hlinkClick r:id="rId6">
                  <a:extLst>
                    <a:ext uri="{A12FA001-AC4F-418D-AE19-62706E023703}">
                      <ahyp:hlinkClr xmlns="" xmlns:ahyp="http://schemas.microsoft.com/office/drawing/2018/hyperlinkcolor" val="tx"/>
                    </a:ext>
                  </a:extLst>
                </a:hlinkClick>
              </a:rPr>
              <a:t>https</a:t>
            </a:r>
            <a:r>
              <a:rPr lang="es-ES" sz="2000" dirty="0">
                <a:solidFill>
                  <a:schemeClr val="tx1">
                    <a:lumMod val="95000"/>
                  </a:schemeClr>
                </a:solidFill>
                <a:ea typeface="+mj-lt"/>
                <a:cs typeface="+mj-lt"/>
                <a:hlinkClick r:id="rId6">
                  <a:extLst>
                    <a:ext uri="{A12FA001-AC4F-418D-AE19-62706E023703}">
                      <ahyp:hlinkClr xmlns="" xmlns:ahyp="http://schemas.microsoft.com/office/drawing/2018/hyperlinkcolor" val="tx"/>
                    </a:ext>
                  </a:extLst>
                </a:hlinkClick>
              </a:rPr>
              <a:t>://www.ipade.mx/2021/05/26/derechos-humanos-y-familia-una-relacion-inseparable/</a:t>
            </a:r>
          </a:p>
          <a:p>
            <a:pPr algn="just"/>
            <a:r>
              <a:rPr lang="es-ES" sz="2000" dirty="0">
                <a:solidFill>
                  <a:schemeClr val="tx1">
                    <a:lumMod val="95000"/>
                  </a:schemeClr>
                </a:solidFill>
                <a:ea typeface="+mj-lt"/>
                <a:cs typeface="+mj-lt"/>
                <a:hlinkClick r:id="rId7">
                  <a:extLst>
                    <a:ext uri="{A12FA001-AC4F-418D-AE19-62706E023703}">
                      <ahyp:hlinkClr xmlns="" xmlns:ahyp="http://schemas.microsoft.com/office/drawing/2018/hyperlinkcolor" val="tx"/>
                    </a:ext>
                  </a:extLst>
                </a:hlinkClick>
              </a:rPr>
              <a:t/>
            </a:r>
            <a:br>
              <a:rPr lang="es-ES" sz="2000" dirty="0">
                <a:solidFill>
                  <a:schemeClr val="tx1">
                    <a:lumMod val="95000"/>
                  </a:schemeClr>
                </a:solidFill>
                <a:ea typeface="+mj-lt"/>
                <a:cs typeface="+mj-lt"/>
                <a:hlinkClick r:id="rId7">
                  <a:extLst>
                    <a:ext uri="{A12FA001-AC4F-418D-AE19-62706E023703}">
                      <ahyp:hlinkClr xmlns="" xmlns:ahyp="http://schemas.microsoft.com/office/drawing/2018/hyperlinkcolor" val="tx"/>
                    </a:ext>
                  </a:extLst>
                </a:hlinkClick>
              </a:rPr>
            </a:br>
            <a:r>
              <a:rPr lang="es-ES" sz="2000" dirty="0" smtClean="0">
                <a:solidFill>
                  <a:schemeClr val="tx1">
                    <a:lumMod val="95000"/>
                  </a:schemeClr>
                </a:solidFill>
                <a:ea typeface="+mj-lt"/>
                <a:cs typeface="+mj-lt"/>
                <a:hlinkClick r:id="rId7">
                  <a:extLst>
                    <a:ext uri="{A12FA001-AC4F-418D-AE19-62706E023703}">
                      <ahyp:hlinkClr xmlns="" xmlns:ahyp="http://schemas.microsoft.com/office/drawing/2018/hyperlinkcolor" val="tx"/>
                    </a:ext>
                  </a:extLst>
                </a:hlinkClick>
              </a:rPr>
              <a:t>https</a:t>
            </a:r>
            <a:r>
              <a:rPr lang="es-ES" sz="2000" dirty="0">
                <a:solidFill>
                  <a:schemeClr val="tx1">
                    <a:lumMod val="95000"/>
                  </a:schemeClr>
                </a:solidFill>
                <a:ea typeface="+mj-lt"/>
                <a:cs typeface="+mj-lt"/>
                <a:hlinkClick r:id="rId7">
                  <a:extLst>
                    <a:ext uri="{A12FA001-AC4F-418D-AE19-62706E023703}">
                      <ahyp:hlinkClr xmlns="" xmlns:ahyp="http://schemas.microsoft.com/office/drawing/2018/hyperlinkcolor" val="tx"/>
                    </a:ext>
                  </a:extLst>
                </a:hlinkClick>
              </a:rPr>
              <a:t>://twitter.com/ComjibOficial/status/1469277868383514627/photo/1</a:t>
            </a:r>
          </a:p>
          <a:p>
            <a:pPr algn="just"/>
            <a:r>
              <a:rPr lang="es-ES" sz="2000" dirty="0" smtClean="0">
                <a:solidFill>
                  <a:schemeClr val="tx1">
                    <a:lumMod val="95000"/>
                  </a:schemeClr>
                </a:solidFill>
                <a:ea typeface="+mj-lt"/>
                <a:cs typeface="+mj-lt"/>
                <a:hlinkClick r:id="rId8">
                  <a:extLst>
                    <a:ext uri="{A12FA001-AC4F-418D-AE19-62706E023703}">
                      <ahyp:hlinkClr xmlns="" xmlns:ahyp="http://schemas.microsoft.com/office/drawing/2018/hyperlinkcolor" val="tx"/>
                    </a:ext>
                  </a:extLst>
                </a:hlinkClick>
              </a:rPr>
              <a:t>ttps</a:t>
            </a:r>
            <a:r>
              <a:rPr lang="es-ES" sz="2000" dirty="0">
                <a:solidFill>
                  <a:schemeClr val="tx1">
                    <a:lumMod val="95000"/>
                  </a:schemeClr>
                </a:solidFill>
                <a:ea typeface="+mj-lt"/>
                <a:cs typeface="+mj-lt"/>
                <a:hlinkClick r:id="rId8">
                  <a:extLst>
                    <a:ext uri="{A12FA001-AC4F-418D-AE19-62706E023703}">
                      <ahyp:hlinkClr xmlns="" xmlns:ahyp="http://schemas.microsoft.com/office/drawing/2018/hyperlinkcolor" val="tx"/>
                    </a:ext>
                  </a:extLst>
                </a:hlinkClick>
              </a:rPr>
              <a:t>://es.wikipedia.org/wiki/Proceso_judicial</a:t>
            </a:r>
          </a:p>
          <a:p>
            <a:pPr algn="just"/>
            <a:r>
              <a:rPr lang="es-ES" sz="2000" dirty="0" smtClean="0">
                <a:solidFill>
                  <a:schemeClr val="tx1">
                    <a:lumMod val="95000"/>
                  </a:schemeClr>
                </a:solidFill>
                <a:ea typeface="+mj-lt"/>
                <a:cs typeface="+mj-lt"/>
                <a:hlinkClick r:id="rId9">
                  <a:extLst>
                    <a:ext uri="{A12FA001-AC4F-418D-AE19-62706E023703}">
                      <ahyp:hlinkClr xmlns="" xmlns:ahyp="http://schemas.microsoft.com/office/drawing/2018/hyperlinkcolor" val="tx"/>
                    </a:ext>
                  </a:extLst>
                </a:hlinkClick>
              </a:rPr>
              <a:t/>
            </a:r>
            <a:br>
              <a:rPr lang="es-ES" sz="2000" dirty="0" smtClean="0">
                <a:solidFill>
                  <a:schemeClr val="tx1">
                    <a:lumMod val="95000"/>
                  </a:schemeClr>
                </a:solidFill>
                <a:ea typeface="+mj-lt"/>
                <a:cs typeface="+mj-lt"/>
                <a:hlinkClick r:id="rId9">
                  <a:extLst>
                    <a:ext uri="{A12FA001-AC4F-418D-AE19-62706E023703}">
                      <ahyp:hlinkClr xmlns="" xmlns:ahyp="http://schemas.microsoft.com/office/drawing/2018/hyperlinkcolor" val="tx"/>
                    </a:ext>
                  </a:extLst>
                </a:hlinkClick>
              </a:rPr>
            </a:br>
            <a:r>
              <a:rPr lang="es-ES" sz="2000" dirty="0" smtClean="0">
                <a:solidFill>
                  <a:schemeClr val="tx1">
                    <a:lumMod val="95000"/>
                  </a:schemeClr>
                </a:solidFill>
                <a:ea typeface="+mj-lt"/>
                <a:cs typeface="+mj-lt"/>
                <a:hlinkClick r:id="rId9">
                  <a:extLst>
                    <a:ext uri="{A12FA001-AC4F-418D-AE19-62706E023703}">
                      <ahyp:hlinkClr xmlns="" xmlns:ahyp="http://schemas.microsoft.com/office/drawing/2018/hyperlinkcolor" val="tx"/>
                    </a:ext>
                  </a:extLst>
                </a:hlinkClick>
              </a:rPr>
              <a:t>ttps://blog.oxfamintermon.org/definicion-de-derechos-universales-son-iguales-para-todos/</a:t>
            </a:r>
            <a:endParaRPr lang="es-ES" dirty="0">
              <a:solidFill>
                <a:schemeClr val="tx1">
                  <a:lumMod val="95000"/>
                </a:schemeClr>
              </a:solidFill>
              <a:hlinkClick r:id="rId9">
                <a:extLst>
                  <a:ext uri="{A12FA001-AC4F-418D-AE19-62706E023703}">
                    <ahyp:hlinkClr xmlns="" xmlns:ahyp="http://schemas.microsoft.com/office/drawing/2018/hyperlinkcolor" val="tx"/>
                  </a:ext>
                </a:extLst>
              </a:hlinkClick>
            </a:endParaRPr>
          </a:p>
        </p:txBody>
      </p:sp>
      <p:sp>
        <p:nvSpPr>
          <p:cNvPr id="3" name="Marcador de texto 2">
            <a:extLst>
              <a:ext uri="{FF2B5EF4-FFF2-40B4-BE49-F238E27FC236}">
                <a16:creationId xmlns="" xmlns:a16="http://schemas.microsoft.com/office/drawing/2014/main" id="{AF6B0260-FE7A-3E86-51AD-0EAC175E814F}"/>
              </a:ext>
            </a:extLst>
          </p:cNvPr>
          <p:cNvSpPr>
            <a:spLocks noGrp="1"/>
          </p:cNvSpPr>
          <p:nvPr>
            <p:ph type="body" idx="1"/>
          </p:nvPr>
        </p:nvSpPr>
        <p:spPr>
          <a:xfrm>
            <a:off x="4870580" y="1"/>
            <a:ext cx="5887616" cy="1688840"/>
          </a:xfrm>
        </p:spPr>
        <p:txBody>
          <a:bodyPr>
            <a:normAutofit fontScale="55000" lnSpcReduction="20000"/>
          </a:bodyPr>
          <a:lstStyle/>
          <a:p>
            <a:pPr algn="just"/>
            <a:r>
              <a:rPr lang="es-ES" sz="8700" dirty="0" smtClean="0">
                <a:latin typeface="Arial" pitchFamily="34" charset="0"/>
                <a:ea typeface="+mn-lt"/>
                <a:cs typeface="Arial" pitchFamily="34" charset="0"/>
              </a:rPr>
              <a:t>Imágenes de cortesía  </a:t>
            </a:r>
          </a:p>
          <a:p>
            <a:endParaRPr lang="es-ES" dirty="0">
              <a:latin typeface="Arial" pitchFamily="34" charset="0"/>
              <a:cs typeface="Arial" pitchFamily="34" charset="0"/>
            </a:endParaRPr>
          </a:p>
        </p:txBody>
      </p:sp>
    </p:spTree>
    <p:extLst>
      <p:ext uri="{BB962C8B-B14F-4D97-AF65-F5344CB8AC3E}">
        <p14:creationId xmlns="" xmlns:p14="http://schemas.microsoft.com/office/powerpoint/2010/main" val="69917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28FB65D-7A60-3B6E-3DAA-A53392165B2B}"/>
              </a:ext>
            </a:extLst>
          </p:cNvPr>
          <p:cNvSpPr>
            <a:spLocks noGrp="1"/>
          </p:cNvSpPr>
          <p:nvPr>
            <p:ph type="title"/>
          </p:nvPr>
        </p:nvSpPr>
        <p:spPr>
          <a:xfrm>
            <a:off x="1245959" y="189830"/>
            <a:ext cx="9913651" cy="6454360"/>
          </a:xfrm>
        </p:spPr>
        <p:txBody>
          <a:bodyPr>
            <a:normAutofit/>
          </a:bodyPr>
          <a:lstStyle/>
          <a:p>
            <a:pPr algn="just"/>
            <a:r>
              <a:rPr lang="es-ES" sz="2000" dirty="0">
                <a:cs typeface="Arial"/>
              </a:rPr>
              <a:t/>
            </a:r>
            <a:br>
              <a:rPr lang="es-ES" sz="2000" dirty="0">
                <a:cs typeface="Arial"/>
              </a:rPr>
            </a:br>
            <a:r>
              <a:rPr lang="es-ES" sz="2000" dirty="0">
                <a:cs typeface="Arial"/>
              </a:rPr>
              <a:t/>
            </a:r>
            <a:br>
              <a:rPr lang="es-ES" sz="2000" dirty="0">
                <a:cs typeface="Arial"/>
              </a:rPr>
            </a:br>
            <a:r>
              <a:rPr lang="es-ES" sz="2000" dirty="0">
                <a:solidFill>
                  <a:schemeClr val="accent4">
                    <a:lumMod val="20000"/>
                    <a:lumOff val="80000"/>
                  </a:schemeClr>
                </a:solidFill>
                <a:cs typeface="Arial"/>
                <a:hlinkClick r:id="rId2">
                  <a:extLst>
                    <a:ext uri="{A12FA001-AC4F-418D-AE19-62706E023703}">
                      <ahyp:hlinkClr xmlns="" xmlns:ahyp="http://schemas.microsoft.com/office/drawing/2018/hyperlinkcolor" val="tx"/>
                    </a:ext>
                  </a:extLst>
                </a:hlinkClick>
              </a:rPr>
              <a:t>https://www.latindadd.org/2022/09/28/renta-basica-universal-garantia-de-derechos-o-populismo/</a:t>
            </a:r>
            <a:endParaRPr lang="es-ES" sz="2000" dirty="0">
              <a:solidFill>
                <a:schemeClr val="accent4">
                  <a:lumMod val="20000"/>
                  <a:lumOff val="80000"/>
                </a:schemeClr>
              </a:solidFill>
              <a:ea typeface="+mj-lt"/>
              <a:cs typeface="+mj-lt"/>
            </a:endParaRPr>
          </a:p>
          <a:p>
            <a:pPr algn="just"/>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 </a:t>
            </a:r>
            <a:r>
              <a:rPr lang="es-ES" sz="2000" dirty="0">
                <a:solidFill>
                  <a:schemeClr val="accent4">
                    <a:lumMod val="20000"/>
                    <a:lumOff val="80000"/>
                  </a:schemeClr>
                </a:solidFill>
                <a:cs typeface="Arial"/>
                <a:hlinkClick r:id="rId3">
                  <a:extLst>
                    <a:ext uri="{A12FA001-AC4F-418D-AE19-62706E023703}">
                      <ahyp:hlinkClr xmlns="" xmlns:ahyp="http://schemas.microsoft.com/office/drawing/2018/hyperlinkcolor" val="tx"/>
                    </a:ext>
                  </a:extLst>
                </a:hlinkClick>
              </a:rPr>
              <a:t>https://es.wikipedia.org/wiki/Luchas_sociales#/media/Archivo:Anti-war.jpg</a:t>
            </a:r>
            <a:endParaRPr lang="es-ES" sz="2000" dirty="0">
              <a:solidFill>
                <a:schemeClr val="accent4">
                  <a:lumMod val="20000"/>
                  <a:lumOff val="80000"/>
                </a:schemeClr>
              </a:solidFill>
              <a:ea typeface="+mj-lt"/>
              <a:cs typeface="+mj-lt"/>
            </a:endParaRPr>
          </a:p>
          <a:p>
            <a:pPr algn="just"/>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https://bvsalud.org/es/post_vitrines/derechos-humanos/</a:t>
            </a:r>
            <a:endParaRPr lang="es-ES" sz="2000" dirty="0">
              <a:solidFill>
                <a:schemeClr val="accent4">
                  <a:lumMod val="20000"/>
                  <a:lumOff val="80000"/>
                </a:schemeClr>
              </a:solidFill>
              <a:ea typeface="+mj-lt"/>
              <a:cs typeface="+mj-lt"/>
            </a:endParaRPr>
          </a:p>
          <a:p>
            <a:pPr algn="just"/>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https://es.wikipedia.org/wiki/Sergio_Garc%C3%ADa_Ram%C3%ADrez#/media/Archivo:Sergio_Garc%C3%ADa_Ram%C3%ADrez1.jpg</a:t>
            </a:r>
            <a:endParaRPr lang="es-ES" sz="2000" dirty="0">
              <a:solidFill>
                <a:schemeClr val="accent4">
                  <a:lumMod val="20000"/>
                  <a:lumOff val="80000"/>
                </a:schemeClr>
              </a:solidFill>
              <a:ea typeface="+mj-lt"/>
              <a:cs typeface="+mj-lt"/>
            </a:endParaRPr>
          </a:p>
          <a:p>
            <a:pPr algn="just"/>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hlinkClick r:id="rId4">
                  <a:extLst>
                    <a:ext uri="{A12FA001-AC4F-418D-AE19-62706E023703}">
                      <ahyp:hlinkClr xmlns="" xmlns:ahyp="http://schemas.microsoft.com/office/drawing/2018/hyperlinkcolor" val="tx"/>
                    </a:ext>
                  </a:extLst>
                </a:hlinkClick>
              </a:rPr>
              <a:t>https://www.acienpol.org.ve/denumero/prof-hector-faundez-ledesma/</a:t>
            </a:r>
            <a:endParaRPr lang="es-ES" sz="2000" dirty="0">
              <a:solidFill>
                <a:schemeClr val="accent4">
                  <a:lumMod val="20000"/>
                  <a:lumOff val="80000"/>
                </a:schemeClr>
              </a:solidFill>
              <a:ea typeface="+mj-lt"/>
              <a:cs typeface="+mj-lt"/>
            </a:endParaRPr>
          </a:p>
          <a:p>
            <a:pPr algn="just"/>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rPr>
              <a:t>https://concepto.de/necesidades-basicas/</a:t>
            </a:r>
            <a:endParaRPr lang="es-ES" sz="2000" dirty="0">
              <a:solidFill>
                <a:schemeClr val="accent4">
                  <a:lumMod val="20000"/>
                  <a:lumOff val="80000"/>
                </a:schemeClr>
              </a:solidFill>
              <a:ea typeface="+mj-lt"/>
              <a:cs typeface="+mj-lt"/>
            </a:endParaRPr>
          </a:p>
          <a:p>
            <a:pPr algn="just"/>
            <a:r>
              <a:rPr lang="es-ES" sz="2000" dirty="0">
                <a:solidFill>
                  <a:schemeClr val="accent4">
                    <a:lumMod val="20000"/>
                    <a:lumOff val="80000"/>
                  </a:schemeClr>
                </a:solidFill>
                <a:cs typeface="Arial"/>
              </a:rPr>
              <a:t/>
            </a:r>
            <a:br>
              <a:rPr lang="es-ES" sz="2000" dirty="0">
                <a:solidFill>
                  <a:schemeClr val="accent4">
                    <a:lumMod val="20000"/>
                    <a:lumOff val="80000"/>
                  </a:schemeClr>
                </a:solidFill>
                <a:cs typeface="Arial"/>
              </a:rPr>
            </a:br>
            <a:r>
              <a:rPr lang="es-ES" sz="2000" dirty="0">
                <a:solidFill>
                  <a:schemeClr val="accent4">
                    <a:lumMod val="20000"/>
                    <a:lumOff val="80000"/>
                  </a:schemeClr>
                </a:solidFill>
                <a:cs typeface="Arial"/>
                <a:hlinkClick r:id="rId5">
                  <a:extLst>
                    <a:ext uri="{A12FA001-AC4F-418D-AE19-62706E023703}">
                      <ahyp:hlinkClr xmlns="" xmlns:ahyp="http://schemas.microsoft.com/office/drawing/2018/hyperlinkcolor" val="tx"/>
                    </a:ext>
                  </a:extLst>
                </a:hlinkClick>
              </a:rPr>
              <a:t>https://okdiario.com/educacion/como-escribe-inherente-o-inerente-4845509</a:t>
            </a:r>
            <a:r>
              <a:rPr lang="es-ES" sz="2000" dirty="0">
                <a:solidFill>
                  <a:schemeClr val="accent4">
                    <a:lumMod val="20000"/>
                    <a:lumOff val="80000"/>
                  </a:schemeClr>
                </a:solidFill>
                <a:cs typeface="Arial"/>
              </a:rPr>
              <a:t> </a:t>
            </a:r>
          </a:p>
        </p:txBody>
      </p:sp>
    </p:spTree>
    <p:extLst>
      <p:ext uri="{BB962C8B-B14F-4D97-AF65-F5344CB8AC3E}">
        <p14:creationId xmlns="" xmlns:p14="http://schemas.microsoft.com/office/powerpoint/2010/main" val="267704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3ECDB9-61F6-204B-4F98-F7738B2A75EF}"/>
              </a:ext>
            </a:extLst>
          </p:cNvPr>
          <p:cNvSpPr>
            <a:spLocks noGrp="1"/>
          </p:cNvSpPr>
          <p:nvPr>
            <p:ph type="title"/>
          </p:nvPr>
        </p:nvSpPr>
        <p:spPr>
          <a:xfrm>
            <a:off x="1159696" y="232962"/>
            <a:ext cx="10028669" cy="6109303"/>
          </a:xfrm>
        </p:spPr>
        <p:txBody>
          <a:bodyPr>
            <a:normAutofit/>
          </a:bodyPr>
          <a:lstStyle/>
          <a:p>
            <a:pPr algn="just"/>
            <a:r>
              <a:rPr lang="es-PA" sz="2000" dirty="0" smtClean="0">
                <a:solidFill>
                  <a:schemeClr val="bg2">
                    <a:lumMod val="50000"/>
                    <a:lumOff val="50000"/>
                  </a:schemeClr>
                </a:solidFill>
              </a:rPr>
              <a:t>https://dhpedia.wikis.cc/wiki/Derechos_Humanos_(cronolog%C3%ADa_universal,_siglos_XX_y_ XXI) </a:t>
            </a:r>
            <a:br>
              <a:rPr lang="es-PA" sz="2000" dirty="0" smtClean="0">
                <a:solidFill>
                  <a:schemeClr val="bg2">
                    <a:lumMod val="50000"/>
                    <a:lumOff val="50000"/>
                  </a:schemeClr>
                </a:solidFill>
              </a:rPr>
            </a:br>
            <a:r>
              <a:rPr lang="es-ES" sz="2000" dirty="0" smtClean="0">
                <a:solidFill>
                  <a:schemeClr val="bg2">
                    <a:lumMod val="50000"/>
                    <a:lumOff val="50000"/>
                  </a:schemeClr>
                </a:solidFill>
                <a:latin typeface="Arial" pitchFamily="34" charset="0"/>
                <a:ea typeface="+mj-lt"/>
                <a:cs typeface="Arial" pitchFamily="34" charset="0"/>
              </a:rPr>
              <a:t/>
            </a:r>
            <a:br>
              <a:rPr lang="es-ES" sz="2000" dirty="0" smtClean="0">
                <a:solidFill>
                  <a:schemeClr val="bg2">
                    <a:lumMod val="50000"/>
                    <a:lumOff val="50000"/>
                  </a:schemeClr>
                </a:solidFill>
                <a:latin typeface="Arial" pitchFamily="34" charset="0"/>
                <a:ea typeface="+mj-lt"/>
                <a:cs typeface="Arial" pitchFamily="34" charset="0"/>
              </a:rPr>
            </a:br>
            <a:r>
              <a:rPr lang="es-ES" sz="2000" dirty="0" smtClean="0">
                <a:solidFill>
                  <a:schemeClr val="bg2">
                    <a:lumMod val="50000"/>
                    <a:lumOff val="50000"/>
                  </a:schemeClr>
                </a:solidFill>
                <a:latin typeface="Arial" pitchFamily="34" charset="0"/>
                <a:ea typeface="+mj-lt"/>
                <a:cs typeface="Arial" pitchFamily="34" charset="0"/>
              </a:rPr>
              <a:t/>
            </a:r>
            <a:br>
              <a:rPr lang="es-ES" sz="2000" dirty="0" smtClean="0">
                <a:solidFill>
                  <a:schemeClr val="bg2">
                    <a:lumMod val="50000"/>
                    <a:lumOff val="50000"/>
                  </a:schemeClr>
                </a:solidFill>
                <a:latin typeface="Arial" pitchFamily="34" charset="0"/>
                <a:ea typeface="+mj-lt"/>
                <a:cs typeface="Arial" pitchFamily="34" charset="0"/>
              </a:rPr>
            </a:br>
            <a:r>
              <a:rPr lang="es-ES" sz="2000" dirty="0" smtClean="0">
                <a:solidFill>
                  <a:schemeClr val="bg2">
                    <a:lumMod val="50000"/>
                    <a:lumOff val="50000"/>
                  </a:schemeClr>
                </a:solidFill>
                <a:latin typeface="Arial" pitchFamily="34" charset="0"/>
                <a:ea typeface="+mj-lt"/>
                <a:cs typeface="Arial" pitchFamily="34" charset="0"/>
                <a:hlinkClick r:id="rId2">
                  <a:extLst>
                    <a:ext uri="{A12FA001-AC4F-418D-AE19-62706E023703}">
                      <ahyp:hlinkClr xmlns="" xmlns:ahyp="http://schemas.microsoft.com/office/drawing/2018/hyperlinkcolor" val="tx"/>
                    </a:ext>
                  </a:extLst>
                </a:hlinkClick>
              </a:rPr>
              <a:t>https</a:t>
            </a:r>
            <a:r>
              <a:rPr lang="es-ES" sz="2000" dirty="0">
                <a:solidFill>
                  <a:schemeClr val="bg2">
                    <a:lumMod val="50000"/>
                    <a:lumOff val="50000"/>
                  </a:schemeClr>
                </a:solidFill>
                <a:latin typeface="Arial" pitchFamily="34" charset="0"/>
                <a:ea typeface="+mj-lt"/>
                <a:cs typeface="Arial" pitchFamily="34" charset="0"/>
                <a:hlinkClick r:id="rId2">
                  <a:extLst>
                    <a:ext uri="{A12FA001-AC4F-418D-AE19-62706E023703}">
                      <ahyp:hlinkClr xmlns="" xmlns:ahyp="http://schemas.microsoft.com/office/drawing/2018/hyperlinkcolor" val="tx"/>
                    </a:ext>
                  </a:extLst>
                </a:hlinkClick>
              </a:rPr>
              <a:t>://orquideadehonduras.blogspot.com/2014/11/derechos-humanos.html</a:t>
            </a:r>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hlinkClick r:id="rId3">
                  <a:extLst>
                    <a:ext uri="{A12FA001-AC4F-418D-AE19-62706E023703}">
                      <ahyp:hlinkClr xmlns="" xmlns:ahyp="http://schemas.microsoft.com/office/drawing/2018/hyperlinkcolor" val="tx"/>
                    </a:ext>
                  </a:extLst>
                </a:hlinkClick>
              </a:rPr>
              <a:t>https://alchetron.com/Ant%C3%B4nio-Augusto-Can%C3%A7ado-Trindade</a:t>
            </a:r>
            <a:endParaRPr lang="es-ES" sz="2000" dirty="0">
              <a:solidFill>
                <a:schemeClr val="bg2">
                  <a:lumMod val="50000"/>
                  <a:lumOff val="50000"/>
                </a:schemeClr>
              </a:solidFill>
              <a:latin typeface="Arial" pitchFamily="34" charset="0"/>
              <a:cs typeface="Arial" pitchFamily="34" charset="0"/>
              <a:hlinkClick r:id="">
                <a:extLst>
                  <a:ext uri="{A12FA001-AC4F-418D-AE19-62706E023703}">
                    <ahyp:hlinkClr xmlns="" xmlns:ahyp="http://schemas.microsoft.com/office/drawing/2018/hyperlinkcolor" val="tx"/>
                  </a:ext>
                </a:extLst>
              </a:hlinkClick>
            </a:endParaRPr>
          </a:p>
          <a:p>
            <a:pPr algn="just"/>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hlinkClick r:id="rId4">
                  <a:extLst>
                    <a:ext uri="{A12FA001-AC4F-418D-AE19-62706E023703}">
                      <ahyp:hlinkClr xmlns="" xmlns:ahyp="http://schemas.microsoft.com/office/drawing/2018/hyperlinkcolor" val="tx"/>
                    </a:ext>
                  </a:extLst>
                </a:hlinkClick>
              </a:rPr>
              <a:t>https://www.educacionyfp.gob.es/dam/jcr:6a2aa00f-9603-4506-999c-8f9c081c1b1d/oei-iv-ddhh.png</a:t>
            </a:r>
            <a:endParaRPr lang="es-ES" sz="2000" dirty="0">
              <a:solidFill>
                <a:schemeClr val="bg2">
                  <a:lumMod val="50000"/>
                  <a:lumOff val="50000"/>
                </a:schemeClr>
              </a:solidFill>
              <a:latin typeface="Arial" pitchFamily="34" charset="0"/>
              <a:cs typeface="Arial" pitchFamily="34" charset="0"/>
              <a:hlinkClick r:id="rId4">
                <a:extLst>
                  <a:ext uri="{A12FA001-AC4F-418D-AE19-62706E023703}">
                    <ahyp:hlinkClr xmlns="" xmlns:ahyp="http://schemas.microsoft.com/office/drawing/2018/hyperlinkcolor" val="tx"/>
                  </a:ext>
                </a:extLst>
              </a:hlinkClick>
            </a:endParaRPr>
          </a:p>
          <a:p>
            <a:pPr algn="just"/>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hlinkClick r:id="rId5">
                  <a:extLst>
                    <a:ext uri="{A12FA001-AC4F-418D-AE19-62706E023703}">
                      <ahyp:hlinkClr xmlns="" xmlns:ahyp="http://schemas.microsoft.com/office/drawing/2018/hyperlinkcolor" val="tx"/>
                    </a:ext>
                  </a:extLst>
                </a:hlinkClick>
              </a:rPr>
              <a:t>https://www.xn--elespaoldigital-3qb.com/de-la-emancipacion-de-la-mujer/</a:t>
            </a:r>
            <a:endParaRPr lang="es-ES" sz="2000" dirty="0">
              <a:solidFill>
                <a:schemeClr val="bg2">
                  <a:lumMod val="50000"/>
                  <a:lumOff val="50000"/>
                </a:schemeClr>
              </a:solidFill>
              <a:latin typeface="Arial" pitchFamily="34" charset="0"/>
              <a:cs typeface="Arial" pitchFamily="34" charset="0"/>
              <a:hlinkClick r:id="rId5">
                <a:extLst>
                  <a:ext uri="{A12FA001-AC4F-418D-AE19-62706E023703}">
                    <ahyp:hlinkClr xmlns="" xmlns:ahyp="http://schemas.microsoft.com/office/drawing/2018/hyperlinkcolor" val="tx"/>
                  </a:ext>
                </a:extLst>
              </a:hlinkClick>
            </a:endParaRPr>
          </a:p>
          <a:p>
            <a:pPr algn="just"/>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hlinkClick r:id="rId6">
                  <a:extLst>
                    <a:ext uri="{A12FA001-AC4F-418D-AE19-62706E023703}">
                      <ahyp:hlinkClr xmlns="" xmlns:ahyp="http://schemas.microsoft.com/office/drawing/2018/hyperlinkcolor" val="tx"/>
                    </a:ext>
                  </a:extLst>
                </a:hlinkClick>
              </a:rPr>
              <a:t>https://issuu.com/fundacionjyg/docs/procedimiento_para_la_detecci_n_orientaci_n_y_der</a:t>
            </a:r>
            <a:endParaRPr lang="es-ES" sz="2000" dirty="0">
              <a:solidFill>
                <a:schemeClr val="bg2">
                  <a:lumMod val="50000"/>
                  <a:lumOff val="50000"/>
                </a:schemeClr>
              </a:solidFill>
              <a:latin typeface="Arial" pitchFamily="34" charset="0"/>
              <a:cs typeface="Arial" pitchFamily="34" charset="0"/>
              <a:hlinkClick r:id="rId6">
                <a:extLst>
                  <a:ext uri="{A12FA001-AC4F-418D-AE19-62706E023703}">
                    <ahyp:hlinkClr xmlns="" xmlns:ahyp="http://schemas.microsoft.com/office/drawing/2018/hyperlinkcolor" val="tx"/>
                  </a:ext>
                </a:extLst>
              </a:hlinkClick>
            </a:endParaRPr>
          </a:p>
          <a:p>
            <a:pPr algn="just"/>
            <a:r>
              <a:rPr lang="es-ES" sz="2000" dirty="0">
                <a:solidFill>
                  <a:schemeClr val="bg2">
                    <a:lumMod val="50000"/>
                    <a:lumOff val="50000"/>
                  </a:schemeClr>
                </a:solidFill>
                <a:latin typeface="Arial" pitchFamily="34" charset="0"/>
                <a:ea typeface="+mj-lt"/>
                <a:cs typeface="Arial" pitchFamily="34" charset="0"/>
              </a:rPr>
              <a:t/>
            </a:r>
            <a:br>
              <a:rPr lang="es-ES" sz="2000" dirty="0">
                <a:solidFill>
                  <a:schemeClr val="bg2">
                    <a:lumMod val="50000"/>
                    <a:lumOff val="50000"/>
                  </a:schemeClr>
                </a:solidFill>
                <a:latin typeface="Arial" pitchFamily="34" charset="0"/>
                <a:ea typeface="+mj-lt"/>
                <a:cs typeface="Arial" pitchFamily="34" charset="0"/>
              </a:rPr>
            </a:br>
            <a:r>
              <a:rPr lang="es-ES" sz="2000" dirty="0">
                <a:solidFill>
                  <a:schemeClr val="bg2">
                    <a:lumMod val="50000"/>
                    <a:lumOff val="50000"/>
                  </a:schemeClr>
                </a:solidFill>
                <a:latin typeface="Arial" pitchFamily="34" charset="0"/>
                <a:ea typeface="+mj-lt"/>
                <a:cs typeface="Arial" pitchFamily="34" charset="0"/>
                <a:hlinkClick r:id="rId7">
                  <a:extLst>
                    <a:ext uri="{A12FA001-AC4F-418D-AE19-62706E023703}">
                      <ahyp:hlinkClr xmlns="" xmlns:ahyp="http://schemas.microsoft.com/office/drawing/2018/hyperlinkcolor" val="tx"/>
                    </a:ext>
                  </a:extLst>
                </a:hlinkClick>
              </a:rPr>
              <a:t>https://blog.narwalsistemas.com.br/oea/</a:t>
            </a:r>
            <a:endParaRPr lang="es-ES" sz="2000" dirty="0">
              <a:solidFill>
                <a:schemeClr val="bg2">
                  <a:lumMod val="50000"/>
                  <a:lumOff val="50000"/>
                </a:schemeClr>
              </a:solidFill>
              <a:latin typeface="Arial" pitchFamily="34" charset="0"/>
              <a:cs typeface="Arial" pitchFamily="34" charset="0"/>
              <a:hlinkClick r:id="rId7">
                <a:extLst>
                  <a:ext uri="{A12FA001-AC4F-418D-AE19-62706E023703}">
                    <ahyp:hlinkClr xmlns="" xmlns:ahyp="http://schemas.microsoft.com/office/drawing/2018/hyperlinkcolor" val="tx"/>
                  </a:ext>
                </a:extLst>
              </a:hlinkClick>
            </a:endParaRPr>
          </a:p>
          <a:p>
            <a:endParaRPr lang="es-ES" dirty="0">
              <a:latin typeface="Arial" pitchFamily="34" charset="0"/>
              <a:cs typeface="Arial" pitchFamily="34" charset="0"/>
            </a:endParaRPr>
          </a:p>
        </p:txBody>
      </p:sp>
    </p:spTree>
    <p:extLst>
      <p:ext uri="{BB962C8B-B14F-4D97-AF65-F5344CB8AC3E}">
        <p14:creationId xmlns="" xmlns:p14="http://schemas.microsoft.com/office/powerpoint/2010/main" val="86703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29" name="Picture 100">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30" name="Picture 102">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31" name="Rectangle 104">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Rectangle 106">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08">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Rectangle 110">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xtBox 112">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36" name="Rectangle 114">
            <a:extLst>
              <a:ext uri="{FF2B5EF4-FFF2-40B4-BE49-F238E27FC236}">
                <a16:creationId xmlns="" xmlns:a16="http://schemas.microsoft.com/office/drawing/2014/main" id="{6784362B-1BC2-4D61-BBC1-75E5AFB9E5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16">
            <a:extLst>
              <a:ext uri="{FF2B5EF4-FFF2-40B4-BE49-F238E27FC236}">
                <a16:creationId xmlns="" xmlns:a16="http://schemas.microsoft.com/office/drawing/2014/main" id="{47FEC87D-B560-4AA1-90A4-F9F1D5A9452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38" name="Picture 118">
            <a:extLst>
              <a:ext uri="{FF2B5EF4-FFF2-40B4-BE49-F238E27FC236}">
                <a16:creationId xmlns="" xmlns:a16="http://schemas.microsoft.com/office/drawing/2014/main" id="{E9CBAC3D-8976-47FF-8E03-C8D4BDB3581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39" name="Rectangle 120">
            <a:extLst>
              <a:ext uri="{FF2B5EF4-FFF2-40B4-BE49-F238E27FC236}">
                <a16:creationId xmlns="" xmlns:a16="http://schemas.microsoft.com/office/drawing/2014/main" id="{469431F3-C8DA-4F3D-BC23-56FBCBBB73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22">
            <a:extLst>
              <a:ext uri="{FF2B5EF4-FFF2-40B4-BE49-F238E27FC236}">
                <a16:creationId xmlns="" xmlns:a16="http://schemas.microsoft.com/office/drawing/2014/main" id="{5A6FB8F0-8565-4EC3-917D-22A0CFB55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EE2D27A5-55C3-F5E4-D8FC-FEDF0C929865}"/>
              </a:ext>
            </a:extLst>
          </p:cNvPr>
          <p:cNvPicPr>
            <a:picLocks noChangeAspect="1"/>
          </p:cNvPicPr>
          <p:nvPr/>
        </p:nvPicPr>
        <p:blipFill rotWithShape="1">
          <a:blip r:embed="rId5" cstate="print"/>
          <a:srcRect l="56765" r="1074"/>
          <a:stretch/>
        </p:blipFill>
        <p:spPr>
          <a:xfrm>
            <a:off x="1007760" y="227"/>
            <a:ext cx="3855179" cy="6858000"/>
          </a:xfrm>
          <a:prstGeom prst="rect">
            <a:avLst/>
          </a:prstGeom>
          <a:ln w="12700">
            <a:solidFill>
              <a:schemeClr val="tx1"/>
            </a:solidFill>
          </a:ln>
        </p:spPr>
      </p:pic>
      <p:sp>
        <p:nvSpPr>
          <p:cNvPr id="141" name="Rectangle 124">
            <a:extLst>
              <a:ext uri="{FF2B5EF4-FFF2-40B4-BE49-F238E27FC236}">
                <a16:creationId xmlns="" xmlns:a16="http://schemas.microsoft.com/office/drawing/2014/main" id="{90E85565-5837-4630-B749-8EB5508C97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4C55A8C5-AAEE-1DC0-298D-86466C8BA77F}"/>
              </a:ext>
            </a:extLst>
          </p:cNvPr>
          <p:cNvSpPr>
            <a:spLocks noGrp="1"/>
          </p:cNvSpPr>
          <p:nvPr>
            <p:ph type="title"/>
          </p:nvPr>
        </p:nvSpPr>
        <p:spPr>
          <a:xfrm>
            <a:off x="4259719" y="352245"/>
            <a:ext cx="6700437" cy="5345312"/>
          </a:xfrm>
        </p:spPr>
        <p:txBody>
          <a:bodyPr vert="horz" lIns="91440" tIns="45720" rIns="91440" bIns="45720" rtlCol="0" anchor="t">
            <a:normAutofit/>
          </a:bodyPr>
          <a:lstStyle/>
          <a:p>
            <a:pPr algn="ctr"/>
            <a:r>
              <a:rPr lang="en-US" sz="2900" dirty="0"/>
              <a:t/>
            </a:r>
            <a:br>
              <a:rPr lang="en-US" sz="2900" dirty="0"/>
            </a:br>
            <a:r>
              <a:rPr lang="en-US" sz="2900" dirty="0"/>
              <a:t/>
            </a:r>
            <a:br>
              <a:rPr lang="en-US" sz="2900" dirty="0"/>
            </a:br>
            <a:r>
              <a:rPr lang="en-US" sz="2900" dirty="0"/>
              <a:t/>
            </a:r>
            <a:br>
              <a:rPr lang="en-US" sz="2900" dirty="0"/>
            </a:br>
            <a:r>
              <a:rPr lang="en-US" sz="2900" dirty="0"/>
              <a:t>                  </a:t>
            </a:r>
            <a:r>
              <a:rPr lang="en-US" sz="2900" dirty="0">
                <a:cs typeface="Arial"/>
              </a:rPr>
              <a:t/>
            </a:r>
            <a:br>
              <a:rPr lang="en-US" sz="2900" dirty="0">
                <a:cs typeface="Arial"/>
              </a:rPr>
            </a:br>
            <a:r>
              <a:rPr lang="en-US" sz="2900" dirty="0"/>
              <a:t/>
            </a:r>
            <a:br>
              <a:rPr lang="en-US" sz="2900" dirty="0"/>
            </a:br>
            <a:r>
              <a:rPr lang="en-US" sz="2900" dirty="0"/>
              <a:t> </a:t>
            </a:r>
            <a:r>
              <a:rPr lang="en-US" sz="4800" dirty="0"/>
              <a:t>Muchas gracias</a:t>
            </a:r>
            <a:endParaRPr lang="es-ES" dirty="0">
              <a:cs typeface="Arial" panose="020B0604020202020204"/>
            </a:endParaRPr>
          </a:p>
        </p:txBody>
      </p:sp>
      <p:sp>
        <p:nvSpPr>
          <p:cNvPr id="142" name="Rectangle 126">
            <a:extLst>
              <a:ext uri="{FF2B5EF4-FFF2-40B4-BE49-F238E27FC236}">
                <a16:creationId xmlns="" xmlns:a16="http://schemas.microsoft.com/office/drawing/2014/main" id="{13756D9B-712D-4066-9D24-053A5EF2E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361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02" name="Picture 39">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3" name="Picture 41">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04" name="Rectangle 43">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45">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47">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Rectangle 49">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xtBox 51">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09" name="Rectangle 53">
            <a:extLst>
              <a:ext uri="{FF2B5EF4-FFF2-40B4-BE49-F238E27FC236}">
                <a16:creationId xmlns="" xmlns:a16="http://schemas.microsoft.com/office/drawing/2014/main" id="{F655D83D-0F6A-4E37-8E24-FB51013759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55">
            <a:extLst>
              <a:ext uri="{FF2B5EF4-FFF2-40B4-BE49-F238E27FC236}">
                <a16:creationId xmlns="" xmlns:a16="http://schemas.microsoft.com/office/drawing/2014/main" id="{856EF27B-5169-4677-B2B6-E40F2542085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11" name="Picture 57">
            <a:extLst>
              <a:ext uri="{FF2B5EF4-FFF2-40B4-BE49-F238E27FC236}">
                <a16:creationId xmlns="" xmlns:a16="http://schemas.microsoft.com/office/drawing/2014/main" id="{7D540DB9-C1CD-47A2-A300-3416B4068E8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12" name="Rectangle 59">
            <a:extLst>
              <a:ext uri="{FF2B5EF4-FFF2-40B4-BE49-F238E27FC236}">
                <a16:creationId xmlns="" xmlns:a16="http://schemas.microsoft.com/office/drawing/2014/main" id="{012146B2-5BA2-48DB-98DF-96C7E3709F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1">
            <a:extLst>
              <a:ext uri="{FF2B5EF4-FFF2-40B4-BE49-F238E27FC236}">
                <a16:creationId xmlns="" xmlns:a16="http://schemas.microsoft.com/office/drawing/2014/main" id="{C4E7CBD7-6115-4A16-A248-495C585A24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3">
            <a:extLst>
              <a:ext uri="{FF2B5EF4-FFF2-40B4-BE49-F238E27FC236}">
                <a16:creationId xmlns="" xmlns:a16="http://schemas.microsoft.com/office/drawing/2014/main" id="{BCF2B060-D805-413E-85D9-2005B25B7F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D6596140-EE0E-7665-BA60-670B554FA0B4}"/>
              </a:ext>
            </a:extLst>
          </p:cNvPr>
          <p:cNvSpPr>
            <a:spLocks noGrp="1"/>
          </p:cNvSpPr>
          <p:nvPr>
            <p:ph type="title"/>
          </p:nvPr>
        </p:nvSpPr>
        <p:spPr>
          <a:xfrm>
            <a:off x="1150295" y="1401791"/>
            <a:ext cx="4792433" cy="4295766"/>
          </a:xfrm>
        </p:spPr>
        <p:txBody>
          <a:bodyPr vert="horz" lIns="91440" tIns="45720" rIns="91440" bIns="45720" rtlCol="0" anchor="t">
            <a:noAutofit/>
          </a:bodyPr>
          <a:lstStyle/>
          <a:p>
            <a:pPr algn="just"/>
            <a:r>
              <a:rPr lang="x-none" sz="2000" dirty="0"/>
              <a:t>Aquellos inherentes al ser humano, en virtud de su condición intrínseca de  ser persona humana, que han venido reconociéndose a través del desarrollo dialéctico y contradictorio del devenir histórico-social, los cuales han sido consagrados en textos legales de carácter nacional e internacional, para la eficacia de su plenitud y respeto y que en virtud de la necesidad de protección de ciertos grupos sociales o situaciones de orden general, han venido especificándose.</a:t>
            </a:r>
          </a:p>
          <a:p>
            <a:pPr algn="just"/>
            <a:endParaRPr lang="en-US" sz="1200"/>
          </a:p>
        </p:txBody>
      </p:sp>
      <p:sp>
        <p:nvSpPr>
          <p:cNvPr id="115" name="Rectangle 65">
            <a:extLst>
              <a:ext uri="{FF2B5EF4-FFF2-40B4-BE49-F238E27FC236}">
                <a16:creationId xmlns="" xmlns:a16="http://schemas.microsoft.com/office/drawing/2014/main" id="{98E33F2B-65BC-4FD9-A293-1929F2AC19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47061" y="0"/>
            <a:ext cx="463457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Un grupo de personas caminando junto a un niño&#10;&#10;Descripción generada automáticamente">
            <a:extLst>
              <a:ext uri="{FF2B5EF4-FFF2-40B4-BE49-F238E27FC236}">
                <a16:creationId xmlns="" xmlns:a16="http://schemas.microsoft.com/office/drawing/2014/main" id="{E379D4CC-4FB9-AE4A-78AD-F1DE80B4A003}"/>
              </a:ext>
            </a:extLst>
          </p:cNvPr>
          <p:cNvPicPr>
            <a:picLocks noChangeAspect="1"/>
          </p:cNvPicPr>
          <p:nvPr/>
        </p:nvPicPr>
        <p:blipFill>
          <a:blip r:embed="rId5" cstate="print"/>
          <a:stretch>
            <a:fillRect/>
          </a:stretch>
        </p:blipFill>
        <p:spPr>
          <a:xfrm>
            <a:off x="7074286" y="2306163"/>
            <a:ext cx="3986172" cy="2243645"/>
          </a:xfrm>
          <a:prstGeom prst="rect">
            <a:avLst/>
          </a:prstGeom>
          <a:ln w="12700">
            <a:noFill/>
          </a:ln>
        </p:spPr>
      </p:pic>
      <p:sp>
        <p:nvSpPr>
          <p:cNvPr id="116" name="Rectangle 67">
            <a:extLst>
              <a:ext uri="{FF2B5EF4-FFF2-40B4-BE49-F238E27FC236}">
                <a16:creationId xmlns="" xmlns:a16="http://schemas.microsoft.com/office/drawing/2014/main" id="{45D939C7-7A25-4667-AA9E-6272886FAA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88759" y="231959"/>
            <a:ext cx="4155454" cy="63875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69">
            <a:extLst>
              <a:ext uri="{FF2B5EF4-FFF2-40B4-BE49-F238E27FC236}">
                <a16:creationId xmlns="" xmlns:a16="http://schemas.microsoft.com/office/drawing/2014/main" id="{6569258B-7DF5-4291-BA11-4E1932BD51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4729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04" name="Picture 103">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6" name="Picture 105">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08" name="Rectangle 107">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Rectangle 109">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11">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xtBox 115">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18" name="Rectangle 117">
            <a:extLst>
              <a:ext uri="{FF2B5EF4-FFF2-40B4-BE49-F238E27FC236}">
                <a16:creationId xmlns="" xmlns:a16="http://schemas.microsoft.com/office/drawing/2014/main" id="{847489EB-355C-4170-8C70-5CDD42EFDD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 xmlns:a16="http://schemas.microsoft.com/office/drawing/2014/main" id="{521CC0F3-7B68-4C9C-999A-74F8925C33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22" name="Picture 121">
            <a:extLst>
              <a:ext uri="{FF2B5EF4-FFF2-40B4-BE49-F238E27FC236}">
                <a16:creationId xmlns="" xmlns:a16="http://schemas.microsoft.com/office/drawing/2014/main" id="{3EB18ECF-1C11-48BB-8C2B-DC5532A906F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4" name="Rectangle 123">
            <a:extLst>
              <a:ext uri="{FF2B5EF4-FFF2-40B4-BE49-F238E27FC236}">
                <a16:creationId xmlns="" xmlns:a16="http://schemas.microsoft.com/office/drawing/2014/main" id="{D8887E40-5A0B-4897-80F0-0BAFAAB61C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92E3B1B6-DAAA-408B-A99C-2A7EE0409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 xmlns:a16="http://schemas.microsoft.com/office/drawing/2014/main" id="{7A72B882-D016-4849-AF04-88E39D13AC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15255FBB-BB15-09CD-7411-4F924DB79835}"/>
              </a:ext>
            </a:extLst>
          </p:cNvPr>
          <p:cNvSpPr>
            <a:spLocks noGrp="1"/>
          </p:cNvSpPr>
          <p:nvPr>
            <p:ph type="title"/>
          </p:nvPr>
        </p:nvSpPr>
        <p:spPr>
          <a:xfrm>
            <a:off x="1200021" y="4116873"/>
            <a:ext cx="9461356" cy="2540297"/>
          </a:xfrm>
        </p:spPr>
        <p:txBody>
          <a:bodyPr vert="horz" lIns="91440" tIns="45720" rIns="91440" bIns="45720" rtlCol="0" anchor="t">
            <a:normAutofit/>
          </a:bodyPr>
          <a:lstStyle/>
          <a:p>
            <a:pPr algn="just"/>
            <a:r>
              <a:rPr lang="en-US" sz="2000" dirty="0"/>
              <a:t>vista en su conjunto, esta es una definición bastante completa porque conjuga la esencia doctrinal de los de las principales corrientes filosóficas que han tenido incidencia en la concepción actual de los ddhh (el iusnaturalismo y el materialismo histórico), aunque con una marcada tendencia iusnaturalista. esta definición también define los dos planos o esferas de protección de los ddhh, estos son: el plano nacional y el plano internacional. estos dos ámbitos de protección, aunque complementarios, son independientes y tienen tanto sus respectivos cuerpos legales como sus organismos encargados de aplicarlos.</a:t>
            </a:r>
            <a:r>
              <a:rPr lang="en-US" sz="1200" dirty="0"/>
              <a:t> </a:t>
            </a:r>
            <a:endParaRPr lang="es-ES"/>
          </a:p>
          <a:p>
            <a:endParaRPr lang="en-US" sz="1200"/>
          </a:p>
        </p:txBody>
      </p:sp>
      <p:sp>
        <p:nvSpPr>
          <p:cNvPr id="130" name="Rectangle 129">
            <a:extLst>
              <a:ext uri="{FF2B5EF4-FFF2-40B4-BE49-F238E27FC236}">
                <a16:creationId xmlns="" xmlns:a16="http://schemas.microsoft.com/office/drawing/2014/main" id="{41FF9E96-6955-4599-A2D0-1FF57939CB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3" descr="Gráfico, Gráfico de burbujas&#10;&#10;Descripción generada automáticamente">
            <a:extLst>
              <a:ext uri="{FF2B5EF4-FFF2-40B4-BE49-F238E27FC236}">
                <a16:creationId xmlns="" xmlns:a16="http://schemas.microsoft.com/office/drawing/2014/main" id="{826C3A93-F503-52BA-9CAB-A3DB01DDDF2F}"/>
              </a:ext>
            </a:extLst>
          </p:cNvPr>
          <p:cNvPicPr>
            <a:picLocks noChangeAspect="1"/>
          </p:cNvPicPr>
          <p:nvPr/>
        </p:nvPicPr>
        <p:blipFill>
          <a:blip r:embed="rId5" cstate="print"/>
          <a:stretch>
            <a:fillRect/>
          </a:stretch>
        </p:blipFill>
        <p:spPr>
          <a:xfrm>
            <a:off x="3818038" y="972646"/>
            <a:ext cx="4744430" cy="2648383"/>
          </a:xfrm>
          <a:prstGeom prst="rect">
            <a:avLst/>
          </a:prstGeom>
          <a:ln>
            <a:noFill/>
          </a:ln>
        </p:spPr>
      </p:pic>
      <p:sp>
        <p:nvSpPr>
          <p:cNvPr id="132" name="Rectangle 131">
            <a:extLst>
              <a:ext uri="{FF2B5EF4-FFF2-40B4-BE49-F238E27FC236}">
                <a16:creationId xmlns="" xmlns:a16="http://schemas.microsoft.com/office/drawing/2014/main" id="{A15CFF31-2A56-4E24-9263-DC4342144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8F8907EB-52AA-4516-BC6A-7861CE0774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9367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30" name="Picture 86">
            <a:extLst>
              <a:ext uri="{FF2B5EF4-FFF2-40B4-BE49-F238E27FC236}">
                <a16:creationId xmlns="" xmlns:a16="http://schemas.microsoft.com/office/drawing/2014/main" id="{01AF5FBB-9FDC-4D75-9DD6-DAF01ED197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31" name="Picture 88">
            <a:extLst>
              <a:ext uri="{FF2B5EF4-FFF2-40B4-BE49-F238E27FC236}">
                <a16:creationId xmlns="" xmlns:a16="http://schemas.microsoft.com/office/drawing/2014/main" id="{933BBBE6-F4CF-483E-BA74-B51421B4D9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32" name="Rectangle 90">
            <a:extLst>
              <a:ext uri="{FF2B5EF4-FFF2-40B4-BE49-F238E27FC236}">
                <a16:creationId xmlns="" xmlns:a16="http://schemas.microsoft.com/office/drawing/2014/main" id="{4C790028-99AE-4AE4-8269-9913E2D506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92">
            <a:extLst>
              <a:ext uri="{FF2B5EF4-FFF2-40B4-BE49-F238E27FC236}">
                <a16:creationId xmlns="" xmlns:a16="http://schemas.microsoft.com/office/drawing/2014/main" id="{06936A2A-FE08-4EE0-A409-3EF3FA244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Rectangle 94">
            <a:extLst>
              <a:ext uri="{FF2B5EF4-FFF2-40B4-BE49-F238E27FC236}">
                <a16:creationId xmlns="" xmlns:a16="http://schemas.microsoft.com/office/drawing/2014/main" id="{BAF0407B-48CB-4C05-B0D7-7A69A0D40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Rectangle 96">
            <a:extLst>
              <a:ext uri="{FF2B5EF4-FFF2-40B4-BE49-F238E27FC236}">
                <a16:creationId xmlns="" xmlns:a16="http://schemas.microsoft.com/office/drawing/2014/main" id="{ADC50C3D-0DA0-4914-B5B4-D1819CC698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xtBox 98">
            <a:extLst>
              <a:ext uri="{FF2B5EF4-FFF2-40B4-BE49-F238E27FC236}">
                <a16:creationId xmlns="" xmlns:a16="http://schemas.microsoft.com/office/drawing/2014/main" id="{8CF9E583-1A92-4144-B4FA-81D98317FA04}"/>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37" name="Rectangle 100">
            <a:extLst>
              <a:ext uri="{FF2B5EF4-FFF2-40B4-BE49-F238E27FC236}">
                <a16:creationId xmlns="" xmlns:a16="http://schemas.microsoft.com/office/drawing/2014/main" id="{FFB377BB-601C-4288-A224-D150848C48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02">
            <a:extLst>
              <a:ext uri="{FF2B5EF4-FFF2-40B4-BE49-F238E27FC236}">
                <a16:creationId xmlns="" xmlns:a16="http://schemas.microsoft.com/office/drawing/2014/main" id="{868ABA13-B3B3-4E09-854F-270094AA88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39" name="Picture 104">
            <a:extLst>
              <a:ext uri="{FF2B5EF4-FFF2-40B4-BE49-F238E27FC236}">
                <a16:creationId xmlns="" xmlns:a16="http://schemas.microsoft.com/office/drawing/2014/main" id="{03CA7029-49D1-4811-9706-47326D65B7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40" name="Rectangle 106">
            <a:extLst>
              <a:ext uri="{FF2B5EF4-FFF2-40B4-BE49-F238E27FC236}">
                <a16:creationId xmlns="" xmlns:a16="http://schemas.microsoft.com/office/drawing/2014/main" id="{FB70EA8D-D093-4307-9DA5-E4EE61D821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08">
            <a:extLst>
              <a:ext uri="{FF2B5EF4-FFF2-40B4-BE49-F238E27FC236}">
                <a16:creationId xmlns="" xmlns:a16="http://schemas.microsoft.com/office/drawing/2014/main" id="{B3687593-1834-43AF-A992-696B19B042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10">
            <a:extLst>
              <a:ext uri="{FF2B5EF4-FFF2-40B4-BE49-F238E27FC236}">
                <a16:creationId xmlns="" xmlns:a16="http://schemas.microsoft.com/office/drawing/2014/main" id="{6E1FE4DF-DA81-4174-A7A3-1DBD74FB3F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97CFB1D1-BED9-4099-F0A9-66F8D49EBC0E}"/>
              </a:ext>
            </a:extLst>
          </p:cNvPr>
          <p:cNvSpPr>
            <a:spLocks noGrp="1"/>
          </p:cNvSpPr>
          <p:nvPr>
            <p:ph type="title"/>
          </p:nvPr>
        </p:nvSpPr>
        <p:spPr>
          <a:xfrm>
            <a:off x="1179051" y="697301"/>
            <a:ext cx="5123468" cy="4683955"/>
          </a:xfrm>
        </p:spPr>
        <p:txBody>
          <a:bodyPr vert="horz" lIns="91440" tIns="45720" rIns="91440" bIns="45720" rtlCol="0" anchor="t">
            <a:normAutofit/>
          </a:bodyPr>
          <a:lstStyle/>
          <a:p>
            <a:pPr algn="just"/>
            <a:r>
              <a:rPr lang="x-none" sz="2000" dirty="0"/>
              <a:t>Finalmente, la definición de Marras hace referencia a la especificación o especialización de las normas de Derechos Internacional de los DDHH, la cual es, precisamente, una consecuencia del continuo desarrollo dialéctico y contradictorio de ese devenir histórico y social. Este último paso, en la evolución del Derecho Internacional de los Derechos Humanos, es lo que ha dado lugar a la existencia de los denominados Derechos Humanos Diferenciados en Función de Grupo, que algunos, como Norberto Bobbio, plantean como una cuarta generación de DDHH</a:t>
            </a:r>
            <a:r>
              <a:rPr lang="en-US" sz="2000" dirty="0"/>
              <a:t>. </a:t>
            </a:r>
          </a:p>
          <a:p>
            <a:pPr algn="just"/>
            <a:endParaRPr lang="en-US" sz="1200" dirty="0"/>
          </a:p>
        </p:txBody>
      </p:sp>
      <p:pic>
        <p:nvPicPr>
          <p:cNvPr id="3" name="Imagen 3">
            <a:extLst>
              <a:ext uri="{FF2B5EF4-FFF2-40B4-BE49-F238E27FC236}">
                <a16:creationId xmlns="" xmlns:a16="http://schemas.microsoft.com/office/drawing/2014/main" id="{4F2057A8-92DE-4305-4278-EFD5ED6B66EF}"/>
              </a:ext>
            </a:extLst>
          </p:cNvPr>
          <p:cNvPicPr>
            <a:picLocks noChangeAspect="1"/>
          </p:cNvPicPr>
          <p:nvPr/>
        </p:nvPicPr>
        <p:blipFill rotWithShape="1">
          <a:blip r:embed="rId5" cstate="print"/>
          <a:srcRect l="22293" r="8684" b="-1"/>
          <a:stretch/>
        </p:blipFill>
        <p:spPr>
          <a:xfrm>
            <a:off x="6748741" y="1332066"/>
            <a:ext cx="3993327" cy="419453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43" name="Rectangle 112">
            <a:extLst>
              <a:ext uri="{FF2B5EF4-FFF2-40B4-BE49-F238E27FC236}">
                <a16:creationId xmlns="" xmlns:a16="http://schemas.microsoft.com/office/drawing/2014/main" id="{7E838281-5FBA-41E7-AD3B-CB3F49FEB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906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 xmlns:a16="http://schemas.microsoft.com/office/drawing/2014/main" id="{393CD2B5-370C-4E54-BF07-77E46BC7D1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521321C5-E7EE-49D4-8BF3-7DD5F4260FF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 xmlns:a16="http://schemas.microsoft.com/office/drawing/2014/main" id="{B4F98145-516D-4594-B0F0-0F5C85DAF2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 xmlns:a16="http://schemas.microsoft.com/office/drawing/2014/main" id="{249DD94E-466E-443D-84D4-95364BF817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D730E5A1-76E1-474B-9303-1A42C53733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25E42092-1184-49FF-8DE1-34B280A4F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260162F5-5252-9C8D-A8C3-6F889EE847F6}"/>
              </a:ext>
            </a:extLst>
          </p:cNvPr>
          <p:cNvSpPr>
            <a:spLocks noGrp="1"/>
          </p:cNvSpPr>
          <p:nvPr>
            <p:ph type="title"/>
          </p:nvPr>
        </p:nvSpPr>
        <p:spPr>
          <a:xfrm>
            <a:off x="1179049" y="659413"/>
            <a:ext cx="5579636" cy="5072142"/>
          </a:xfrm>
        </p:spPr>
        <p:txBody>
          <a:bodyPr vert="horz" lIns="91440" tIns="45720" rIns="91440" bIns="45720" rtlCol="0" anchor="t">
            <a:noAutofit/>
          </a:bodyPr>
          <a:lstStyle/>
          <a:p>
            <a:pPr algn="just"/>
            <a:r>
              <a:rPr lang="es-CR" sz="2000" dirty="0"/>
              <a:t>El desarrollo moderno del Derecho Internacional de los DDHH desde 1948, fecha en que se adoptó la Declaración Universal de los Derechos Humanos, hasta hoy, está orientado por una concepción universalista de los DDHH. Es decir, como el fundamento de los DDHH se encuentra en la dignidad inherente a todo ser humano, todos los seres humanos tienen los mismos derechos y libertades independientemente de cualquier condición personal que los distinga. Por consiguiente, todos los Estados deberán respetar y garantizar el ejercicio de estos derechos y libertades a toda persona sujeta a su jurisdicción, precisamente porque existe todo un marco normativo internacional que consagra esta obligación y tutela de su cumplimiento.</a:t>
            </a:r>
            <a:r>
              <a:rPr lang="en-US" sz="2000" dirty="0"/>
              <a:t> </a:t>
            </a:r>
            <a:endParaRPr lang="en-US" sz="2000" dirty="0">
              <a:cs typeface="Arial"/>
            </a:endParaRPr>
          </a:p>
        </p:txBody>
      </p:sp>
      <p:pic>
        <p:nvPicPr>
          <p:cNvPr id="3" name="Imagen 3" descr="Imagen que contiene sostener, foto, mano, llenado&#10;&#10;Descripción generada automáticamente">
            <a:extLst>
              <a:ext uri="{FF2B5EF4-FFF2-40B4-BE49-F238E27FC236}">
                <a16:creationId xmlns="" xmlns:a16="http://schemas.microsoft.com/office/drawing/2014/main" id="{7EC81393-0779-F1B0-19E8-78201BC10673}"/>
              </a:ext>
            </a:extLst>
          </p:cNvPr>
          <p:cNvPicPr>
            <a:picLocks noChangeAspect="1"/>
          </p:cNvPicPr>
          <p:nvPr/>
        </p:nvPicPr>
        <p:blipFill rotWithShape="1">
          <a:blip r:embed="rId5" cstate="print"/>
          <a:srcRect b="14216"/>
          <a:stretch/>
        </p:blipFill>
        <p:spPr>
          <a:xfrm>
            <a:off x="7409858" y="1358324"/>
            <a:ext cx="3270099" cy="361833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4" name="Rectangle 33">
            <a:extLst>
              <a:ext uri="{FF2B5EF4-FFF2-40B4-BE49-F238E27FC236}">
                <a16:creationId xmlns="" xmlns:a16="http://schemas.microsoft.com/office/drawing/2014/main" id="{E30419FB-3F46-4553-9607-D1AA2CAF1D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8599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 xmlns:a16="http://schemas.microsoft.com/office/drawing/2014/main" id="{393CD2B5-370C-4E54-BF07-77E46BC7D1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521321C5-E7EE-49D4-8BF3-7DD5F4260FF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 xmlns:a16="http://schemas.microsoft.com/office/drawing/2014/main" id="{B4F98145-516D-4594-B0F0-0F5C85DAF2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 xmlns:a16="http://schemas.microsoft.com/office/drawing/2014/main" id="{249DD94E-466E-443D-84D4-95364BF817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D730E5A1-76E1-474B-9303-1A42C53733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25E42092-1184-49FF-8DE1-34B280A4F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D7657D64-2443-04F3-EDAD-3C8F4C0DC6C5}"/>
              </a:ext>
            </a:extLst>
          </p:cNvPr>
          <p:cNvSpPr>
            <a:spLocks noGrp="1"/>
          </p:cNvSpPr>
          <p:nvPr>
            <p:ph type="title"/>
          </p:nvPr>
        </p:nvSpPr>
        <p:spPr>
          <a:xfrm>
            <a:off x="1164671" y="1320770"/>
            <a:ext cx="5737788" cy="3663163"/>
          </a:xfrm>
        </p:spPr>
        <p:txBody>
          <a:bodyPr vert="horz" lIns="91440" tIns="45720" rIns="91440" bIns="45720" rtlCol="0" anchor="t">
            <a:normAutofit/>
          </a:bodyPr>
          <a:lstStyle/>
          <a:p>
            <a:pPr algn="just"/>
            <a:r>
              <a:rPr lang="es-HN" sz="2000" dirty="0"/>
              <a:t>Por eso, como consecuencia de esta perspectiva universalista, el Estado, como sujeto de Derecho Internacional, puede ser responsable por infringir sus obligaciones internacionales de respetar y garantizar los DDHH de personas específicas. Es decir, se dio un paso decisivo en la internacionalización de las violaciones a los derechos humanos, que ya no serían un asunto de competencia y discrecionalidad exclusiva de la jurisdicción interna de los Estado</a:t>
            </a:r>
            <a:r>
              <a:rPr lang="en-US" sz="2000" dirty="0"/>
              <a:t>s</a:t>
            </a:r>
            <a:endParaRPr lang="en-US" sz="2000" dirty="0">
              <a:cs typeface="Arial"/>
            </a:endParaRPr>
          </a:p>
        </p:txBody>
      </p:sp>
      <p:pic>
        <p:nvPicPr>
          <p:cNvPr id="4" name="Imagen 4" descr="Un grupo de personas sentadas en un escritorio&#10;&#10;Descripción generada automáticamente">
            <a:extLst>
              <a:ext uri="{FF2B5EF4-FFF2-40B4-BE49-F238E27FC236}">
                <a16:creationId xmlns="" xmlns:a16="http://schemas.microsoft.com/office/drawing/2014/main" id="{433D3524-7C18-645F-BE46-4C995ED670FF}"/>
              </a:ext>
            </a:extLst>
          </p:cNvPr>
          <p:cNvPicPr>
            <a:picLocks noChangeAspect="1"/>
          </p:cNvPicPr>
          <p:nvPr/>
        </p:nvPicPr>
        <p:blipFill rotWithShape="1">
          <a:blip r:embed="rId5" cstate="print"/>
          <a:srcRect l="12186" r="13146" b="2"/>
          <a:stretch/>
        </p:blipFill>
        <p:spPr>
          <a:xfrm>
            <a:off x="7409858" y="1200173"/>
            <a:ext cx="3816438" cy="429406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5" name="Rectangle 34">
            <a:extLst>
              <a:ext uri="{FF2B5EF4-FFF2-40B4-BE49-F238E27FC236}">
                <a16:creationId xmlns="" xmlns:a16="http://schemas.microsoft.com/office/drawing/2014/main" id="{E30419FB-3F46-4553-9607-D1AA2CAF1D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9158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41" name="Picture 40">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43" name="Rectangle 42">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TextBox 50">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3" name="Rectangle 52">
            <a:extLst>
              <a:ext uri="{FF2B5EF4-FFF2-40B4-BE49-F238E27FC236}">
                <a16:creationId xmlns="" xmlns:a16="http://schemas.microsoft.com/office/drawing/2014/main" id="{393CD2B5-370C-4E54-BF07-77E46BC7D1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 xmlns:a16="http://schemas.microsoft.com/office/drawing/2014/main" id="{521321C5-E7EE-49D4-8BF3-7DD5F4260FF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 xmlns:a16="http://schemas.microsoft.com/office/drawing/2014/main" id="{B4F98145-516D-4594-B0F0-0F5C85DAF2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59" name="Rectangle 58">
            <a:extLst>
              <a:ext uri="{FF2B5EF4-FFF2-40B4-BE49-F238E27FC236}">
                <a16:creationId xmlns="" xmlns:a16="http://schemas.microsoft.com/office/drawing/2014/main" id="{249DD94E-466E-443D-84D4-95364BF817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D730E5A1-76E1-474B-9303-1A42C53733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 xmlns:a16="http://schemas.microsoft.com/office/drawing/2014/main" id="{25E42092-1184-49FF-8DE1-34B280A4F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9331650A-34E6-30EB-8A97-A89C84039DFB}"/>
              </a:ext>
            </a:extLst>
          </p:cNvPr>
          <p:cNvSpPr>
            <a:spLocks noGrp="1"/>
          </p:cNvSpPr>
          <p:nvPr>
            <p:ph type="title"/>
          </p:nvPr>
        </p:nvSpPr>
        <p:spPr>
          <a:xfrm>
            <a:off x="1107162" y="1176998"/>
            <a:ext cx="5881561" cy="5115273"/>
          </a:xfrm>
        </p:spPr>
        <p:txBody>
          <a:bodyPr vert="horz" lIns="91440" tIns="45720" rIns="91440" bIns="45720" rtlCol="0" anchor="t">
            <a:normAutofit/>
          </a:bodyPr>
          <a:lstStyle/>
          <a:p>
            <a:pPr algn="just"/>
            <a:r>
              <a:rPr lang="es-CO" sz="2000" dirty="0"/>
              <a:t>Todos los instrumentos internacionales de DDHH adoptados en el marco de las Nacionales Unidas, desde la Declaración Universal de los Derechos Humanos, obviamente, reconocen y expresan este principio. Así por ejemplo, la Declaración y Programa de Acción de Viena establece.</a:t>
            </a:r>
            <a:endParaRPr lang="es-CO" sz="2000" dirty="0">
              <a:cs typeface="Arial"/>
            </a:endParaRPr>
          </a:p>
          <a:p>
            <a:pPr algn="just"/>
            <a:r>
              <a:rPr lang="es-CO" sz="2000" dirty="0"/>
              <a:t>La Conferencia Mundial de Derechos Humanos reafirma el solemne compromiso de todos los Estados de cumplir sus obligaciones de promover el respeto universal, así como la observancia y protección de todos los derechos humanos y de las libertades fundamentales de todos de conformidad con la Carta de las Naciones Unidas, otros instrumentos relativos a los derechos humanos y el derecho internacional.</a:t>
            </a:r>
            <a:r>
              <a:rPr lang="en-US" sz="2000" dirty="0"/>
              <a:t> </a:t>
            </a:r>
            <a:endParaRPr lang="en-US" sz="2000" dirty="0">
              <a:cs typeface="Arial"/>
            </a:endParaRPr>
          </a:p>
          <a:p>
            <a:endParaRPr lang="en-US" sz="1300"/>
          </a:p>
        </p:txBody>
      </p:sp>
      <p:pic>
        <p:nvPicPr>
          <p:cNvPr id="3" name="Imagen 3">
            <a:extLst>
              <a:ext uri="{FF2B5EF4-FFF2-40B4-BE49-F238E27FC236}">
                <a16:creationId xmlns="" xmlns:a16="http://schemas.microsoft.com/office/drawing/2014/main" id="{B65FB63B-06DE-A19A-3FD6-08E64B9E0CEF}"/>
              </a:ext>
            </a:extLst>
          </p:cNvPr>
          <p:cNvPicPr>
            <a:picLocks noChangeAspect="1"/>
          </p:cNvPicPr>
          <p:nvPr/>
        </p:nvPicPr>
        <p:blipFill rotWithShape="1">
          <a:blip r:embed="rId5" cstate="print"/>
          <a:srcRect l="21059" r="4494" b="4"/>
          <a:stretch/>
        </p:blipFill>
        <p:spPr>
          <a:xfrm>
            <a:off x="7409858" y="1228927"/>
            <a:ext cx="3385117" cy="374772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5" name="Rectangle 64">
            <a:extLst>
              <a:ext uri="{FF2B5EF4-FFF2-40B4-BE49-F238E27FC236}">
                <a16:creationId xmlns="" xmlns:a16="http://schemas.microsoft.com/office/drawing/2014/main" id="{E30419FB-3F46-4553-9607-D1AA2CAF1D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8333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blipFill>
        <a:effectLst/>
      </p:bgPr>
    </p:bg>
    <p:spTree>
      <p:nvGrpSpPr>
        <p:cNvPr id="1" name=""/>
        <p:cNvGrpSpPr/>
        <p:nvPr/>
      </p:nvGrpSpPr>
      <p:grpSpPr>
        <a:xfrm>
          <a:off x="0" y="0"/>
          <a:ext cx="0" cy="0"/>
          <a:chOff x="0" y="0"/>
          <a:chExt cx="0" cy="0"/>
        </a:xfrm>
      </p:grpSpPr>
      <p:pic>
        <p:nvPicPr>
          <p:cNvPr id="143" name="Picture 7">
            <a:extLst>
              <a:ext uri="{FF2B5EF4-FFF2-40B4-BE49-F238E27FC236}">
                <a16:creationId xmlns="" xmlns:a16="http://schemas.microsoft.com/office/drawing/2014/main" id="{2FA3880A-8D8F-466C-A4A1-F07BCDD3719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44" name="Picture 9">
            <a:extLst>
              <a:ext uri="{FF2B5EF4-FFF2-40B4-BE49-F238E27FC236}">
                <a16:creationId xmlns="" xmlns:a16="http://schemas.microsoft.com/office/drawing/2014/main" id="{3C0A64CB-20A1-4508-B568-284EB04F78E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45" name="Rectangle 11">
            <a:extLst>
              <a:ext uri="{FF2B5EF4-FFF2-40B4-BE49-F238E27FC236}">
                <a16:creationId xmlns="" xmlns:a16="http://schemas.microsoft.com/office/drawing/2014/main" id="{8DA14841-53A4-4935-BE65-C8373B8A6D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3">
            <a:extLst>
              <a:ext uri="{FF2B5EF4-FFF2-40B4-BE49-F238E27FC236}">
                <a16:creationId xmlns="" xmlns:a16="http://schemas.microsoft.com/office/drawing/2014/main" id="{9877C2CF-B2DD-41C8-8B5E-152673376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5">
            <a:extLst>
              <a:ext uri="{FF2B5EF4-FFF2-40B4-BE49-F238E27FC236}">
                <a16:creationId xmlns="" xmlns:a16="http://schemas.microsoft.com/office/drawing/2014/main" id="{D377EE36-E59D-4778-8F99-4B470DA4A3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Rectangle 17">
            <a:extLst>
              <a:ext uri="{FF2B5EF4-FFF2-40B4-BE49-F238E27FC236}">
                <a16:creationId xmlns="" xmlns:a16="http://schemas.microsoft.com/office/drawing/2014/main" id="{2586C6C5-47AF-450A-932D-880EF823E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xtBox 19">
            <a:extLst>
              <a:ext uri="{FF2B5EF4-FFF2-40B4-BE49-F238E27FC236}">
                <a16:creationId xmlns="" xmlns:a16="http://schemas.microsoft.com/office/drawing/2014/main" id="{A587901A-AA64-4940-9803-F67677851150}"/>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50" name="Rectangle 21">
            <a:extLst>
              <a:ext uri="{FF2B5EF4-FFF2-40B4-BE49-F238E27FC236}">
                <a16:creationId xmlns="" xmlns:a16="http://schemas.microsoft.com/office/drawing/2014/main" id="{393CD2B5-370C-4E54-BF07-77E46BC7D1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23">
            <a:extLst>
              <a:ext uri="{FF2B5EF4-FFF2-40B4-BE49-F238E27FC236}">
                <a16:creationId xmlns="" xmlns:a16="http://schemas.microsoft.com/office/drawing/2014/main" id="{521321C5-E7EE-49D4-8BF3-7DD5F4260FF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2" name="Picture 25">
            <a:extLst>
              <a:ext uri="{FF2B5EF4-FFF2-40B4-BE49-F238E27FC236}">
                <a16:creationId xmlns="" xmlns:a16="http://schemas.microsoft.com/office/drawing/2014/main" id="{B4F98145-516D-4594-B0F0-0F5C85DAF2E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alphaModFix/>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153" name="Rectangle 27">
            <a:extLst>
              <a:ext uri="{FF2B5EF4-FFF2-40B4-BE49-F238E27FC236}">
                <a16:creationId xmlns="" xmlns:a16="http://schemas.microsoft.com/office/drawing/2014/main" id="{249DD94E-466E-443D-84D4-95364BF817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29">
            <a:extLst>
              <a:ext uri="{FF2B5EF4-FFF2-40B4-BE49-F238E27FC236}">
                <a16:creationId xmlns="" xmlns:a16="http://schemas.microsoft.com/office/drawing/2014/main" id="{D730E5A1-76E1-474B-9303-1A42C53733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31">
            <a:extLst>
              <a:ext uri="{FF2B5EF4-FFF2-40B4-BE49-F238E27FC236}">
                <a16:creationId xmlns="" xmlns:a16="http://schemas.microsoft.com/office/drawing/2014/main" id="{25E42092-1184-49FF-8DE1-34B280A4F1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E1791EB9-A762-4024-AE33-F63D3570B373}"/>
              </a:ext>
            </a:extLst>
          </p:cNvPr>
          <p:cNvSpPr>
            <a:spLocks noGrp="1"/>
          </p:cNvSpPr>
          <p:nvPr>
            <p:ph type="title"/>
          </p:nvPr>
        </p:nvSpPr>
        <p:spPr>
          <a:xfrm>
            <a:off x="1280872" y="673395"/>
            <a:ext cx="5826020" cy="4752887"/>
          </a:xfrm>
        </p:spPr>
        <p:txBody>
          <a:bodyPr vert="horz" lIns="91440" tIns="45720" rIns="91440" bIns="45720" rtlCol="0" anchor="t">
            <a:noAutofit/>
          </a:bodyPr>
          <a:lstStyle/>
          <a:p>
            <a:pPr algn="just"/>
            <a:r>
              <a:rPr lang="es-EC" sz="2000" dirty="0"/>
              <a:t>El carácter universal de esos derechos y libertades no admite dudas…</a:t>
            </a:r>
            <a:endParaRPr lang="es-EC" sz="2000">
              <a:cs typeface="Arial"/>
            </a:endParaRPr>
          </a:p>
          <a:p>
            <a:pPr algn="just"/>
            <a:r>
              <a:rPr lang="es-EC" sz="2000" dirty="0"/>
              <a:t>Todos los derechos humanos son universales, indivisibles e interdependientes y están relacionados entre sí. La comunidad internacional debe tratar los derechos humanos en forma global y de manera justa y equitativa, en pie de igualdad y dándoles el mismo peso.</a:t>
            </a:r>
            <a:endParaRPr lang="es-EC" sz="2000">
              <a:cs typeface="Arial" panose="020B0604020202020204"/>
            </a:endParaRPr>
          </a:p>
          <a:p>
            <a:pPr algn="just"/>
            <a:r>
              <a:rPr lang="es-EC" sz="2000" dirty="0"/>
              <a:t>Este nuevo paradigma integra elementos tanto del iusnaturalismo, al proclamar que “ todos los derechos humanos tienen su origen en la dignidad y el valor de la persona humana, y que esta es el sujeto central de los derechos humanos y las libertades fundamentales… los Derechos Humanos y las libertades fundamentales son patrimonio innato de todos los seres humanos”;</a:t>
            </a:r>
            <a:endParaRPr lang="es-EC" sz="2000">
              <a:cs typeface="Arial" panose="020B0604020202020204"/>
            </a:endParaRPr>
          </a:p>
          <a:p>
            <a:pPr algn="just"/>
            <a:endParaRPr lang="en-US" sz="2000" dirty="0">
              <a:cs typeface="Arial"/>
            </a:endParaRPr>
          </a:p>
        </p:txBody>
      </p:sp>
      <p:pic>
        <p:nvPicPr>
          <p:cNvPr id="3" name="Imagen 3" descr="Imagen que contiene Forma&#10;&#10;Descripción generada automáticamente">
            <a:extLst>
              <a:ext uri="{FF2B5EF4-FFF2-40B4-BE49-F238E27FC236}">
                <a16:creationId xmlns="" xmlns:a16="http://schemas.microsoft.com/office/drawing/2014/main" id="{CC7FFB37-1A5E-7B3B-BB83-861534247316}"/>
              </a:ext>
            </a:extLst>
          </p:cNvPr>
          <p:cNvPicPr>
            <a:picLocks noChangeAspect="1"/>
          </p:cNvPicPr>
          <p:nvPr/>
        </p:nvPicPr>
        <p:blipFill rotWithShape="1">
          <a:blip r:embed="rId5" cstate="print"/>
          <a:srcRect l="14726" r="26413" b="2"/>
          <a:stretch/>
        </p:blipFill>
        <p:spPr>
          <a:xfrm>
            <a:off x="7409858" y="1875908"/>
            <a:ext cx="3068816" cy="310074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56" name="Rectangle 33">
            <a:extLst>
              <a:ext uri="{FF2B5EF4-FFF2-40B4-BE49-F238E27FC236}">
                <a16:creationId xmlns="" xmlns:a16="http://schemas.microsoft.com/office/drawing/2014/main" id="{E30419FB-3F46-4553-9607-D1AA2CAF1D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751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Madison</Template>
  <TotalTime>88</TotalTime>
  <Words>1987</Words>
  <Application>Microsoft Office PowerPoint</Application>
  <PresentationFormat>Personalizado</PresentationFormat>
  <Paragraphs>79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Madison</vt:lpstr>
      <vt:lpstr>Lic.  Tomasa De León, Portal Educa Panamá</vt:lpstr>
      <vt:lpstr>Son muchas las definiciones que han dado los autores acerca de lo que son los Derechos Humanos. Dichas definiciones varían según sea el aspecto de estos derechos que se quieran resultar y según la inclinación ideológica de quien hace la definición. Para los fines de este trabajo, consideramos pertinente citar dos definiciones específicas que, por abarcadoras y completas, nos parecen acertadas. La primera, ofrecida por Luis Ernesto Cáceres, quien concluye que debemos entender  por DDHH:</vt:lpstr>
      <vt:lpstr>Aquellos inherentes al ser humano, en virtud de su condición intrínseca de  ser persona humana, que han venido reconociéndose a través del desarrollo dialéctico y contradictorio del devenir histórico-social, los cuales han sido consagrados en textos legales de carácter nacional e internacional, para la eficacia de su plenitud y respeto y que en virtud de la necesidad de protección de ciertos grupos sociales o situaciones de orden general, han venido especificándose. </vt:lpstr>
      <vt:lpstr>vista en su conjunto, esta es una definición bastante completa porque conjuga la esencia doctrinal de los de las principales corrientes filosóficas que han tenido incidencia en la concepción actual de los ddhh (el iusnaturalismo y el materialismo histórico), aunque con una marcada tendencia iusnaturalista. esta definición también define los dos planos o esferas de protección de los ddhh, estos son: el plano nacional y el plano internacional. estos dos ámbitos de protección, aunque complementarios, son independientes y tienen tanto sus respectivos cuerpos legales como sus organismos encargados de aplicarlos.  </vt:lpstr>
      <vt:lpstr>Finalmente, la definición de Marras hace referencia a la especificación o especialización de las normas de Derechos Internacional de los DDHH, la cual es, precisamente, una consecuencia del continuo desarrollo dialéctico y contradictorio de ese devenir histórico y social. Este último paso, en la evolución del Derecho Internacional de los Derechos Humanos, es lo que ha dado lugar a la existencia de los denominados Derechos Humanos Diferenciados en Función de Grupo, que algunos, como Norberto Bobbio, plantean como una cuarta generación de DDHH.  </vt:lpstr>
      <vt:lpstr>El desarrollo moderno del Derecho Internacional de los DDHH desde 1948, fecha en que se adoptó la Declaración Universal de los Derechos Humanos, hasta hoy, está orientado por una concepción universalista de los DDHH. Es decir, como el fundamento de los DDHH se encuentra en la dignidad inherente a todo ser humano, todos los seres humanos tienen los mismos derechos y libertades independientemente de cualquier condición personal que los distinga. Por consiguiente, todos los Estados deberán respetar y garantizar el ejercicio de estos derechos y libertades a toda persona sujeta a su jurisdicción, precisamente porque existe todo un marco normativo internacional que consagra esta obligación y tutela de su cumplimiento. </vt:lpstr>
      <vt:lpstr>Por eso, como consecuencia de esta perspectiva universalista, el Estado, como sujeto de Derecho Internacional, puede ser responsable por infringir sus obligaciones internacionales de respetar y garantizar los DDHH de personas específicas. Es decir, se dio un paso decisivo en la internacionalización de las violaciones a los derechos humanos, que ya no serían un asunto de competencia y discrecionalidad exclusiva de la jurisdicción interna de los Estados</vt:lpstr>
      <vt:lpstr>Todos los instrumentos internacionales de DDHH adoptados en el marco de las Nacionales Unidas, desde la Declaración Universal de los Derechos Humanos, obviamente, reconocen y expresan este principio. Así por ejemplo, la Declaración y Programa de Acción de Viena establece. La Conferencia Mundial de Derechos Humanos reafirma el solemne compromiso de todos los Estados de cumplir sus obligaciones de promover el respeto universal, así como la observancia y protección de todos los derechos humanos y de las libertades fundamentales de todos de conformidad con la Carta de las Naciones Unidas, otros instrumentos relativos a los derechos humanos y el derecho internacional.  </vt:lpstr>
      <vt:lpstr>El carácter universal de esos derechos y libertades no admite dudas… Todos los derechos humanos son universales, indivisibles e interdependientes y están relacionados entre sí. La comunidad internacional debe tratar los derechos humanos en forma global y de manera justa y equitativa, en pie de igualdad y dándoles el mismo peso. Este nuevo paradigma integra elementos tanto del iusnaturalismo, al proclamar que “ todos los derechos humanos tienen su origen en la dignidad y el valor de la persona humana, y que esta es el sujeto central de los derechos humanos y las libertades fundamentales… los Derechos Humanos y las libertades fundamentales son patrimonio innato de todos los seres humanos”; </vt:lpstr>
      <vt:lpstr>como del materialismo histórico, al reconocer las luchas y conquistas histórico-sociales de los grupos oprimidos como uno de los factores decisivos que han tenido y tienen incidencia en el desarrollo progresivo de los DDHH también, como anotábamos arriba, la Declaración y Programa de Acción de Viena reconoce como una característica propia de los DDHH, además del universalismo, la interrelación que hay entre todos los DDHH. Esto supone que debemos verlos desde una perspectiva integral, donde los Derechos Civiles y Políticos y los Derechos Económicos, Sociales y Culturales se interrelacionan e interactúan. En este sentido, el Protocolo de San Salvador es muy claro al establecer en su Preámbulo que:  </vt:lpstr>
      <vt:lpstr>Considerando la estrecha relación que existe entre la vigencia de los derechos económicos, sociales y culturales y la de los derechos civiles y políticos, por cuanto las diferentes categorías de derechos constituyen un todo indisoluble que encuentra su base en el reconocimiento de la dignidad de la persona, por lo cual exigen una tutela y promoción permanente con el objeto de lograr su vigencia plena, sin que jamás pueda justificarse la violación de unos en aras de la realización de otros. Recordando que, con arreglo a la Declaración Universal de los Derechos Humanos y a la Convención Americana sobre Derechos Humanos, sólo puede  </vt:lpstr>
      <vt:lpstr>realizarse el ideal del ser humano libre, exento del temor y de la miseria, si se crean condiciones que permitían a cada persona gozar de sus derechos económicos, sociales y culturales, tanto como de sus derechos civiles y políticos (resaltados del original)      En este sentido el juez Sergio García Ramírez ha observado: “En rigor ambas categorías se complementan mutuamente y constituyen en su conjunto, el estatuto básico del ser humano en la hora actual”.  A su vez, la CIDH citando a Antonio Augusto Cangado Trindade ha dicho que “En definitiva todos experimentamos la indivisibilidad de los derechos humanos, en la cotidianidad de  nuestras vidas y ésa una realidad que no puede ser dejada de lado. </vt:lpstr>
      <vt:lpstr>Ya no hay lugar a compartimentación, se impone una visión integrada de todos los derechos humanos “. Como hemos visto tanto los Derechos Económicos, Sociales Culturales como los Derechos Civiles y Políticos se interrelacionan y están estrechamente ligados entre sí, tienen la misma naturaleza jurídica, la misma importancia y el mismo fundamento que es la dignidad inherente de todo ser humano.  La segunda de las definiciones que analizamos es la ofrecida por Héctor Faúndez Ledesma. Este doctrinario define a los DDHH como: </vt:lpstr>
      <vt:lpstr>Las prerrogativas que, conforme al Derecho Internacional, tiene todo individuo frente a los órganos del poder para preservar su dignidad como ser humano, y cuya función es excluir la interferencia del Estado en aéreas específicas de la vida individual, o asegurar la presentación de determinados servicios por parte del Estado, para satisfacer sus necesidades básicas, y que reflejan las exigencias fundamentales que cada ser humano puede formular a la sociedad de que forma parte. -Las prerrogativas que, conforme al Derecho Internacional, tiene todo individuo frente a los órganos tiene frente al poder estatal, y que limitan el ejercicio de este último.</vt:lpstr>
      <vt:lpstr>Este autor, a diferencia del anterior, hace mayor énfasis en el aspecto normativo de los DDHH, considerándolos como deberes que asume el Estado frente al individuo, en virtud de obligaciones internacionalmente contraídas, y cuya violación o incumplimiento podrán ser objeto de reclamos internacionales contra el Estado. Notamos así, que a partir de 1948 ha ido surgiendo una normativa que se coloca por encima del derecho interno de los Estados y que los obliga a respetar y garantizar una serie de derechos específicos, con un contenido y alcances propios, definidos en una serie de instrumentos internacionales de diversa naturaleza. Como ha señalado la CrIDH en su jurisprudencia</vt:lpstr>
      <vt:lpstr>La salvaguardia de la persona frente al ejercicio arbitrario del poder público es el objetivo primordial de la protección internacional de los derechos, humanos, ésta que debe ser real y efectiva. El ejercicio de la función pública tiene unos límites que derivan que los derechos humanos son atributos inherentes a la dignidad humana y, en consecuencia, superiores al poder del Estado…Se trata de esferas individuales que el Estado no puede vulnerar o en la que sólo puede penetrar limitadamente. Así, en la protección de los derechos humanos, está necesariamente comprendida la nación de la restricción del poder estatal.  </vt:lpstr>
      <vt:lpstr>esto es precisamente lo más importante de la concepción actual de los DDHH en la segunda mitad del siglo xx, cuando se comienzan crear limitantes de orden supranacional al poder casi absoluto que se consideraban que tenían los estados, con relación a las personas bajo su jurisdicción para lograr este fin, no sólo un gran corpus iuris de derecho internacional de los DDHH, sino también se han  ido instituyendo y fortaleciendo una serie de organismo y mecanismo destinados a proteger cumplimiento una serie de organismo y mecanismo destinados a proteger en el plano internacional el respeto de estos derechos  y hacer efectivos el cumplimiento de la obligaciones internacionales asumidas por los Estados en materia de DDHH</vt:lpstr>
      <vt:lpstr>Actualmente, lo relevante ya no es la discusión iusfilosófico acerca de la naturaleza y fundamentos de los derechos humanos, como ha señalado Luis Ernesto Cáceres refiriéndose  a los DDHH.”… en la actualidad es más necesario entender bien la necesidad de su protección y no tanto el de su fundamento su fundamentación”. En este sentido la CrIDH recordado que” el de Derecho Internacional de los derechos humanos tiene por fin proporcionar al individuo medios de protección de los derechos humanos reconocidos internacionalmente”.  </vt:lpstr>
      <vt:lpstr>Ese es precisamente uno de los mayores aportes del Derecho Internacional de los Derechos Humanos al Derecho Internacional Público en general, pues se erige al individuo como sujeto con capacidad   para accionar los mecanismos internacionales frente al Estado, quien tradicionalmente ha sido concebido como único sujeto posible de las relaciones internacionales. Al respecto el juez Antonio  Augusto Cangado Ttrindade ha dicho que: La afirmación de la personalidad y capacidad jurídicas internacional del ser humano atiende a una verdadera necesidad del ordenamiento jurídico internacional contemporáneo.  </vt:lpstr>
      <vt:lpstr>En efecto, la afirmación de dichas personalidad y capacidad jurídicas constituye el legado verdaderamente revolucionario de la evolución de la doctrina jurídica internacional en la segunda mitad el siglo XX. Ha llegado el momento de superar las limitaciones clásicas de la legitimatio ad causan en el derecho Internacional, que tanto han frenado su desarrollo progresivo hasta la construcción de un nuevo jus gentium. Un rol importante está aquí siendo ejercido por el impacto de la consagración de los derechos humanos en el ordenamiento jurídico internacional, en el sentido de humanizar este último: tales derechos fueron proclamados como inherentes a todo ser humano, independiente de cualquiera circunstancia</vt:lpstr>
      <vt:lpstr>El individuo es sujeto jure suo del Derecho Internacional, y al reconocimiento de los derechos que le son inherentes corresponde ineluctablemente la capacidad procesal de vindicarlos, en los planos tanto nacional como internacional. En fin, si tuviera que singularizar el logro más importante en la evolución de la protección internacional de los derechos humanos en las cinco últimas décadas, no hesitaría en identificarlo con la conquista histórica, definitiva e irreversible, del acceso del individuo a la justicia a nivel internacional, como verdadera emancipación del ser humano de todas las formas de dominación o poder arbitrario. </vt:lpstr>
      <vt:lpstr>La verdadera revolución del pensamiento jurídico contemporáneo reside, a mi juicio, más que en el derecho penal internacional (como está de moda pensar en la actualidad), en el Derecho Internacional de los derechos humanos, por cuanto es éste últimos que concibe que los individuos, independiente de las circunstancias de la más profunda adversidad en que se encuentra, puedan invocar y poner en práctica(como sujetos activos del Derechos Internacional) la responsabilidad del Estado por violaciones de los derechos que les son inherentes como seres humanos</vt:lpstr>
      <vt:lpstr>Es precisamente para alcanzar este objetivos, por lo que han sido creados los llamados Sistemas de Protección de los Derechos Humanos, como el Sistema Interamericano, donde cualquier persona, grupo de personas o entidad no gubernamental  legalmente reconocida en uno o más Estados miembros de la Organización, pueden presentar sus peticiones (también llamadas demandas o denuncias) </vt:lpstr>
      <vt:lpstr>donde se aleguen violaciones a los DDHH cometidas por algún Estado miembro de la OEA, De hecho, la ovulación de los mecanismos de protección que ofrece el Sistema Interamericano va dirigida siempre a lograr una mayor protección de la víctima y una mayor participación tanto de la víctima, como de sus representantes y sus familiares en las etapas del proceso seguido ante los organismo del SIPDHH.  </vt:lpstr>
      <vt:lpstr>Infografías  http://dehumanos.wordpress.com/2007/10/25/cuales-son-los-derechos-humanos/   https://publicservices.international/resources/news/el-derecho-humano-al- cuidado?id=12544&amp;lang=es  https://www.filosofiayeducacion.es/Tema-11-Dimension-social-del-ser-humano-C-159.html  https://prezi.com/p/ycdox-ews0ki/control-interno/?frame=6a563e0ff11a7cc7d9dcb4a9e3ab9b093e1b2ffb   https://www.ipade.mx/2021/05/26/derechos-humanos-y-familia-una-relacion-inseparable/  https://twitter.com/ComjibOficial/status/1469277868383514627/photo/1 ttps://es.wikipedia.org/wiki/Proceso_judicial  ttps://blog.oxfamintermon.org/definicion-de-derechos-universales-son-iguales-para-todos/</vt:lpstr>
      <vt:lpstr>  https://www.latindadd.org/2022/09/28/renta-basica-universal-garantia-de-derechos-o-populismo/   https://es.wikipedia.org/wiki/Luchas_sociales#/media/Archivo:Anti-war.jpg  https://bvsalud.org/es/post_vitrines/derechos-humanos/   https://es.wikipedia.org/wiki/Sergio_Garc%C3%ADa_Ram%C3%ADrez#/media/Archivo:Sergio_Garc%C3%ADa_Ram%C3%ADrez1.jpg   https://www.acienpol.org.ve/denumero/prof-hector-faundez-ledesma/   https://concepto.de/necesidades-basicas/  https://okdiario.com/educacion/como-escribe-inherente-o-inerente-4845509 </vt:lpstr>
      <vt:lpstr>https://dhpedia.wikis.cc/wiki/Derechos_Humanos_(cronolog%C3%ADa_universal,_siglos_XX_y_ XXI)    https://orquideadehonduras.blogspot.com/2014/11/derechos-humanos.html   https://alchetron.com/Ant%C3%B4nio-Augusto-Can%C3%A7ado-Trindade   https://www.educacionyfp.gob.es/dam/jcr:6a2aa00f-9603-4506-999c-8f9c081c1b1d/oei-iv-ddhh.png  https://www.xn--elespaoldigital-3qb.com/de-la-emancipacion-de-la-mujer/   https://issuu.com/fundacionjyg/docs/procedimiento_para_la_detecci_n_orientaci_n_y_der  https://blog.narwalsistemas.com.br/oea/ </vt:lpstr>
      <vt:lpstr>                        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1180</cp:revision>
  <dcterms:created xsi:type="dcterms:W3CDTF">2023-03-09T15:28:06Z</dcterms:created>
  <dcterms:modified xsi:type="dcterms:W3CDTF">2023-04-06T14:39:30Z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