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187F71-B6ED-D17E-85A8-6814B1A9AC1B}" v="59" dt="2022-11-24T19:28:32.220"/>
    <p1510:client id="{4D559C9A-069A-D1FB-EBBD-E66C3015E6A0}" v="96" dt="2022-11-24T19:06:41.279"/>
    <p1510:client id="{ACC9F5E0-187C-4A7A-AE08-69E55E315AFF}" v="3" dt="2022-11-24T18:27:07.889"/>
    <p1510:client id="{E4878707-B22A-E101-2836-52CC445B47EE}" v="64" dt="2022-11-24T18:37:04.702"/>
    <p1510:client id="{F7110B5A-ACF3-D302-BCFB-EBD489B78711}" v="10" dt="2022-11-24T18:41:49.827"/>
    <p1510:client id="{F832C4B8-9136-2F99-D5F1-9410C4E06F64}" v="68" dt="2022-11-24T19:42:09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-1421" y="-6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86C71DCA-E3DA-4F38-A66A-D6DB45F0C9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24C53BD0-D319-41A6-B459-C68B317BD6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1B6AC-BE30-4A1E-B1C2-11C0D3586F34}" type="datetimeFigureOut">
              <a:rPr lang="es-ES" smtClean="0"/>
              <a:pPr/>
              <a:t>25/11/2022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78E3A32A-00CD-463B-9515-9F088BA6E2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9EEAC487-B3FF-486A-8793-9041C4C172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7ED90-78F1-43EB-ADB3-A6697A0B12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772778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E260D-A2CB-4A60-B964-B0EAAC469890}" type="datetimeFigureOut">
              <a:rPr lang="es-ES" noProof="0" smtClean="0"/>
              <a:pPr/>
              <a:t>25/11/2022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47650-F839-47EB-BD66-81FAD4E86810}" type="slidenum">
              <a:rPr lang="es-ES" noProof="0" smtClean="0"/>
              <a:pPr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22724566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47650-F839-47EB-BD66-81FAD4E86810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68441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rtlCol="0" anchor="b">
            <a:normAutofit/>
          </a:bodyPr>
          <a:lstStyle>
            <a:lvl1pPr algn="l">
              <a:defRPr sz="6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 rtlCol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2203CE-38EF-4CDB-93A8-6A537CA5EB08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BBDAD-5A57-4146-A057-D221D973C67F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26" name="Conector recto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B75C98-E1DD-4B4E-B6EE-0532F86E8402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 anchor="t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30D7C7-4EAD-4D20-8855-8E5037CB499C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33" name="Conector recto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 rtlCol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241E65-A6C8-4185-9FCE-0961F8FB0FE2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EFD7CD-0116-47D7-8095-1628A5D14608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35" name="Conector recto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DFB916-A731-4AB9-A0FA-FB853B54C4B4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29" name="Conector recto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3F29DA-0301-4CF1-9453-104D66F4DA6E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25" name="Conector recto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E90C3C-AB74-4FF1-BEF8-F7A15AA35604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rtlCol="0" anchor="ctr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943C99-EA50-4206-80C8-5D419894145D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7" name="Conector recto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ángulo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ángulo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E8292DC2-A4E6-47B7-8832-734F0730E537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31" name="Conector recto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3FEA765-1020-47D4-96B6-9A1DB75D79FF}" type="datetime1">
              <a:rPr lang="es-ES" noProof="0" smtClean="0"/>
              <a:pPr rtl="0"/>
              <a:t>25/11/2022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0" name="Conector recto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ixabay.com/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28">
            <a:extLst>
              <a:ext uri="{FF2B5EF4-FFF2-40B4-BE49-F238E27FC236}">
                <a16:creationId xmlns="" xmlns:a16="http://schemas.microsoft.com/office/drawing/2014/main" id="{11587617-1CD9-4BB4-8FDB-02547523FB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30">
            <a:extLst>
              <a:ext uri="{FF2B5EF4-FFF2-40B4-BE49-F238E27FC236}">
                <a16:creationId xmlns="" xmlns:a16="http://schemas.microsoft.com/office/drawing/2014/main" id="{B2359BEA-F467-446B-9ED2-7DE4AE3940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14729" y="4445432"/>
            <a:ext cx="9405011" cy="578742"/>
          </a:xfrm>
        </p:spPr>
        <p:txBody>
          <a:bodyPr rtlCol="0">
            <a:noAutofit/>
          </a:bodyPr>
          <a:lstStyle/>
          <a:p>
            <a:r>
              <a:rPr lang="es-ES" sz="4800" cap="none" dirty="0">
                <a:latin typeface="Arial"/>
                <a:ea typeface="+mj-lt"/>
                <a:cs typeface="+mj-lt"/>
              </a:rPr>
              <a:t>FLUJO Y REFLUJO</a:t>
            </a:r>
            <a:endParaRPr lang="es-ES" sz="4800" dirty="0">
              <a:latin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76729" y="5343280"/>
            <a:ext cx="8643011" cy="511648"/>
          </a:xfrm>
        </p:spPr>
        <p:txBody>
          <a:bodyPr vert="horz" lIns="91440" tIns="91440" rIns="91440" bIns="91440" rtlCol="0" anchor="t">
            <a:noAutofit/>
          </a:bodyPr>
          <a:lstStyle/>
          <a:p>
            <a:r>
              <a:rPr lang="es-ES" sz="2000" dirty="0">
                <a:latin typeface="Arial"/>
                <a:cs typeface="Arial"/>
              </a:rPr>
              <a:t>Lic.  Tomasa </a:t>
            </a:r>
            <a:r>
              <a:rPr lang="es-ES" sz="2000" dirty="0" smtClean="0">
                <a:latin typeface="Arial"/>
                <a:cs typeface="Arial"/>
              </a:rPr>
              <a:t> de </a:t>
            </a:r>
            <a:r>
              <a:rPr lang="es-ES" sz="2000" dirty="0">
                <a:latin typeface="Arial"/>
                <a:cs typeface="Arial"/>
              </a:rPr>
              <a:t>león, portal educa panamá</a:t>
            </a:r>
          </a:p>
        </p:txBody>
      </p:sp>
      <p:pic>
        <p:nvPicPr>
          <p:cNvPr id="4" name="Imagen 4" descr="Una roca en el mar&#10;&#10;Descripción generada automáticamente">
            <a:extLst>
              <a:ext uri="{FF2B5EF4-FFF2-40B4-BE49-F238E27FC236}">
                <a16:creationId xmlns="" xmlns:a16="http://schemas.microsoft.com/office/drawing/2014/main" id="{888591DC-8A8A-A720-0DE7-8B6CB00DF4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728" r="-1" b="-1"/>
          <a:stretch/>
        </p:blipFill>
        <p:spPr>
          <a:xfrm>
            <a:off x="2849122" y="643992"/>
            <a:ext cx="6492631" cy="3652214"/>
          </a:xfrm>
          <a:prstGeom prst="rect">
            <a:avLst/>
          </a:prstGeom>
        </p:spPr>
      </p:pic>
      <p:cxnSp>
        <p:nvCxnSpPr>
          <p:cNvPr id="60" name="Straight Connector 32">
            <a:extLst>
              <a:ext uri="{FF2B5EF4-FFF2-40B4-BE49-F238E27FC236}">
                <a16:creationId xmlns="" xmlns:a16="http://schemas.microsoft.com/office/drawing/2014/main" id="{07C4A58F-EDCB-42E6-BB21-2D410EF078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1" name="Picture 34">
            <a:extLst>
              <a:ext uri="{FF2B5EF4-FFF2-40B4-BE49-F238E27FC236}">
                <a16:creationId xmlns="" xmlns:a16="http://schemas.microsoft.com/office/drawing/2014/main" id="{CEF18BD6-B169-4CEE-BB3D-71DFD6A833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62" name="Straight Connector 36">
            <a:extLst>
              <a:ext uri="{FF2B5EF4-FFF2-40B4-BE49-F238E27FC236}">
                <a16:creationId xmlns="" xmlns:a16="http://schemas.microsoft.com/office/drawing/2014/main" id="{0C253CD2-F713-407C-B979-22CDBA5319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863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="" xmlns:a16="http://schemas.microsoft.com/office/drawing/2014/main" id="{FD6EDB49-211E-499D-9A08-6C5FF3D06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="" xmlns:a16="http://schemas.microsoft.com/office/drawing/2014/main" id="{38F9F37E-D3CF-4F3D-96C2-25307819DF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C5FFF17D-767C-40E7-8C89-962F1F54BC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E69F39E1-619D-4D9E-8823-8BD8CC3206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C8C53F47-DF50-454F-A5A6-6B969748D9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noFill/>
          <a:ln>
            <a:solidFill>
              <a:srgbClr val="454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EA8FDCE-A834-1C5C-9CB0-0E8068951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464991"/>
            <a:ext cx="9405891" cy="240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800" dirty="0">
                <a:solidFill>
                  <a:srgbClr val="C00000"/>
                </a:solidFill>
                <a:latin typeface="Times New Roman"/>
                <a:cs typeface="Arial"/>
              </a:rPr>
              <a:t>Muchas gracias</a:t>
            </a:r>
            <a:endParaRPr lang="es-ES"/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6A26901A-BC62-4A3A-A07A-65E1F3DDDE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235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35C3D674-3D59-4E93-80CA-0C0A9095E8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C884B8F8-FDC9-498B-9960-5D7260AFCB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F2A81E1-BCBE-426B-8C09-33274E6940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F1C295E-6C1C-0F08-C656-BB9C9D974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Durante el día, en casi todas las costas del mundo, el agua del mar asciende y desciende lentamente. Este movimiento se denomina marea. La marea es en realidad una ola que se extiende por miles de kilómetros.</a:t>
            </a:r>
            <a:endParaRPr lang="es-ES" dirty="0">
              <a:latin typeface="Arial"/>
            </a:endParaRPr>
          </a:p>
        </p:txBody>
      </p:sp>
      <p:pic>
        <p:nvPicPr>
          <p:cNvPr id="4" name="Imagen 4" descr="Alberca con agua&#10;&#10;Descripción generada automáticamente">
            <a:extLst>
              <a:ext uri="{FF2B5EF4-FFF2-40B4-BE49-F238E27FC236}">
                <a16:creationId xmlns="" xmlns:a16="http://schemas.microsoft.com/office/drawing/2014/main" id="{888A6533-2506-A46F-E0C4-287D215B3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1" y="2143876"/>
            <a:ext cx="4960442" cy="19841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39D1DDD4-5BB3-45BA-B9B3-06B62299AD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A24DAE64-2302-42EA-8239-F2F0775CA5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2024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B73AF87-5565-8E09-4C15-EFBCBDBD1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4162555" cy="3450613"/>
          </a:xfrm>
        </p:spPr>
        <p:txBody>
          <a:bodyPr>
            <a:normAutofit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Las mareas se producen por la gravedad, fuerza que atrae un objeto hacia otro. Al igual que la Tierra, la Luna y el Sol tienen una fuerza de atracción que afecta los mares y océanos.</a:t>
            </a:r>
            <a:endParaRPr lang="es-ES" dirty="0">
              <a:latin typeface="Arial"/>
            </a:endParaRPr>
          </a:p>
        </p:txBody>
      </p:sp>
      <p:pic>
        <p:nvPicPr>
          <p:cNvPr id="4" name="Imagen 4" descr="Imagen que contiene agua, pelota, azul, parado&#10;&#10;Descripción generada automáticamente">
            <a:extLst>
              <a:ext uri="{FF2B5EF4-FFF2-40B4-BE49-F238E27FC236}">
                <a16:creationId xmlns="" xmlns:a16="http://schemas.microsoft.com/office/drawing/2014/main" id="{9821A44E-1F41-8476-A616-28701ACAE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1" y="2829559"/>
            <a:ext cx="4960443" cy="18229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534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35C3D674-3D59-4E93-80CA-0C0A9095E8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C884B8F8-FDC9-498B-9960-5D7260AFCB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00E362D-A50C-AEAD-E91B-F8B53AB30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95" y="124163"/>
            <a:ext cx="6149545" cy="1784020"/>
          </a:xfrm>
        </p:spPr>
        <p:txBody>
          <a:bodyPr>
            <a:normAutofit/>
          </a:bodyPr>
          <a:lstStyle/>
          <a:p>
            <a:r>
              <a:rPr lang="es-ES" sz="4800" b="1" cap="none" dirty="0">
                <a:latin typeface="Arial"/>
                <a:cs typeface="Arial"/>
              </a:rPr>
              <a:t>La fuerza de atracción de la Luna</a:t>
            </a:r>
            <a:endParaRPr lang="es-ES" sz="2500" b="1" cap="none" dirty="0">
              <a:latin typeface="Arial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F2A81E1-BCBE-426B-8C09-33274E6940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86913C8-755F-DF57-2BCB-66DF0CB9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5688" y="1906875"/>
            <a:ext cx="4172212" cy="3450613"/>
          </a:xfrm>
        </p:spPr>
        <p:txBody>
          <a:bodyPr>
            <a:normAutofit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 Mientras orbita la tierra, la Luna ejerce su atracción gravitacional sobre el agua, formando dos abultamientos o flujos, en el lado que enfrenta a la Luna y en el lado opuesto. Ahí se producen las mareas altas, mientras las mareas bujas ocurren entre medio.</a:t>
            </a:r>
            <a:endParaRPr lang="es-ES" dirty="0">
              <a:latin typeface="Arial"/>
            </a:endParaRPr>
          </a:p>
        </p:txBody>
      </p:sp>
      <p:pic>
        <p:nvPicPr>
          <p:cNvPr id="4" name="Imagen 4">
            <a:extLst>
              <a:ext uri="{FF2B5EF4-FFF2-40B4-BE49-F238E27FC236}">
                <a16:creationId xmlns="" xmlns:a16="http://schemas.microsoft.com/office/drawing/2014/main" id="{5CA2866D-AC48-0BA4-71B3-15EEAF21E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1" y="1740840"/>
            <a:ext cx="4960442" cy="27902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39D1DDD4-5BB3-45BA-B9B3-06B62299AD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A24DAE64-2302-42EA-8239-F2F0775CA5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3584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9BBF2CDE-35D9-4B83-8A27-7417A11623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459130" y="2012810"/>
            <a:ext cx="4954206" cy="3453535"/>
            <a:chOff x="7807230" y="2012810"/>
            <a:chExt cx="3251252" cy="3459865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86B8A987-6618-4D33-A702-A399F6C297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44344FC9-2E16-45B0-8F64-1F4DAECFC0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n 4" descr="Playa con vista al mar&#10;&#10;Descripción generada automáticamente">
            <a:extLst>
              <a:ext uri="{FF2B5EF4-FFF2-40B4-BE49-F238E27FC236}">
                <a16:creationId xmlns="" xmlns:a16="http://schemas.microsoft.com/office/drawing/2014/main" id="{F729CE81-B303-B204-6F8A-0A189652D6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9" r="1011" b="3"/>
          <a:stretch/>
        </p:blipFill>
        <p:spPr>
          <a:xfrm>
            <a:off x="1635739" y="2174242"/>
            <a:ext cx="4613872" cy="312435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F43C648-4803-504B-FBCD-DCB94A491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3337" y="2015734"/>
            <a:ext cx="4825599" cy="3450613"/>
          </a:xfrm>
        </p:spPr>
        <p:txBody>
          <a:bodyPr>
            <a:normAutofit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A medida que la tierra gira, las regiones entran y salen de la zona de flujos. La mayoría de las regiones experimenta al menos una marea alta y una baja todos los días, porque la Tierra demora 24 horas en rotar. </a:t>
            </a:r>
            <a:endParaRPr lang="es-ES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962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="" xmlns:a16="http://schemas.microsoft.com/office/drawing/2014/main" id="{C630F413-44CE-4746-9821-9E0107978E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="" xmlns:a16="http://schemas.microsoft.com/office/drawing/2014/main" id="{22D671B1-B099-4F9C-B9CC-9D22B4DAF8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cxnSp>
        <p:nvCxnSpPr>
          <p:cNvPr id="15" name="Straight Connector 11">
            <a:extLst>
              <a:ext uri="{FF2B5EF4-FFF2-40B4-BE49-F238E27FC236}">
                <a16:creationId xmlns="" xmlns:a16="http://schemas.microsoft.com/office/drawing/2014/main" id="{7552FBEF-FA69-427B-8245-0A518E0513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7555992" y="2146542"/>
            <a:ext cx="315757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898488B7-DBD3-40E7-B54B-4DA6C5693E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2" name="Imagen 3" descr="Una ola en el mar&#10;&#10;Descripción generada automáticamente">
            <a:extLst>
              <a:ext uri="{FF2B5EF4-FFF2-40B4-BE49-F238E27FC236}">
                <a16:creationId xmlns="" xmlns:a16="http://schemas.microsoft.com/office/drawing/2014/main" id="{35374667-49ED-3DB5-245E-A92FEE6FF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348" y="1840717"/>
            <a:ext cx="5761020" cy="3240573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CB79D84-7AAA-1109-7A0A-0596111C7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4138" y="2273608"/>
            <a:ext cx="3649289" cy="3940925"/>
          </a:xfrm>
        </p:spPr>
        <p:txBody>
          <a:bodyPr>
            <a:normAutofit/>
          </a:bodyPr>
          <a:lstStyle/>
          <a:p>
            <a:r>
              <a:rPr lang="es-ES" dirty="0">
                <a:ea typeface="+mn-lt"/>
                <a:cs typeface="+mn-lt"/>
              </a:rPr>
              <a:t>En la playa, la marea alta se manifiesta con la subida  del mar y la marea baja, con el descenso. </a:t>
            </a:r>
            <a:r>
              <a:rPr lang="es-ES" dirty="0" smtClean="0">
                <a:ea typeface="+mn-lt"/>
                <a:cs typeface="+mn-lt"/>
              </a:rPr>
              <a:t> La </a:t>
            </a:r>
            <a:r>
              <a:rPr lang="es-ES" dirty="0">
                <a:ea typeface="+mn-lt"/>
                <a:cs typeface="+mn-lt"/>
              </a:rPr>
              <a:t>marea es una ola </a:t>
            </a:r>
            <a:r>
              <a:rPr lang="es-ES" dirty="0">
                <a:latin typeface="Arial"/>
                <a:ea typeface="+mn-lt"/>
                <a:cs typeface="+mn-lt"/>
              </a:rPr>
              <a:t>que</a:t>
            </a:r>
            <a:r>
              <a:rPr lang="es-ES" dirty="0">
                <a:ea typeface="+mn-lt"/>
                <a:cs typeface="+mn-lt"/>
              </a:rPr>
              <a:t> mide miles de kilómetros. En mar abierto, las marejadas viajan muy </a:t>
            </a:r>
            <a:r>
              <a:rPr lang="es-ES" dirty="0" smtClean="0">
                <a:ea typeface="+mn-lt"/>
                <a:cs typeface="+mn-lt"/>
              </a:rPr>
              <a:t>rápido, </a:t>
            </a:r>
            <a:r>
              <a:rPr lang="es-ES" dirty="0">
                <a:ea typeface="+mn-lt"/>
                <a:cs typeface="+mn-lt"/>
              </a:rPr>
              <a:t>a más de 1.000 km/h.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97498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98C6772-AD1F-35EE-4B46-55B022EBE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s-ES" sz="4800" cap="none" dirty="0">
                <a:latin typeface="Arial"/>
                <a:ea typeface="+mj-lt"/>
                <a:cs typeface="+mj-lt"/>
              </a:rPr>
              <a:t>La fuerza de atracción del Sol </a:t>
            </a:r>
            <a:endParaRPr lang="es-ES" sz="4800" dirty="0">
              <a:latin typeface="Arial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3562FB6-2C4E-A15B-32D4-B0ACBFBC4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5435733" cy="345061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s-ES" dirty="0">
                <a:latin typeface="Arial"/>
                <a:ea typeface="+mn-lt"/>
                <a:cs typeface="+mn-lt"/>
              </a:rPr>
              <a:t>El sol también ejerce una fuerza de atracción sobre el agua, pero debido a su lejanía esta no es tan poderosa. Las mareas altas son más altas y las </a:t>
            </a:r>
            <a:r>
              <a:rPr lang="es-ES" dirty="0" smtClean="0">
                <a:latin typeface="Arial"/>
                <a:ea typeface="+mn-lt"/>
                <a:cs typeface="+mn-lt"/>
              </a:rPr>
              <a:t>bajas, </a:t>
            </a:r>
            <a:r>
              <a:rPr lang="es-ES" dirty="0">
                <a:latin typeface="Arial"/>
                <a:ea typeface="+mn-lt"/>
                <a:cs typeface="+mn-lt"/>
              </a:rPr>
              <a:t>m</a:t>
            </a:r>
            <a:r>
              <a:rPr lang="es-ES" dirty="0" smtClean="0">
                <a:latin typeface="Arial"/>
                <a:ea typeface="+mn-lt"/>
                <a:cs typeface="+mn-lt"/>
              </a:rPr>
              <a:t>ás </a:t>
            </a:r>
            <a:r>
              <a:rPr lang="es-ES" dirty="0">
                <a:latin typeface="Arial"/>
                <a:ea typeface="+mn-lt"/>
                <a:cs typeface="+mn-lt"/>
              </a:rPr>
              <a:t>bajas cuando el Sol y la Luna ejercen en conjunto la atracción. Esto sucede cuando </a:t>
            </a:r>
            <a:r>
              <a:rPr lang="es-ES" dirty="0" smtClean="0">
                <a:latin typeface="Arial"/>
                <a:ea typeface="+mn-lt"/>
                <a:cs typeface="+mn-lt"/>
              </a:rPr>
              <a:t>están </a:t>
            </a:r>
            <a:r>
              <a:rPr lang="es-ES" dirty="0">
                <a:latin typeface="Arial"/>
                <a:ea typeface="+mn-lt"/>
                <a:cs typeface="+mn-lt"/>
              </a:rPr>
              <a:t>en el mismo lado de la Tierra o en lados opuestos. Cuando la Luna y el Sol ejercen su atracción en sentidos opuestos. La diferencia entre las mareas altas y las bajas es menor.</a:t>
            </a:r>
            <a:endParaRPr lang="es-ES" dirty="0">
              <a:latin typeface="Arial"/>
            </a:endParaRPr>
          </a:p>
        </p:txBody>
      </p:sp>
      <p:grpSp>
        <p:nvGrpSpPr>
          <p:cNvPr id="7" name="Group 9">
            <a:extLst>
              <a:ext uri="{FF2B5EF4-FFF2-40B4-BE49-F238E27FC236}">
                <a16:creationId xmlns="" xmlns:a16="http://schemas.microsoft.com/office/drawing/2014/main" id="{FEB7DF70-0A31-4A61-9C8B-3333776A15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7390413" y="2012810"/>
            <a:ext cx="3668069" cy="3453535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47926867-8D58-4875-8B76-E87E5BE8252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11">
              <a:extLst>
                <a:ext uri="{FF2B5EF4-FFF2-40B4-BE49-F238E27FC236}">
                  <a16:creationId xmlns="" xmlns:a16="http://schemas.microsoft.com/office/drawing/2014/main" id="{A9F6663C-0F32-4FB9-B549-C2757F49F9F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n 5" descr="Ave volando en el cielo&#10;&#10;Descripción generada automáticamente">
            <a:extLst>
              <a:ext uri="{FF2B5EF4-FFF2-40B4-BE49-F238E27FC236}">
                <a16:creationId xmlns="" xmlns:a16="http://schemas.microsoft.com/office/drawing/2014/main" id="{6B013402-8C95-A711-F653-54B6482345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05" r="50251" b="-2"/>
          <a:stretch/>
        </p:blipFill>
        <p:spPr>
          <a:xfrm>
            <a:off x="7554139" y="2174242"/>
            <a:ext cx="3336989" cy="31243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7602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B242ED1-7F92-78F7-2B64-EB008994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4158849" cy="3450613"/>
          </a:xfrm>
        </p:spPr>
        <p:txBody>
          <a:bodyPr>
            <a:normAutofit lnSpcReduction="10000"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La barrera del Támesis es la barrera de inundación más grande del mundo. Protege a Londres de las destructivas y peligrosas inundaciones que podrían producirse durante la manera alta en caso de una tormenta de grandes proporciones en el mar del Norte.</a:t>
            </a:r>
            <a:r>
              <a:rPr lang="es-ES" dirty="0">
                <a:ea typeface="+mn-lt"/>
                <a:cs typeface="+mn-lt"/>
              </a:rPr>
              <a:t>  </a:t>
            </a:r>
            <a:endParaRPr lang="es-ES" dirty="0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93401815-9C3D-43EE-B4E4-2504090CEF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6109823" y="2012810"/>
            <a:ext cx="4948659" cy="3453535"/>
            <a:chOff x="7807230" y="2012810"/>
            <a:chExt cx="3251252" cy="3459865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CDC52205-72B7-41BE-99DF-6B24F25ED6A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298BFFC9-C8B3-41FE-B9CC-C492B079455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n 4">
            <a:extLst>
              <a:ext uri="{FF2B5EF4-FFF2-40B4-BE49-F238E27FC236}">
                <a16:creationId xmlns="" xmlns:a16="http://schemas.microsoft.com/office/drawing/2014/main" id="{A0AEDCA9-1C96-313B-30C2-CD9CAD1D60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42" r="-2" b="-2"/>
          <a:stretch/>
        </p:blipFill>
        <p:spPr>
          <a:xfrm>
            <a:off x="6277257" y="2174242"/>
            <a:ext cx="4613872" cy="31243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50192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63C748C-967B-4A7B-A90F-3EDD0F485A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0143637-4934-44E4-B909-BAF1E7B279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B9A694F-6333-5A71-146F-C92B1041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3432757" cy="4584527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FFFF"/>
                </a:solidFill>
                <a:latin typeface="Arial"/>
                <a:cs typeface="Arial"/>
              </a:rPr>
              <a:t>CRÉDITOS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C491C23-A568-9481-981D-0849A0A9C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s-ES" dirty="0">
                <a:latin typeface="Arial"/>
                <a:ea typeface="+mn-lt"/>
                <a:cs typeface="+mn-lt"/>
              </a:rPr>
              <a:t>•</a:t>
            </a:r>
            <a:r>
              <a:rPr lang="es-ES" b="1" dirty="0">
                <a:latin typeface="Arial"/>
                <a:ea typeface="+mn-lt"/>
                <a:cs typeface="+mn-lt"/>
              </a:rPr>
              <a:t>Imágenes de cortesía: </a:t>
            </a:r>
            <a:r>
              <a:rPr lang="es-ES" dirty="0">
                <a:latin typeface="Arial"/>
                <a:ea typeface="+mn-lt"/>
                <a:cs typeface="+mn-lt"/>
              </a:rPr>
              <a:t> </a:t>
            </a:r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ea typeface="+mn-lt"/>
                <a:cs typeface="+mn-lt"/>
              </a:rPr>
              <a:t>• </a:t>
            </a:r>
            <a:r>
              <a:rPr lang="es-ES" dirty="0">
                <a:latin typeface="Arial"/>
                <a:ea typeface="+mn-lt"/>
                <a:cs typeface="+mn-lt"/>
                <a:hlinkClick r:id="rId2"/>
              </a:rPr>
              <a:t>https://pixabay.com/es/</a:t>
            </a:r>
            <a:r>
              <a:rPr lang="es-ES" dirty="0">
                <a:ea typeface="+mn-lt"/>
                <a:cs typeface="+mn-lt"/>
              </a:rPr>
              <a:t>  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1061673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23</TotalTime>
  <Words>297</Words>
  <Application>Microsoft Office PowerPoint</Application>
  <PresentationFormat>Personalizado</PresentationFormat>
  <Paragraphs>16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Galería</vt:lpstr>
      <vt:lpstr>FLUJO Y REFLUJO</vt:lpstr>
      <vt:lpstr>Diapositiva 2</vt:lpstr>
      <vt:lpstr>Diapositiva 3</vt:lpstr>
      <vt:lpstr>La fuerza de atracción de la Luna</vt:lpstr>
      <vt:lpstr>Diapositiva 5</vt:lpstr>
      <vt:lpstr>Diapositiva 6</vt:lpstr>
      <vt:lpstr>La fuerza de atracción del Sol </vt:lpstr>
      <vt:lpstr>Diapositiva 8</vt:lpstr>
      <vt:lpstr>CRÉDITOS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Juan_Borace</dc:creator>
  <cp:lastModifiedBy>Juan_Borace</cp:lastModifiedBy>
  <cp:revision>223</cp:revision>
  <dcterms:created xsi:type="dcterms:W3CDTF">2022-11-24T18:25:39Z</dcterms:created>
  <dcterms:modified xsi:type="dcterms:W3CDTF">2022-11-25T13:36:48Z</dcterms:modified>
</cp:coreProperties>
</file>