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Eczar SemiBold" charset="1" panose="02000603040300000004"/>
      <p:regular r:id="rId10"/>
    </p:embeddedFont>
    <p:embeddedFont>
      <p:font typeface="Eczar SemiBold Bold" charset="1" panose="02000603040300000004"/>
      <p:regular r:id="rId11"/>
    </p:embeddedFont>
    <p:embeddedFont>
      <p:font typeface="Barlow Bold" charset="1" panose="00000800000000000000"/>
      <p:regular r:id="rId12"/>
    </p:embeddedFont>
    <p:embeddedFont>
      <p:font typeface="Barlow Bold Bold" charset="1" panose="00000900000000000000"/>
      <p:regular r:id="rId13"/>
    </p:embeddedFont>
    <p:embeddedFont>
      <p:font typeface="Barlow Bold Italics" charset="1" panose="00000800000000000000"/>
      <p:regular r:id="rId14"/>
    </p:embeddedFont>
    <p:embeddedFont>
      <p:font typeface="Barlow Bold Bold Italics" charset="1" panose="00000900000000000000"/>
      <p:regular r:id="rId15"/>
    </p:embeddedFont>
    <p:embeddedFont>
      <p:font typeface="Barlow Medium" charset="1" panose="00000600000000000000"/>
      <p:regular r:id="rId16"/>
    </p:embeddedFont>
    <p:embeddedFont>
      <p:font typeface="Barlow Medium Bold" charset="1" panose="00000700000000000000"/>
      <p:regular r:id="rId17"/>
    </p:embeddedFont>
    <p:embeddedFont>
      <p:font typeface="Barlow Medium Italics" charset="1" panose="00000600000000000000"/>
      <p:regular r:id="rId18"/>
    </p:embeddedFont>
    <p:embeddedFont>
      <p:font typeface="Barlow Medium Bold Italics" charset="1" panose="000007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25" Target="slides/slide6.xml" Type="http://schemas.openxmlformats.org/officeDocument/2006/relationships/slide"/><Relationship Id="rId26" Target="slides/slide7.xml" Type="http://schemas.openxmlformats.org/officeDocument/2006/relationships/slide"/><Relationship Id="rId27" Target="slides/slide8.xml" Type="http://schemas.openxmlformats.org/officeDocument/2006/relationships/slide"/><Relationship Id="rId28" Target="slides/slide9.xml" Type="http://schemas.openxmlformats.org/officeDocument/2006/relationships/slide"/><Relationship Id="rId29" Target="slides/slide10.xml" Type="http://schemas.openxmlformats.org/officeDocument/2006/relationships/slide"/><Relationship Id="rId3" Target="viewProps.xml" Type="http://schemas.openxmlformats.org/officeDocument/2006/relationships/viewProps"/><Relationship Id="rId30" Target="slides/slide11.xml" Type="http://schemas.openxmlformats.org/officeDocument/2006/relationships/slide"/><Relationship Id="rId31" Target="slides/slide12.xml" Type="http://schemas.openxmlformats.org/officeDocument/2006/relationships/slide"/><Relationship Id="rId32" Target="slides/slide13.xml" Type="http://schemas.openxmlformats.org/officeDocument/2006/relationships/slide"/><Relationship Id="rId33" Target="slides/slide14.xml" Type="http://schemas.openxmlformats.org/officeDocument/2006/relationships/slide"/><Relationship Id="rId34" Target="slides/slide15.xml" Type="http://schemas.openxmlformats.org/officeDocument/2006/relationships/slide"/><Relationship Id="rId35" Target="slides/slide16.xml" Type="http://schemas.openxmlformats.org/officeDocument/2006/relationships/slide"/><Relationship Id="rId36" Target="slides/slide17.xml" Type="http://schemas.openxmlformats.org/officeDocument/2006/relationships/slide"/><Relationship Id="rId37" Target="slides/slide18.xml" Type="http://schemas.openxmlformats.org/officeDocument/2006/relationships/slide"/><Relationship Id="rId38" Target="slides/slide19.xml" Type="http://schemas.openxmlformats.org/officeDocument/2006/relationships/slide"/><Relationship Id="rId39" Target="slides/slide20.xml" Type="http://schemas.openxmlformats.org/officeDocument/2006/relationships/slide"/><Relationship Id="rId4" Target="theme/theme1.xml" Type="http://schemas.openxmlformats.org/officeDocument/2006/relationships/theme"/><Relationship Id="rId40" Target="slides/slide21.xml" Type="http://schemas.openxmlformats.org/officeDocument/2006/relationships/slide"/><Relationship Id="rId41" Target="slides/slide22.xml" Type="http://schemas.openxmlformats.org/officeDocument/2006/relationships/slide"/><Relationship Id="rId42" Target="slides/slide23.xml" Type="http://schemas.openxmlformats.org/officeDocument/2006/relationships/slide"/><Relationship Id="rId43" Target="slides/slide24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367445" y="3879921"/>
            <a:ext cx="10600638" cy="7008124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871045" y="680175"/>
            <a:ext cx="10153828" cy="31325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123"/>
              </a:lnSpc>
            </a:pPr>
            <a:r>
              <a:rPr lang="en-US" sz="8123">
                <a:solidFill>
                  <a:srgbClr val="141414"/>
                </a:solidFill>
                <a:latin typeface="Barlow Bold Bold"/>
              </a:rPr>
              <a:t>Ejemplo de Bases de Datos Relacionales Creadas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1542784"/>
            <a:ext cx="927595" cy="929331"/>
            <a:chOff x="0" y="0"/>
            <a:chExt cx="1236793" cy="1239108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1236793" cy="1239108"/>
              <a:chOff x="0" y="0"/>
              <a:chExt cx="1913890" cy="1917472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0"/>
                <a:ext cx="1913890" cy="1917472"/>
              </a:xfrm>
              <a:custGeom>
                <a:avLst/>
                <a:gdLst/>
                <a:ahLst/>
                <a:cxnLst/>
                <a:rect r="r" b="b" t="t" l="l"/>
                <a:pathLst>
                  <a:path h="1917472" w="1913890">
                    <a:moveTo>
                      <a:pt x="1789430" y="1917472"/>
                    </a:moveTo>
                    <a:lnTo>
                      <a:pt x="124460" y="1917472"/>
                    </a:lnTo>
                    <a:cubicBezTo>
                      <a:pt x="55880" y="1917472"/>
                      <a:pt x="0" y="1861592"/>
                      <a:pt x="0" y="179301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93012"/>
                    </a:lnTo>
                    <a:cubicBezTo>
                      <a:pt x="1913890" y="1861592"/>
                      <a:pt x="1858010" y="1917472"/>
                      <a:pt x="1789430" y="1917472"/>
                    </a:cubicBezTo>
                    <a:close/>
                  </a:path>
                </a:pathLst>
              </a:custGeom>
              <a:solidFill>
                <a:srgbClr val="E500B3"/>
              </a:solidFill>
            </p:spPr>
          </p:sp>
        </p:grpSp>
        <p:sp>
          <p:nvSpPr>
            <p:cNvPr name="TextBox 7" id="7"/>
            <p:cNvSpPr txBox="true"/>
            <p:nvPr/>
          </p:nvSpPr>
          <p:spPr>
            <a:xfrm rot="0">
              <a:off x="144318" y="301727"/>
              <a:ext cx="948157" cy="7000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73"/>
                </a:lnSpc>
              </a:pPr>
              <a:r>
                <a:rPr lang="en-US" spc="188" sz="3773">
                  <a:solidFill>
                    <a:srgbClr val="FFFFFF"/>
                  </a:solidFill>
                  <a:latin typeface="Barlow Bold Bold"/>
                </a:rPr>
                <a:t>VK</a:t>
              </a:r>
            </a:p>
          </p:txBody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2399797" y="3879921"/>
            <a:ext cx="4677182" cy="4677182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 rot="0">
            <a:off x="1028700" y="8815066"/>
            <a:ext cx="6327149" cy="443234"/>
            <a:chOff x="0" y="0"/>
            <a:chExt cx="8436199" cy="590979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1379141" y="37174"/>
              <a:ext cx="7057058" cy="4632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141414"/>
                  </a:solidFill>
                  <a:latin typeface="Barlow Medium"/>
                </a:rPr>
                <a:t>Creado por Víctor Cedeño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-89026"/>
              <a:ext cx="1161080" cy="6800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141414"/>
                  </a:solidFill>
                  <a:latin typeface="Barlow Bold Bold"/>
                </a:rPr>
                <a:t>01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320867" y="355676"/>
            <a:ext cx="13612864" cy="95522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073627" y="3878541"/>
            <a:ext cx="6649883" cy="1537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925"/>
              </a:lnSpc>
              <a:spcBef>
                <a:spcPct val="0"/>
              </a:spcBef>
            </a:pPr>
            <a:r>
              <a:rPr lang="en-US" sz="5925">
                <a:solidFill>
                  <a:srgbClr val="141414"/>
                </a:solidFill>
                <a:latin typeface="Eczar SemiBold Bold"/>
              </a:rPr>
              <a:t>INGRESO DE DATOS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901585" y="0"/>
            <a:ext cx="13045585" cy="75475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600297" y="1819781"/>
            <a:ext cx="10648068" cy="582234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1151997" y="1797881"/>
            <a:ext cx="4655594" cy="6691239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028700" y="564386"/>
            <a:ext cx="6649883" cy="1255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00"/>
              </a:lnSpc>
              <a:spcBef>
                <a:spcPct val="0"/>
              </a:spcBef>
            </a:pPr>
            <a:r>
              <a:rPr lang="en-US" sz="4800">
                <a:solidFill>
                  <a:srgbClr val="141414"/>
                </a:solidFill>
                <a:latin typeface="Eczar SemiBold Bold"/>
              </a:rPr>
              <a:t>TABLA DEPARTAMENTO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154853" y="8612505"/>
            <a:ext cx="6649883" cy="64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00"/>
              </a:lnSpc>
              <a:spcBef>
                <a:spcPct val="0"/>
              </a:spcBef>
            </a:pPr>
            <a:r>
              <a:rPr lang="en-US" sz="4800">
                <a:solidFill>
                  <a:srgbClr val="141414"/>
                </a:solidFill>
                <a:latin typeface="Eczar SemiBold Bold"/>
              </a:rPr>
              <a:t>TABLA PUESTO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380335" y="1819781"/>
            <a:ext cx="5946612" cy="670699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0296511" y="1582015"/>
            <a:ext cx="6366567" cy="6486314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028700" y="564386"/>
            <a:ext cx="6649883" cy="1255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00"/>
              </a:lnSpc>
              <a:spcBef>
                <a:spcPct val="0"/>
              </a:spcBef>
            </a:pPr>
            <a:r>
              <a:rPr lang="en-US" sz="4800">
                <a:solidFill>
                  <a:srgbClr val="141414"/>
                </a:solidFill>
                <a:latin typeface="Eczar SemiBold Bold"/>
              </a:rPr>
              <a:t>TABLA SUELDO MENSUAL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154853" y="8612505"/>
            <a:ext cx="6649883" cy="64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00"/>
              </a:lnSpc>
              <a:spcBef>
                <a:spcPct val="0"/>
              </a:spcBef>
            </a:pPr>
            <a:r>
              <a:rPr lang="en-US" sz="4800">
                <a:solidFill>
                  <a:srgbClr val="141414"/>
                </a:solidFill>
                <a:latin typeface="Eczar SemiBold Bold"/>
              </a:rPr>
              <a:t>TABLA HORARIO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289464" y="2034097"/>
            <a:ext cx="9709072" cy="755425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5819058" y="443865"/>
            <a:ext cx="6649883" cy="1255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00"/>
              </a:lnSpc>
              <a:spcBef>
                <a:spcPct val="0"/>
              </a:spcBef>
            </a:pPr>
            <a:r>
              <a:rPr lang="en-US" sz="4800">
                <a:solidFill>
                  <a:srgbClr val="141414"/>
                </a:solidFill>
                <a:latin typeface="Eczar SemiBold Bold"/>
              </a:rPr>
              <a:t>TABLA HORAS EXTRA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1670969"/>
            <a:ext cx="18288000" cy="694506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5819058" y="443865"/>
            <a:ext cx="6649883" cy="64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00"/>
              </a:lnSpc>
              <a:spcBef>
                <a:spcPct val="0"/>
              </a:spcBef>
            </a:pPr>
            <a:r>
              <a:rPr lang="en-US" sz="4800">
                <a:solidFill>
                  <a:srgbClr val="141414"/>
                </a:solidFill>
                <a:latin typeface="Eczar SemiBold Bold"/>
              </a:rPr>
              <a:t>TABLA EMPLEADO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545263" y="2486256"/>
            <a:ext cx="7714037" cy="4990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480"/>
              </a:lnSpc>
            </a:pPr>
            <a:r>
              <a:rPr lang="en-US" sz="8425">
                <a:solidFill>
                  <a:srgbClr val="141414"/>
                </a:solidFill>
                <a:latin typeface="Barlow Bold Bold"/>
              </a:rPr>
              <a:t>CREACIÓN DE BD DE FACTURA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30944" t="0" r="30944" b="0"/>
          <a:stretch>
            <a:fillRect/>
          </a:stretch>
        </p:blipFill>
        <p:spPr>
          <a:xfrm flipH="false" flipV="false" rot="0">
            <a:off x="0" y="0"/>
            <a:ext cx="9144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073627" y="3878541"/>
            <a:ext cx="6649883" cy="1537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925"/>
              </a:lnSpc>
              <a:spcBef>
                <a:spcPct val="0"/>
              </a:spcBef>
            </a:pPr>
            <a:r>
              <a:rPr lang="en-US" sz="5925">
                <a:solidFill>
                  <a:srgbClr val="141414"/>
                </a:solidFill>
                <a:latin typeface="Eczar SemiBold Bold"/>
              </a:rPr>
              <a:t>MODELADO DE DATOS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901585" y="0"/>
            <a:ext cx="13045585" cy="754753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1577662"/>
            <a:ext cx="18288000" cy="713167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073627" y="3878541"/>
            <a:ext cx="6649883" cy="1537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925"/>
              </a:lnSpc>
              <a:spcBef>
                <a:spcPct val="0"/>
              </a:spcBef>
            </a:pPr>
            <a:r>
              <a:rPr lang="en-US" sz="5925">
                <a:solidFill>
                  <a:srgbClr val="141414"/>
                </a:solidFill>
                <a:latin typeface="Eczar SemiBold Bold"/>
              </a:rPr>
              <a:t>INGRESO DE DATOS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901585" y="0"/>
            <a:ext cx="13045585" cy="75475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545263" y="2486256"/>
            <a:ext cx="7714037" cy="4990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480"/>
              </a:lnSpc>
            </a:pPr>
            <a:r>
              <a:rPr lang="en-US" sz="8425">
                <a:solidFill>
                  <a:srgbClr val="141414"/>
                </a:solidFill>
                <a:latin typeface="Barlow Bold Bold"/>
              </a:rPr>
              <a:t>CREACIÓN DE BD DE ESCUELA PRIVADA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18222" t="0" r="18222" b="0"/>
          <a:stretch>
            <a:fillRect/>
          </a:stretch>
        </p:blipFill>
        <p:spPr>
          <a:xfrm flipH="false" flipV="false" rot="0">
            <a:off x="0" y="0"/>
            <a:ext cx="9144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1210181"/>
            <a:ext cx="9686410" cy="311716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439339" y="5143500"/>
            <a:ext cx="9848661" cy="2988065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518263" y="564386"/>
            <a:ext cx="6649883" cy="64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00"/>
              </a:lnSpc>
              <a:spcBef>
                <a:spcPct val="0"/>
              </a:spcBef>
            </a:pPr>
            <a:r>
              <a:rPr lang="en-US" sz="4800">
                <a:solidFill>
                  <a:srgbClr val="141414"/>
                </a:solidFill>
                <a:latin typeface="Eczar SemiBold Bold"/>
              </a:rPr>
              <a:t>TABLA CATEGORIA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154853" y="8612505"/>
            <a:ext cx="6649883" cy="64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00"/>
              </a:lnSpc>
              <a:spcBef>
                <a:spcPct val="0"/>
              </a:spcBef>
            </a:pPr>
            <a:r>
              <a:rPr lang="en-US" sz="4800">
                <a:solidFill>
                  <a:srgbClr val="141414"/>
                </a:solidFill>
                <a:latin typeface="Eczar SemiBold Bold"/>
              </a:rPr>
              <a:t>TABLA CICLO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1210181"/>
            <a:ext cx="10243703" cy="249500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105775" y="5143500"/>
            <a:ext cx="10182225" cy="2680627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518263" y="564386"/>
            <a:ext cx="6649883" cy="64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00"/>
              </a:lnSpc>
              <a:spcBef>
                <a:spcPct val="0"/>
              </a:spcBef>
            </a:pPr>
            <a:r>
              <a:rPr lang="en-US" sz="4800">
                <a:solidFill>
                  <a:srgbClr val="141414"/>
                </a:solidFill>
                <a:latin typeface="Eczar SemiBold Bold"/>
              </a:rPr>
              <a:t>TABLA CLIENTE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154853" y="8612505"/>
            <a:ext cx="6649883" cy="64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00"/>
              </a:lnSpc>
              <a:spcBef>
                <a:spcPct val="0"/>
              </a:spcBef>
            </a:pPr>
            <a:r>
              <a:rPr lang="en-US" sz="4800">
                <a:solidFill>
                  <a:srgbClr val="141414"/>
                </a:solidFill>
                <a:latin typeface="Eczar SemiBold Bold"/>
              </a:rPr>
              <a:t>TABLA DETALLE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74469" y="1210181"/>
            <a:ext cx="9835348" cy="293377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060610" y="5585986"/>
            <a:ext cx="10227390" cy="2490502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518263" y="564386"/>
            <a:ext cx="6649883" cy="64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00"/>
              </a:lnSpc>
              <a:spcBef>
                <a:spcPct val="0"/>
              </a:spcBef>
            </a:pPr>
            <a:r>
              <a:rPr lang="en-US" sz="4800">
                <a:solidFill>
                  <a:srgbClr val="141414"/>
                </a:solidFill>
                <a:latin typeface="Eczar SemiBold Bold"/>
              </a:rPr>
              <a:t>TABLA FACTURA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154853" y="8612505"/>
            <a:ext cx="6649883" cy="64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00"/>
              </a:lnSpc>
              <a:spcBef>
                <a:spcPct val="0"/>
              </a:spcBef>
            </a:pPr>
            <a:r>
              <a:rPr lang="en-US" sz="4800">
                <a:solidFill>
                  <a:srgbClr val="141414"/>
                </a:solidFill>
                <a:latin typeface="Eczar SemiBold Bold"/>
              </a:rPr>
              <a:t>TABLA PRODUCTO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890696" y="3832662"/>
            <a:ext cx="14506608" cy="2621676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5819058" y="382905"/>
            <a:ext cx="6649883" cy="64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00"/>
              </a:lnSpc>
              <a:spcBef>
                <a:spcPct val="0"/>
              </a:spcBef>
            </a:pPr>
            <a:r>
              <a:rPr lang="en-US" sz="4800">
                <a:solidFill>
                  <a:srgbClr val="141414"/>
                </a:solidFill>
                <a:latin typeface="Eczar SemiBold Bold"/>
              </a:rPr>
              <a:t>TABLA VENDEDOR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00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-340271">
            <a:off x="-3961139" y="-439935"/>
            <a:ext cx="18216251" cy="8401286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8085051" y="6557751"/>
            <a:ext cx="9174249" cy="2700549"/>
            <a:chOff x="0" y="0"/>
            <a:chExt cx="12232332" cy="36007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16911"/>
              <a:ext cx="12232332" cy="22210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2000"/>
                </a:lnSpc>
              </a:pPr>
              <a:r>
                <a:rPr lang="en-US" sz="12000">
                  <a:solidFill>
                    <a:srgbClr val="141414"/>
                  </a:solidFill>
                  <a:latin typeface="Barlow Bold Bold"/>
                </a:rPr>
                <a:t>¡GRACIAS!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3324885" y="3056025"/>
              <a:ext cx="8907447" cy="5447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65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073627" y="3878541"/>
            <a:ext cx="6649883" cy="1537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925"/>
              </a:lnSpc>
              <a:spcBef>
                <a:spcPct val="0"/>
              </a:spcBef>
            </a:pPr>
            <a:r>
              <a:rPr lang="en-US" sz="5925">
                <a:solidFill>
                  <a:srgbClr val="141414"/>
                </a:solidFill>
                <a:latin typeface="Eczar SemiBold Bold"/>
              </a:rPr>
              <a:t>MODELADO DE DATOS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901585" y="0"/>
            <a:ext cx="13045585" cy="75475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927595" cy="927595"/>
            <a:chOff x="0" y="0"/>
            <a:chExt cx="1913890" cy="191389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E500B3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959758" y="0"/>
            <a:ext cx="12368483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073627" y="3878541"/>
            <a:ext cx="6649883" cy="1537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925"/>
              </a:lnSpc>
              <a:spcBef>
                <a:spcPct val="0"/>
              </a:spcBef>
            </a:pPr>
            <a:r>
              <a:rPr lang="en-US" sz="5925">
                <a:solidFill>
                  <a:srgbClr val="141414"/>
                </a:solidFill>
                <a:latin typeface="Eczar SemiBold Bold"/>
              </a:rPr>
              <a:t>INGRESO DE DATOS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901585" y="0"/>
            <a:ext cx="13045585" cy="75475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336690" y="1028700"/>
            <a:ext cx="6033903" cy="583863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9013674" y="2501534"/>
            <a:ext cx="8245626" cy="5283932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028700" y="564386"/>
            <a:ext cx="6649883" cy="64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00"/>
              </a:lnSpc>
              <a:spcBef>
                <a:spcPct val="0"/>
              </a:spcBef>
            </a:pPr>
            <a:r>
              <a:rPr lang="en-US" sz="4800">
                <a:solidFill>
                  <a:srgbClr val="141414"/>
                </a:solidFill>
                <a:latin typeface="Eczar SemiBold Bold"/>
              </a:rPr>
              <a:t>TABLA GRUPO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811545" y="8612505"/>
            <a:ext cx="6649883" cy="64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00"/>
              </a:lnSpc>
              <a:spcBef>
                <a:spcPct val="0"/>
              </a:spcBef>
            </a:pPr>
            <a:r>
              <a:rPr lang="en-US" sz="4800">
                <a:solidFill>
                  <a:srgbClr val="141414"/>
                </a:solidFill>
                <a:latin typeface="Eczar SemiBold Bold"/>
              </a:rPr>
              <a:t>TABLA PROFESOR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5697440" y="2194591"/>
            <a:ext cx="7628251" cy="6769025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6186624" y="1114425"/>
            <a:ext cx="6649883" cy="64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00"/>
              </a:lnSpc>
              <a:spcBef>
                <a:spcPct val="0"/>
              </a:spcBef>
            </a:pPr>
            <a:r>
              <a:rPr lang="en-US" sz="4800">
                <a:solidFill>
                  <a:srgbClr val="141414"/>
                </a:solidFill>
                <a:latin typeface="Eczar SemiBold Bold"/>
              </a:rPr>
              <a:t>TABLA SECRETARIA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545263" y="2486256"/>
            <a:ext cx="7714037" cy="3292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480"/>
              </a:lnSpc>
            </a:pPr>
            <a:r>
              <a:rPr lang="en-US" sz="8425">
                <a:solidFill>
                  <a:srgbClr val="141414"/>
                </a:solidFill>
                <a:latin typeface="Barlow Bold Bold"/>
              </a:rPr>
              <a:t>CREACIÓN DE BD DE RRHH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20361" t="0" r="20361" b="0"/>
          <a:stretch>
            <a:fillRect/>
          </a:stretch>
        </p:blipFill>
        <p:spPr>
          <a:xfrm flipH="false" flipV="false" rot="0">
            <a:off x="0" y="0"/>
            <a:ext cx="9144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073627" y="3878541"/>
            <a:ext cx="6649883" cy="1537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925"/>
              </a:lnSpc>
              <a:spcBef>
                <a:spcPct val="0"/>
              </a:spcBef>
            </a:pPr>
            <a:r>
              <a:rPr lang="en-US" sz="5925">
                <a:solidFill>
                  <a:srgbClr val="141414"/>
                </a:solidFill>
                <a:latin typeface="Eczar SemiBold Bold"/>
              </a:rPr>
              <a:t>MODELADO DE DATOS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901585" y="0"/>
            <a:ext cx="13045585" cy="75475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DAEO_XLkdlI</dc:identifier>
  <dcterms:modified xsi:type="dcterms:W3CDTF">2011-08-01T06:04:30Z</dcterms:modified>
  <cp:revision>1</cp:revision>
  <dc:title>Ejemplo de Bases de Datos Relacionales Creadas</dc:title>
</cp:coreProperties>
</file>