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70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fina gaitán" initials="jg" lastIdx="1" clrIdx="0">
    <p:extLst/>
  </p:cmAuthor>
  <p:cmAuthor id="2" name="josefina gaitán" initials="jg [2]" lastIdx="1" clrIdx="1">
    <p:extLst/>
  </p:cmAuthor>
  <p:cmAuthor id="3" name="josefina gaitán" initials="j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65E9"/>
    <a:srgbClr val="B50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8-24T09:33:41.221" idx="1">
    <p:pos x="10" y="10"/>
    <p:text>se le conoce</p:text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56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01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509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85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1342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556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69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50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02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33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1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92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6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15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42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7E5644-1E61-4311-A31E-84CB9C7AA8A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73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0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4E20273-AC58-4B21-A4B9-2C9CC2F6F1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84" y="290519"/>
            <a:ext cx="2007541" cy="15310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372" y="5670500"/>
            <a:ext cx="3992006" cy="82767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5" r="3946"/>
          <a:stretch/>
        </p:blipFill>
        <p:spPr>
          <a:xfrm>
            <a:off x="3590487" y="3211859"/>
            <a:ext cx="4622335" cy="1472638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989277" y="47120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7200" b="1" kern="0" dirty="0" smtClean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Árboles</a:t>
            </a:r>
            <a:r>
              <a:rPr kumimoji="0" lang="es-ES" sz="7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br>
              <a:rPr kumimoji="0" lang="es-ES" sz="7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es-ES" sz="7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Binarios </a:t>
            </a:r>
            <a:endParaRPr kumimoji="0" lang="es-PA" sz="1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8376941" y="3624849"/>
            <a:ext cx="27029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Autora: Cecilia Mejía</a:t>
            </a:r>
            <a:endParaRPr kumimoji="0" lang="es-P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8546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Aquí veremos el proceso de </a:t>
            </a:r>
            <a:r>
              <a:rPr lang="es-P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buscar</a:t>
            </a:r>
            <a:r>
              <a:rPr lang="es-P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Nodo</a:t>
            </a:r>
            <a:endParaRPr lang="es-P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926770" y="1354822"/>
            <a:ext cx="3216729" cy="63681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N</a:t>
            </a:r>
            <a:r>
              <a:rPr lang="es-PA" dirty="0" smtClean="0"/>
              <a:t>úmero a buscar será el 26</a:t>
            </a:r>
            <a:endParaRPr lang="es-PA" dirty="0"/>
          </a:p>
        </p:txBody>
      </p:sp>
      <p:sp>
        <p:nvSpPr>
          <p:cNvPr id="5" name="Elipse 4"/>
          <p:cNvSpPr/>
          <p:nvPr/>
        </p:nvSpPr>
        <p:spPr>
          <a:xfrm>
            <a:off x="811567" y="2944586"/>
            <a:ext cx="1289957" cy="6368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#1</a:t>
            </a:r>
            <a:endParaRPr lang="es-PA" dirty="0"/>
          </a:p>
        </p:txBody>
      </p:sp>
      <p:sp>
        <p:nvSpPr>
          <p:cNvPr id="6" name="Conector 5"/>
          <p:cNvSpPr/>
          <p:nvPr/>
        </p:nvSpPr>
        <p:spPr>
          <a:xfrm>
            <a:off x="9187866" y="2573647"/>
            <a:ext cx="584760" cy="492237"/>
          </a:xfrm>
          <a:prstGeom prst="flowChartConnector">
            <a:avLst/>
          </a:prstGeom>
          <a:solidFill>
            <a:srgbClr val="B50E0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22</a:t>
            </a:r>
            <a:endParaRPr lang="es-PA" sz="1400" dirty="0"/>
          </a:p>
        </p:txBody>
      </p:sp>
      <p:sp>
        <p:nvSpPr>
          <p:cNvPr id="8" name="Conector 7"/>
          <p:cNvSpPr/>
          <p:nvPr/>
        </p:nvSpPr>
        <p:spPr>
          <a:xfrm>
            <a:off x="9680321" y="3297579"/>
            <a:ext cx="584760" cy="492237"/>
          </a:xfrm>
          <a:prstGeom prst="flowChartConnector">
            <a:avLst/>
          </a:prstGeom>
          <a:solidFill>
            <a:srgbClr val="B50E0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33</a:t>
            </a:r>
            <a:endParaRPr lang="es-PA" sz="1400" dirty="0"/>
          </a:p>
        </p:txBody>
      </p:sp>
      <p:sp>
        <p:nvSpPr>
          <p:cNvPr id="9" name="Conector 8"/>
          <p:cNvSpPr/>
          <p:nvPr/>
        </p:nvSpPr>
        <p:spPr>
          <a:xfrm>
            <a:off x="8581028" y="330219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/>
              <a:t>1</a:t>
            </a:r>
            <a:r>
              <a:rPr lang="es-PA" sz="1400" dirty="0" smtClean="0"/>
              <a:t>2</a:t>
            </a:r>
            <a:endParaRPr lang="es-PA" sz="1400" dirty="0"/>
          </a:p>
        </p:txBody>
      </p:sp>
      <p:sp>
        <p:nvSpPr>
          <p:cNvPr id="10" name="Conector 9"/>
          <p:cNvSpPr/>
          <p:nvPr/>
        </p:nvSpPr>
        <p:spPr>
          <a:xfrm>
            <a:off x="10217535" y="4240378"/>
            <a:ext cx="584760" cy="492237"/>
          </a:xfrm>
          <a:prstGeom prst="flowChartConnector">
            <a:avLst/>
          </a:prstGeom>
          <a:solidFill>
            <a:srgbClr val="B50E0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sp>
        <p:nvSpPr>
          <p:cNvPr id="11" name="Conector 10"/>
          <p:cNvSpPr/>
          <p:nvPr/>
        </p:nvSpPr>
        <p:spPr>
          <a:xfrm>
            <a:off x="9473913" y="4216008"/>
            <a:ext cx="584760" cy="492237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12" name="Conector 11"/>
          <p:cNvSpPr/>
          <p:nvPr/>
        </p:nvSpPr>
        <p:spPr>
          <a:xfrm>
            <a:off x="8823030" y="421131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13" name="Conector 12"/>
          <p:cNvSpPr/>
          <p:nvPr/>
        </p:nvSpPr>
        <p:spPr>
          <a:xfrm>
            <a:off x="8105662" y="418784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10</a:t>
            </a:r>
            <a:endParaRPr lang="es-PA" sz="1400" dirty="0"/>
          </a:p>
        </p:txBody>
      </p:sp>
      <p:sp>
        <p:nvSpPr>
          <p:cNvPr id="14" name="Conector 13"/>
          <p:cNvSpPr/>
          <p:nvPr/>
        </p:nvSpPr>
        <p:spPr>
          <a:xfrm>
            <a:off x="7246383" y="5783432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sp>
        <p:nvSpPr>
          <p:cNvPr id="15" name="Conector 14"/>
          <p:cNvSpPr/>
          <p:nvPr/>
        </p:nvSpPr>
        <p:spPr>
          <a:xfrm>
            <a:off x="6340988" y="5891328"/>
            <a:ext cx="584760" cy="494818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16" name="Conector 15"/>
          <p:cNvSpPr/>
          <p:nvPr/>
        </p:nvSpPr>
        <p:spPr>
          <a:xfrm>
            <a:off x="5563199" y="5929160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17" name="Conector 16"/>
          <p:cNvSpPr/>
          <p:nvPr/>
        </p:nvSpPr>
        <p:spPr>
          <a:xfrm>
            <a:off x="6428291" y="4942939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33</a:t>
            </a:r>
            <a:endParaRPr lang="es-PA" sz="1400" dirty="0"/>
          </a:p>
        </p:txBody>
      </p:sp>
      <p:sp>
        <p:nvSpPr>
          <p:cNvPr id="18" name="Conector 17"/>
          <p:cNvSpPr/>
          <p:nvPr/>
        </p:nvSpPr>
        <p:spPr>
          <a:xfrm>
            <a:off x="4771695" y="592697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10</a:t>
            </a:r>
            <a:endParaRPr lang="es-PA" sz="1400" dirty="0"/>
          </a:p>
        </p:txBody>
      </p:sp>
      <p:sp>
        <p:nvSpPr>
          <p:cNvPr id="19" name="Conector 18"/>
          <p:cNvSpPr/>
          <p:nvPr/>
        </p:nvSpPr>
        <p:spPr>
          <a:xfrm>
            <a:off x="5356455" y="5145468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12</a:t>
            </a:r>
            <a:endParaRPr lang="es-PA" sz="1400" dirty="0"/>
          </a:p>
        </p:txBody>
      </p:sp>
      <p:sp>
        <p:nvSpPr>
          <p:cNvPr id="20" name="Conector 19"/>
          <p:cNvSpPr/>
          <p:nvPr/>
        </p:nvSpPr>
        <p:spPr>
          <a:xfrm>
            <a:off x="5812115" y="4417868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22</a:t>
            </a:r>
            <a:endParaRPr lang="es-PA" sz="1400" dirty="0"/>
          </a:p>
        </p:txBody>
      </p:sp>
      <p:sp>
        <p:nvSpPr>
          <p:cNvPr id="21" name="Conector 20"/>
          <p:cNvSpPr/>
          <p:nvPr/>
        </p:nvSpPr>
        <p:spPr>
          <a:xfrm>
            <a:off x="3898498" y="445743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sp>
        <p:nvSpPr>
          <p:cNvPr id="22" name="Conector 21"/>
          <p:cNvSpPr/>
          <p:nvPr/>
        </p:nvSpPr>
        <p:spPr>
          <a:xfrm>
            <a:off x="2900441" y="4440105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23" name="Conector 22"/>
          <p:cNvSpPr/>
          <p:nvPr/>
        </p:nvSpPr>
        <p:spPr>
          <a:xfrm>
            <a:off x="2189249" y="443396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24" name="Conector 23"/>
          <p:cNvSpPr/>
          <p:nvPr/>
        </p:nvSpPr>
        <p:spPr>
          <a:xfrm>
            <a:off x="1417492" y="4450705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25" name="Conector 24"/>
          <p:cNvSpPr/>
          <p:nvPr/>
        </p:nvSpPr>
        <p:spPr>
          <a:xfrm>
            <a:off x="3201933" y="3810901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33</a:t>
            </a:r>
            <a:endParaRPr lang="es-PA" sz="1400" dirty="0"/>
          </a:p>
        </p:txBody>
      </p:sp>
      <p:sp>
        <p:nvSpPr>
          <p:cNvPr id="26" name="Conector 25"/>
          <p:cNvSpPr/>
          <p:nvPr/>
        </p:nvSpPr>
        <p:spPr>
          <a:xfrm>
            <a:off x="2101524" y="3766872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12</a:t>
            </a:r>
            <a:endParaRPr lang="es-PA" sz="1400" dirty="0"/>
          </a:p>
        </p:txBody>
      </p:sp>
      <p:sp>
        <p:nvSpPr>
          <p:cNvPr id="27" name="Conector 26"/>
          <p:cNvSpPr/>
          <p:nvPr/>
        </p:nvSpPr>
        <p:spPr>
          <a:xfrm>
            <a:off x="2826264" y="3098921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22</a:t>
            </a:r>
            <a:endParaRPr lang="es-PA" sz="1400" dirty="0"/>
          </a:p>
        </p:txBody>
      </p:sp>
      <p:sp>
        <p:nvSpPr>
          <p:cNvPr id="28" name="Elipse 27"/>
          <p:cNvSpPr/>
          <p:nvPr/>
        </p:nvSpPr>
        <p:spPr>
          <a:xfrm>
            <a:off x="8371455" y="1744969"/>
            <a:ext cx="1289957" cy="6368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# 3</a:t>
            </a:r>
            <a:endParaRPr lang="es-PA" dirty="0"/>
          </a:p>
        </p:txBody>
      </p:sp>
      <p:sp>
        <p:nvSpPr>
          <p:cNvPr id="29" name="Elipse 28"/>
          <p:cNvSpPr/>
          <p:nvPr/>
        </p:nvSpPr>
        <p:spPr>
          <a:xfrm>
            <a:off x="5439452" y="3579496"/>
            <a:ext cx="1289957" cy="63681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# 2</a:t>
            </a:r>
            <a:endParaRPr lang="es-PA" dirty="0"/>
          </a:p>
        </p:txBody>
      </p:sp>
      <p:sp>
        <p:nvSpPr>
          <p:cNvPr id="30" name="Rectángulo 29"/>
          <p:cNvSpPr/>
          <p:nvPr/>
        </p:nvSpPr>
        <p:spPr>
          <a:xfrm>
            <a:off x="3455905" y="2525156"/>
            <a:ext cx="2614107" cy="56210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El 26 es mayor o menor que el 22</a:t>
            </a:r>
            <a:endParaRPr lang="es-PA" dirty="0"/>
          </a:p>
        </p:txBody>
      </p:sp>
      <p:cxnSp>
        <p:nvCxnSpPr>
          <p:cNvPr id="31" name="Conector recto de flecha 30"/>
          <p:cNvCxnSpPr>
            <a:stCxn id="27" idx="3"/>
          </p:cNvCxnSpPr>
          <p:nvPr/>
        </p:nvCxnSpPr>
        <p:spPr>
          <a:xfrm flipH="1">
            <a:off x="2562100" y="3519072"/>
            <a:ext cx="349800" cy="2837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>
            <a:stCxn id="26" idx="3"/>
            <a:endCxn id="24" idx="7"/>
          </p:cNvCxnSpPr>
          <p:nvPr/>
        </p:nvCxnSpPr>
        <p:spPr>
          <a:xfrm flipH="1">
            <a:off x="1916616" y="4187023"/>
            <a:ext cx="270544" cy="3357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/>
          <p:nvPr/>
        </p:nvCxnSpPr>
        <p:spPr>
          <a:xfrm flipH="1">
            <a:off x="5064075" y="5503689"/>
            <a:ext cx="306095" cy="423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/>
          <p:nvPr/>
        </p:nvCxnSpPr>
        <p:spPr>
          <a:xfrm flipH="1">
            <a:off x="5714376" y="4854013"/>
            <a:ext cx="159559" cy="2631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/>
          <p:nvPr/>
        </p:nvCxnSpPr>
        <p:spPr>
          <a:xfrm flipH="1">
            <a:off x="9012897" y="2973443"/>
            <a:ext cx="217787" cy="323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/>
          <p:nvPr/>
        </p:nvCxnSpPr>
        <p:spPr>
          <a:xfrm flipH="1">
            <a:off x="8345932" y="3706284"/>
            <a:ext cx="287206" cy="4821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/>
          <p:cNvCxnSpPr>
            <a:stCxn id="6" idx="5"/>
          </p:cNvCxnSpPr>
          <p:nvPr/>
        </p:nvCxnSpPr>
        <p:spPr>
          <a:xfrm>
            <a:off x="9686990" y="2993798"/>
            <a:ext cx="260605" cy="2884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>
            <a:endCxn id="12" idx="0"/>
          </p:cNvCxnSpPr>
          <p:nvPr/>
        </p:nvCxnSpPr>
        <p:spPr>
          <a:xfrm>
            <a:off x="9001023" y="3773248"/>
            <a:ext cx="114387" cy="4380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H="1">
            <a:off x="9718639" y="3775193"/>
            <a:ext cx="225652" cy="4558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stCxn id="19" idx="4"/>
            <a:endCxn id="16" idx="0"/>
          </p:cNvCxnSpPr>
          <p:nvPr/>
        </p:nvCxnSpPr>
        <p:spPr>
          <a:xfrm>
            <a:off x="5648835" y="5637705"/>
            <a:ext cx="206744" cy="2914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/>
          <p:cNvCxnSpPr>
            <a:endCxn id="15" idx="0"/>
          </p:cNvCxnSpPr>
          <p:nvPr/>
        </p:nvCxnSpPr>
        <p:spPr>
          <a:xfrm flipH="1">
            <a:off x="6633368" y="5435176"/>
            <a:ext cx="97862" cy="4561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stCxn id="17" idx="5"/>
            <a:endCxn id="14" idx="1"/>
          </p:cNvCxnSpPr>
          <p:nvPr/>
        </p:nvCxnSpPr>
        <p:spPr>
          <a:xfrm>
            <a:off x="6927415" y="5363090"/>
            <a:ext cx="404604" cy="4924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26" idx="4"/>
            <a:endCxn id="23" idx="0"/>
          </p:cNvCxnSpPr>
          <p:nvPr/>
        </p:nvCxnSpPr>
        <p:spPr>
          <a:xfrm>
            <a:off x="2393904" y="4259109"/>
            <a:ext cx="87725" cy="174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/>
          <p:cNvCxnSpPr>
            <a:stCxn id="27" idx="5"/>
            <a:endCxn id="25" idx="0"/>
          </p:cNvCxnSpPr>
          <p:nvPr/>
        </p:nvCxnSpPr>
        <p:spPr>
          <a:xfrm>
            <a:off x="3325388" y="3519072"/>
            <a:ext cx="168925" cy="2918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>
            <a:off x="10173055" y="3728318"/>
            <a:ext cx="238304" cy="5559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/>
          <p:cNvCxnSpPr/>
          <p:nvPr/>
        </p:nvCxnSpPr>
        <p:spPr>
          <a:xfrm flipH="1">
            <a:off x="3177140" y="4271213"/>
            <a:ext cx="202678" cy="1862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/>
          <p:cNvCxnSpPr>
            <a:stCxn id="25" idx="5"/>
          </p:cNvCxnSpPr>
          <p:nvPr/>
        </p:nvCxnSpPr>
        <p:spPr>
          <a:xfrm>
            <a:off x="3701057" y="4231052"/>
            <a:ext cx="333453" cy="2602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/>
          <p:cNvCxnSpPr>
            <a:stCxn id="100" idx="2"/>
            <a:endCxn id="17" idx="0"/>
          </p:cNvCxnSpPr>
          <p:nvPr/>
        </p:nvCxnSpPr>
        <p:spPr>
          <a:xfrm flipH="1">
            <a:off x="6720671" y="3397681"/>
            <a:ext cx="648444" cy="15452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/>
          <p:cNvCxnSpPr/>
          <p:nvPr/>
        </p:nvCxnSpPr>
        <p:spPr>
          <a:xfrm flipH="1">
            <a:off x="3163525" y="2675636"/>
            <a:ext cx="306095" cy="423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/>
          <p:cNvCxnSpPr>
            <a:stCxn id="20" idx="5"/>
          </p:cNvCxnSpPr>
          <p:nvPr/>
        </p:nvCxnSpPr>
        <p:spPr>
          <a:xfrm>
            <a:off x="6311239" y="4838019"/>
            <a:ext cx="141716" cy="2198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ángulo 97"/>
          <p:cNvSpPr/>
          <p:nvPr/>
        </p:nvSpPr>
        <p:spPr>
          <a:xfrm>
            <a:off x="9658556" y="5294467"/>
            <a:ext cx="1951173" cy="4889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Encontrado</a:t>
            </a:r>
            <a:endParaRPr lang="es-PA" dirty="0"/>
          </a:p>
        </p:txBody>
      </p:sp>
      <p:sp>
        <p:nvSpPr>
          <p:cNvPr id="100" name="Rectángulo 99"/>
          <p:cNvSpPr/>
          <p:nvPr/>
        </p:nvSpPr>
        <p:spPr>
          <a:xfrm>
            <a:off x="6470826" y="2526968"/>
            <a:ext cx="1796577" cy="87071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El 26 es mayor o menor que el 33</a:t>
            </a:r>
            <a:endParaRPr lang="es-PA" dirty="0"/>
          </a:p>
        </p:txBody>
      </p:sp>
      <p:cxnSp>
        <p:nvCxnSpPr>
          <p:cNvPr id="101" name="Conector recto de flecha 100"/>
          <p:cNvCxnSpPr>
            <a:stCxn id="98" idx="0"/>
            <a:endCxn id="11" idx="5"/>
          </p:cNvCxnSpPr>
          <p:nvPr/>
        </p:nvCxnSpPr>
        <p:spPr>
          <a:xfrm flipH="1" flipV="1">
            <a:off x="9973037" y="4636159"/>
            <a:ext cx="661106" cy="6583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67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8642" y="550705"/>
            <a:ext cx="8911687" cy="894447"/>
          </a:xfrm>
        </p:spPr>
        <p:txBody>
          <a:bodyPr>
            <a:normAutofit/>
          </a:bodyPr>
          <a:lstStyle/>
          <a:p>
            <a:pPr algn="ctr"/>
            <a:r>
              <a:rPr lang="es-PA" sz="4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Implementación </a:t>
            </a:r>
            <a:r>
              <a:rPr lang="es-PA" sz="4400" b="1" kern="0" spc="-5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</a:t>
            </a:r>
            <a:r>
              <a:rPr lang="es-PA" sz="4400" b="1" kern="0" spc="-75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4400" b="1" kern="0" spc="-5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búsqueda</a:t>
            </a:r>
            <a:endParaRPr lang="es-PA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85055" y="1676400"/>
            <a:ext cx="8915400" cy="5001986"/>
          </a:xfrm>
        </p:spPr>
        <p:txBody>
          <a:bodyPr>
            <a:normAutofit/>
          </a:bodyPr>
          <a:lstStyle/>
          <a:p>
            <a:pPr marL="12700" lvl="0" indent="0" defTabSz="914400">
              <a:lnSpc>
                <a:spcPts val="3190"/>
              </a:lnSpc>
              <a:spcBef>
                <a:spcPts val="95"/>
              </a:spcBef>
              <a:buClrTx/>
              <a:buNone/>
            </a:pPr>
            <a:r>
              <a:rPr lang="es-PA" sz="2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s-PA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lvl="0" indent="0" defTabSz="914400">
              <a:lnSpc>
                <a:spcPts val="3025"/>
              </a:lnSpc>
              <a:spcBef>
                <a:spcPts val="0"/>
              </a:spcBef>
              <a:buClrTx/>
              <a:buNone/>
            </a:pPr>
            <a:r>
              <a:rPr lang="es-PA" sz="2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p=raiz;</a:t>
            </a:r>
            <a:endParaRPr lang="es-PA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lvl="0" indent="0" defTabSz="914400">
              <a:lnSpc>
                <a:spcPts val="3025"/>
              </a:lnSpc>
              <a:spcBef>
                <a:spcPts val="0"/>
              </a:spcBef>
              <a:buClrTx/>
              <a:buNone/>
            </a:pPr>
            <a:r>
              <a:rPr lang="es-PA" sz="2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s-PA" sz="2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 !=</a:t>
            </a:r>
            <a:r>
              <a:rPr lang="es-PA" sz="2000" spc="-4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NULL)</a:t>
            </a:r>
            <a:endParaRPr lang="es-PA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lvl="0" indent="0" defTabSz="914400">
              <a:lnSpc>
                <a:spcPts val="3190"/>
              </a:lnSpc>
              <a:spcBef>
                <a:spcPts val="0"/>
              </a:spcBef>
              <a:buClrTx/>
              <a:buNone/>
            </a:pPr>
            <a:r>
              <a:rPr lang="es-PA" sz="2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if </a:t>
            </a:r>
            <a:r>
              <a:rPr lang="es-PA" sz="2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(p-&gt;info </a:t>
            </a:r>
            <a:r>
              <a:rPr lang="es-PA" sz="2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==</a:t>
            </a:r>
            <a:r>
              <a:rPr lang="es-PA" sz="2000" spc="-5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valor)</a:t>
            </a:r>
            <a:endParaRPr lang="es-PA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es-PA" sz="2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</a:t>
            </a:r>
            <a:r>
              <a:rPr lang="es-PA" sz="2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p,</a:t>
            </a:r>
          </a:p>
          <a:p>
            <a:pPr marL="0" indent="0">
              <a:buNone/>
            </a:pPr>
            <a:endParaRPr lang="es-PA" sz="2000" spc="-5" dirty="0">
              <a:solidFill>
                <a:srgbClr val="2929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sz="2000" kern="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p=(p-&gt;info </a:t>
            </a:r>
            <a:r>
              <a:rPr lang="es-MX" sz="2000" kern="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s-MX" sz="2000" kern="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valor? p-&gt;izq:</a:t>
            </a:r>
            <a:r>
              <a:rPr lang="es-MX" sz="2000" kern="0" spc="-5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000" kern="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p-&gt;der</a:t>
            </a:r>
            <a:r>
              <a:rPr lang="es-MX" sz="2000" kern="0" dirty="0" smtClean="0">
                <a:solidFill>
                  <a:srgbClr val="292929"/>
                </a:solidFill>
                <a:latin typeface="Arial"/>
                <a:cs typeface="Arial"/>
              </a:rPr>
              <a:t>)</a:t>
            </a:r>
          </a:p>
          <a:p>
            <a:pPr marL="0" indent="0">
              <a:buNone/>
            </a:pPr>
            <a:r>
              <a:rPr lang="es-MX" sz="2000" kern="0" dirty="0" smtClean="0">
                <a:solidFill>
                  <a:srgbClr val="292929"/>
                </a:solidFill>
                <a:latin typeface="Arial"/>
                <a:cs typeface="Arial"/>
              </a:rPr>
              <a:t>}</a:t>
            </a:r>
            <a:endParaRPr lang="es-PA" sz="2000" kern="0" dirty="0">
              <a:solidFill>
                <a:sysClr val="windowText" lastClr="000000"/>
              </a:solidFill>
            </a:endParaRPr>
          </a:p>
          <a:p>
            <a:pPr marL="0" indent="0">
              <a:buNone/>
            </a:pP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NULL;</a:t>
            </a:r>
          </a:p>
          <a:p>
            <a:pPr marL="0" indent="0">
              <a:buNone/>
            </a:pP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endParaRPr lang="es-P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4"/>
          <p:cNvSpPr txBox="1"/>
          <p:nvPr/>
        </p:nvSpPr>
        <p:spPr>
          <a:xfrm>
            <a:off x="4666388" y="3033344"/>
            <a:ext cx="2603500" cy="780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41910" rIns="0" bIns="0" rtlCol="0">
            <a:spAutoFit/>
          </a:bodyPr>
          <a:lstStyle/>
          <a:p>
            <a:pPr marL="91440" marR="354330" algn="just" defTabSz="914400">
              <a:spcBef>
                <a:spcPts val="330"/>
              </a:spcBef>
            </a:pP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P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contiene la dirección del</a:t>
            </a:r>
            <a:r>
              <a:rPr sz="1600" spc="-100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nodo  que tiene el valor</a:t>
            </a:r>
            <a:r>
              <a:rPr sz="1600" spc="-60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buscado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075634" y="3900668"/>
            <a:ext cx="6668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lvl="0" defTabSz="914400">
              <a:spcBef>
                <a:spcPts val="95"/>
              </a:spcBef>
            </a:pPr>
            <a:r>
              <a:rPr lang="es-PA" sz="2000" spc="-5" dirty="0">
                <a:solidFill>
                  <a:srgbClr val="292929"/>
                </a:solidFill>
                <a:latin typeface="Arial"/>
                <a:cs typeface="Arial"/>
              </a:rPr>
              <a:t>e</a:t>
            </a:r>
            <a:r>
              <a:rPr lang="es-PA" sz="2000" dirty="0">
                <a:solidFill>
                  <a:srgbClr val="292929"/>
                </a:solidFill>
                <a:latin typeface="Arial"/>
                <a:cs typeface="Arial"/>
              </a:rPr>
              <a:t>l</a:t>
            </a:r>
            <a:r>
              <a:rPr lang="es-PA" sz="2000" spc="-5" dirty="0">
                <a:solidFill>
                  <a:srgbClr val="292929"/>
                </a:solidFill>
                <a:latin typeface="Arial"/>
                <a:cs typeface="Arial"/>
              </a:rPr>
              <a:t>se</a:t>
            </a:r>
            <a:endParaRPr lang="es-PA" sz="2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8" name="object 17"/>
          <p:cNvSpPr txBox="1"/>
          <p:nvPr/>
        </p:nvSpPr>
        <p:spPr>
          <a:xfrm>
            <a:off x="3966051" y="4789156"/>
            <a:ext cx="2603500" cy="780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 marR="225425" defTabSz="914400">
              <a:spcBef>
                <a:spcPts val="330"/>
              </a:spcBef>
            </a:pP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No se </a:t>
            </a: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encontró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el valor por lo</a:t>
            </a:r>
            <a:r>
              <a:rPr sz="1600" spc="-110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que  se regresa un</a:t>
            </a:r>
            <a:r>
              <a:rPr sz="1600" spc="-40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NULL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0" name="object 19"/>
          <p:cNvSpPr txBox="1"/>
          <p:nvPr/>
        </p:nvSpPr>
        <p:spPr>
          <a:xfrm>
            <a:off x="7048768" y="4100723"/>
            <a:ext cx="2389146" cy="12734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 defTabSz="914400">
              <a:spcBef>
                <a:spcPts val="330"/>
              </a:spcBef>
            </a:pP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Equivalente</a:t>
            </a:r>
            <a:r>
              <a:rPr sz="1600" spc="-45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a: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defTabSz="914400">
              <a:spcBef>
                <a:spcPts val="5"/>
              </a:spcBef>
            </a:pP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05435" marR="412115" indent="-213360" defTabSz="914400"/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if (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p -&gt; </a:t>
            </a: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info &gt;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valor</a:t>
            </a:r>
            <a:r>
              <a:rPr sz="1600" spc="-105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) 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p </a:t>
            </a: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= </a:t>
            </a:r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p -&gt;</a:t>
            </a:r>
            <a:r>
              <a:rPr sz="1600" spc="-15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92929"/>
                </a:solidFill>
                <a:latin typeface="Arial"/>
                <a:cs typeface="Arial"/>
              </a:rPr>
              <a:t>izq;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92075" defTabSz="914400"/>
            <a:r>
              <a:rPr sz="1600" spc="-5" dirty="0">
                <a:solidFill>
                  <a:srgbClr val="292929"/>
                </a:solidFill>
                <a:latin typeface="Arial"/>
                <a:cs typeface="Arial"/>
              </a:rPr>
              <a:t>else p </a:t>
            </a: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= p-&gt;</a:t>
            </a:r>
            <a:r>
              <a:rPr sz="1600" spc="-45" dirty="0">
                <a:solidFill>
                  <a:srgbClr val="292929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92929"/>
                </a:solidFill>
                <a:latin typeface="Arial"/>
                <a:cs typeface="Arial"/>
              </a:rPr>
              <a:t>der;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cxnSp>
        <p:nvCxnSpPr>
          <p:cNvPr id="12" name="Conector recto de flecha 11"/>
          <p:cNvCxnSpPr/>
          <p:nvPr/>
        </p:nvCxnSpPr>
        <p:spPr>
          <a:xfrm flipH="1">
            <a:off x="3624943" y="4789156"/>
            <a:ext cx="341108" cy="584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 flipH="1">
            <a:off x="3412671" y="3033344"/>
            <a:ext cx="1253717" cy="607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 flipH="1">
            <a:off x="5780314" y="4300778"/>
            <a:ext cx="12684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28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1471" y="44794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s-P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</a:t>
            </a:r>
            <a:r>
              <a:rPr lang="es-P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podemos agregar Nodos</a:t>
            </a:r>
            <a:r>
              <a:rPr lang="es-P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20765" y="1605093"/>
            <a:ext cx="7502743" cy="3777622"/>
          </a:xfrm>
        </p:spPr>
        <p:txBody>
          <a:bodyPr>
            <a:normAutofit/>
          </a:bodyPr>
          <a:lstStyle/>
          <a:p>
            <a:pPr marL="461645" lvl="1" indent="0">
              <a:lnSpc>
                <a:spcPct val="100000"/>
              </a:lnSpc>
              <a:spcBef>
                <a:spcPts val="690"/>
              </a:spcBef>
              <a:buClr>
                <a:srgbClr val="999933"/>
              </a:buClr>
              <a:buSzPct val="64285"/>
              <a:buNone/>
              <a:tabLst>
                <a:tab pos="995680" algn="l"/>
                <a:tab pos="996315" algn="l"/>
              </a:tabLst>
            </a:pPr>
            <a:r>
              <a:rPr lang="es-MX" sz="28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siguen las reglas al igual que la búsqueda: </a:t>
            </a:r>
          </a:p>
          <a:p>
            <a:pPr marL="918845" lvl="1" indent="-457200">
              <a:lnSpc>
                <a:spcPct val="100000"/>
              </a:lnSpc>
              <a:spcBef>
                <a:spcPts val="690"/>
              </a:spcBef>
              <a:buClr>
                <a:srgbClr val="999933"/>
              </a:buClr>
              <a:buSzPct val="64285"/>
              <a:buFont typeface="Wingdings" panose="05000000000000000000" pitchFamily="2" charset="2"/>
              <a:buChar char="v"/>
              <a:tabLst>
                <a:tab pos="995680" algn="l"/>
                <a:tab pos="996315" algn="l"/>
              </a:tabLst>
            </a:pPr>
            <a:r>
              <a:rPr lang="es-MX" sz="28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MX" sz="28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 </a:t>
            </a:r>
            <a:r>
              <a:rPr lang="es-MX" sz="28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MX" sz="28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insertar </a:t>
            </a:r>
            <a:r>
              <a:rPr lang="es-MX" sz="28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existe en el</a:t>
            </a:r>
            <a:r>
              <a:rPr lang="es-MX" sz="2800" spc="-2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8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árbol binario.</a:t>
            </a: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8845" marR="238760" lvl="1" indent="-457200">
              <a:lnSpc>
                <a:spcPct val="100000"/>
              </a:lnSpc>
              <a:spcBef>
                <a:spcPts val="670"/>
              </a:spcBef>
              <a:buClr>
                <a:srgbClr val="999933"/>
              </a:buClr>
              <a:buSzPct val="64285"/>
              <a:buFont typeface="Wingdings" panose="05000000000000000000" pitchFamily="2" charset="2"/>
              <a:buChar char="v"/>
              <a:tabLst>
                <a:tab pos="995680" algn="l"/>
                <a:tab pos="996315" algn="l"/>
              </a:tabLst>
            </a:pPr>
            <a:r>
              <a:rPr lang="es-MX" sz="28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nuevo </a:t>
            </a:r>
            <a:r>
              <a:rPr lang="es-MX" sz="28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 será un </a:t>
            </a:r>
            <a:r>
              <a:rPr lang="es-MX" sz="28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 Hoja del </a:t>
            </a:r>
            <a:r>
              <a:rPr lang="es-MX" sz="28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árbol binario.</a:t>
            </a:r>
          </a:p>
          <a:p>
            <a:pPr marL="461645" marR="238760" lvl="1" indent="0">
              <a:lnSpc>
                <a:spcPct val="100000"/>
              </a:lnSpc>
              <a:spcBef>
                <a:spcPts val="670"/>
              </a:spcBef>
              <a:buClr>
                <a:srgbClr val="999933"/>
              </a:buClr>
              <a:buSzPct val="64285"/>
              <a:buNone/>
              <a:tabLst>
                <a:tab pos="995680" algn="l"/>
                <a:tab pos="996315" algn="l"/>
              </a:tabLst>
            </a:pPr>
            <a:r>
              <a:rPr lang="es-MX" sz="28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8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MX" sz="28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proceso debe comenzar con la búsqueda  del Nodo padre, para agregar el nuevo nodo</a:t>
            </a:r>
            <a:r>
              <a:rPr lang="es-MX" sz="2800" spc="-5" dirty="0" smtClean="0">
                <a:solidFill>
                  <a:srgbClr val="292929"/>
                </a:solidFill>
                <a:latin typeface="Arial"/>
                <a:cs typeface="Arial"/>
              </a:rPr>
              <a:t>.</a:t>
            </a:r>
            <a:endParaRPr lang="es-MX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72706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0147"/>
          </a:xfrm>
        </p:spPr>
        <p:txBody>
          <a:bodyPr/>
          <a:lstStyle/>
          <a:p>
            <a:pPr algn="ctr"/>
            <a:r>
              <a:rPr lang="es-P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Pequeño</a:t>
            </a:r>
            <a:r>
              <a:rPr lang="es-PA" b="1" dirty="0" smtClean="0"/>
              <a:t> </a:t>
            </a:r>
            <a:r>
              <a:rPr lang="es-P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ejemplo de agregar Nodo</a:t>
            </a:r>
            <a:endParaRPr lang="es-P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Elipse 69"/>
          <p:cNvSpPr/>
          <p:nvPr/>
        </p:nvSpPr>
        <p:spPr>
          <a:xfrm>
            <a:off x="2902536" y="1844626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22</a:t>
            </a:r>
            <a:endParaRPr lang="es-PA" sz="1400" dirty="0"/>
          </a:p>
        </p:txBody>
      </p:sp>
      <p:sp>
        <p:nvSpPr>
          <p:cNvPr id="71" name="Elipse 70"/>
          <p:cNvSpPr/>
          <p:nvPr/>
        </p:nvSpPr>
        <p:spPr>
          <a:xfrm>
            <a:off x="3948028" y="4940862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Elipse 71"/>
          <p:cNvSpPr/>
          <p:nvPr/>
        </p:nvSpPr>
        <p:spPr>
          <a:xfrm>
            <a:off x="6648118" y="2364132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Elipse 72"/>
          <p:cNvSpPr/>
          <p:nvPr/>
        </p:nvSpPr>
        <p:spPr>
          <a:xfrm>
            <a:off x="7086319" y="1719547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Elipse 73"/>
          <p:cNvSpPr/>
          <p:nvPr/>
        </p:nvSpPr>
        <p:spPr>
          <a:xfrm>
            <a:off x="2361853" y="2548008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Elipse 74"/>
          <p:cNvSpPr/>
          <p:nvPr/>
        </p:nvSpPr>
        <p:spPr>
          <a:xfrm>
            <a:off x="9516027" y="6172781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Elipse 75"/>
          <p:cNvSpPr/>
          <p:nvPr/>
        </p:nvSpPr>
        <p:spPr>
          <a:xfrm>
            <a:off x="9365600" y="4311879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Elipse 76"/>
          <p:cNvSpPr/>
          <p:nvPr/>
        </p:nvSpPr>
        <p:spPr>
          <a:xfrm>
            <a:off x="9963730" y="3759382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Elipse 77"/>
          <p:cNvSpPr/>
          <p:nvPr/>
        </p:nvSpPr>
        <p:spPr>
          <a:xfrm>
            <a:off x="4649049" y="4248534"/>
            <a:ext cx="519112" cy="52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object 35"/>
          <p:cNvSpPr txBox="1"/>
          <p:nvPr/>
        </p:nvSpPr>
        <p:spPr>
          <a:xfrm>
            <a:off x="4042745" y="1987657"/>
            <a:ext cx="1599204" cy="4725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41275" rIns="0" bIns="0" rtlCol="0">
            <a:spAutoFit/>
          </a:bodyPr>
          <a:lstStyle/>
          <a:p>
            <a:pPr marL="91440" marR="215265" defTabSz="914400">
              <a:spcBef>
                <a:spcPts val="325"/>
              </a:spcBef>
            </a:pPr>
            <a:r>
              <a:rPr sz="1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¿El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es mayor</a:t>
            </a:r>
            <a:r>
              <a:rPr sz="1400" spc="-9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r>
              <a:rPr sz="1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menor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el</a:t>
            </a:r>
            <a:r>
              <a:rPr sz="1400" spc="-114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21?</a:t>
            </a:r>
            <a:endParaRPr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object 101"/>
          <p:cNvSpPr txBox="1"/>
          <p:nvPr/>
        </p:nvSpPr>
        <p:spPr>
          <a:xfrm>
            <a:off x="5409921" y="6285722"/>
            <a:ext cx="2000314" cy="4738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42544" rIns="0" bIns="0" rtlCol="0">
            <a:spAutoFit/>
          </a:bodyPr>
          <a:lstStyle/>
          <a:p>
            <a:pPr marL="91440" marR="137795" defTabSz="914400">
              <a:spcBef>
                <a:spcPts val="334"/>
              </a:spcBef>
            </a:pP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encontró el</a:t>
            </a:r>
            <a:r>
              <a:rPr sz="1400" spc="-9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 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Padre</a:t>
            </a:r>
            <a:endParaRPr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object 68"/>
          <p:cNvSpPr txBox="1"/>
          <p:nvPr/>
        </p:nvSpPr>
        <p:spPr>
          <a:xfrm>
            <a:off x="8647912" y="2055552"/>
            <a:ext cx="1909351" cy="4725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41275" rIns="0" bIns="0" rtlCol="0">
            <a:spAutoFit/>
          </a:bodyPr>
          <a:lstStyle/>
          <a:p>
            <a:pPr marL="92075" marR="100330" defTabSz="914400">
              <a:spcBef>
                <a:spcPts val="325"/>
              </a:spcBef>
            </a:pPr>
            <a:r>
              <a:rPr sz="1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¿El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es  mayor o</a:t>
            </a:r>
            <a:r>
              <a:rPr sz="1400" spc="-9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menor 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el</a:t>
            </a:r>
            <a:r>
              <a:rPr sz="1400" spc="-4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33?</a:t>
            </a:r>
            <a:endParaRPr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object 137"/>
          <p:cNvSpPr txBox="1"/>
          <p:nvPr/>
        </p:nvSpPr>
        <p:spPr>
          <a:xfrm>
            <a:off x="10223286" y="6409419"/>
            <a:ext cx="1304925" cy="258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 defTabSz="914400">
              <a:spcBef>
                <a:spcPts val="335"/>
              </a:spcBef>
            </a:pPr>
            <a:r>
              <a:rPr sz="1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Agregar </a:t>
            </a:r>
            <a:r>
              <a:rPr sz="1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sz="1400" spc="-5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</a:t>
            </a:r>
            <a:endParaRPr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Elipse 86"/>
          <p:cNvSpPr/>
          <p:nvPr/>
        </p:nvSpPr>
        <p:spPr>
          <a:xfrm>
            <a:off x="2484708" y="3357958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88" name="Elipse 87"/>
          <p:cNvSpPr/>
          <p:nvPr/>
        </p:nvSpPr>
        <p:spPr>
          <a:xfrm>
            <a:off x="1817969" y="3298152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10</a:t>
            </a:r>
            <a:endParaRPr lang="es-PA" sz="1400" dirty="0"/>
          </a:p>
        </p:txBody>
      </p:sp>
      <p:sp>
        <p:nvSpPr>
          <p:cNvPr id="89" name="Elipse 88"/>
          <p:cNvSpPr/>
          <p:nvPr/>
        </p:nvSpPr>
        <p:spPr>
          <a:xfrm>
            <a:off x="5384221" y="5541178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sp>
        <p:nvSpPr>
          <p:cNvPr id="90" name="Elipse 89"/>
          <p:cNvSpPr/>
          <p:nvPr/>
        </p:nvSpPr>
        <p:spPr>
          <a:xfrm>
            <a:off x="4749340" y="5640605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91" name="Elipse 90"/>
          <p:cNvSpPr/>
          <p:nvPr/>
        </p:nvSpPr>
        <p:spPr>
          <a:xfrm>
            <a:off x="4020446" y="5601237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92" name="Elipse 91"/>
          <p:cNvSpPr/>
          <p:nvPr/>
        </p:nvSpPr>
        <p:spPr>
          <a:xfrm>
            <a:off x="3360893" y="5625560"/>
            <a:ext cx="564253" cy="5338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10</a:t>
            </a:r>
            <a:endParaRPr lang="es-PA" sz="1400" dirty="0"/>
          </a:p>
        </p:txBody>
      </p:sp>
      <p:sp>
        <p:nvSpPr>
          <p:cNvPr id="93" name="Elipse 92"/>
          <p:cNvSpPr/>
          <p:nvPr/>
        </p:nvSpPr>
        <p:spPr>
          <a:xfrm>
            <a:off x="5053818" y="4866011"/>
            <a:ext cx="531907" cy="5748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es-P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Elipse 93"/>
          <p:cNvSpPr/>
          <p:nvPr/>
        </p:nvSpPr>
        <p:spPr>
          <a:xfrm>
            <a:off x="8153437" y="3119902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sp>
        <p:nvSpPr>
          <p:cNvPr id="95" name="Elipse 94"/>
          <p:cNvSpPr/>
          <p:nvPr/>
        </p:nvSpPr>
        <p:spPr>
          <a:xfrm>
            <a:off x="7473351" y="3132981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96" name="Elipse 95"/>
          <p:cNvSpPr/>
          <p:nvPr/>
        </p:nvSpPr>
        <p:spPr>
          <a:xfrm>
            <a:off x="6766641" y="3083546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97" name="Elipse 96"/>
          <p:cNvSpPr/>
          <p:nvPr/>
        </p:nvSpPr>
        <p:spPr>
          <a:xfrm>
            <a:off x="6080596" y="3044722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10</a:t>
            </a:r>
            <a:endParaRPr lang="es-PA" sz="1400" dirty="0"/>
          </a:p>
        </p:txBody>
      </p:sp>
      <p:sp>
        <p:nvSpPr>
          <p:cNvPr id="98" name="Elipse 97"/>
          <p:cNvSpPr/>
          <p:nvPr/>
        </p:nvSpPr>
        <p:spPr>
          <a:xfrm>
            <a:off x="7498709" y="2379504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33</a:t>
            </a:r>
            <a:endParaRPr lang="es-PA" sz="1400" dirty="0"/>
          </a:p>
        </p:txBody>
      </p:sp>
      <p:sp>
        <p:nvSpPr>
          <p:cNvPr id="99" name="Elipse 98"/>
          <p:cNvSpPr/>
          <p:nvPr/>
        </p:nvSpPr>
        <p:spPr>
          <a:xfrm>
            <a:off x="3199095" y="3298239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100" name="Elipse 99"/>
          <p:cNvSpPr/>
          <p:nvPr/>
        </p:nvSpPr>
        <p:spPr>
          <a:xfrm>
            <a:off x="10930751" y="5046404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sp>
        <p:nvSpPr>
          <p:cNvPr id="101" name="Elipse 100"/>
          <p:cNvSpPr/>
          <p:nvPr/>
        </p:nvSpPr>
        <p:spPr>
          <a:xfrm>
            <a:off x="10273986" y="5046404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102" name="Elipse 101"/>
          <p:cNvSpPr/>
          <p:nvPr/>
        </p:nvSpPr>
        <p:spPr>
          <a:xfrm rot="10800000" flipV="1">
            <a:off x="9602586" y="5046404"/>
            <a:ext cx="564253" cy="5718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103" name="Elipse 102"/>
          <p:cNvSpPr/>
          <p:nvPr/>
        </p:nvSpPr>
        <p:spPr>
          <a:xfrm>
            <a:off x="8885539" y="5039090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10</a:t>
            </a:r>
            <a:endParaRPr lang="es-PA" sz="1400" dirty="0"/>
          </a:p>
        </p:txBody>
      </p:sp>
      <p:sp>
        <p:nvSpPr>
          <p:cNvPr id="104" name="Elipse 103"/>
          <p:cNvSpPr/>
          <p:nvPr/>
        </p:nvSpPr>
        <p:spPr>
          <a:xfrm>
            <a:off x="10556112" y="4339139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33</a:t>
            </a:r>
            <a:endParaRPr lang="es-PA" sz="1400" dirty="0"/>
          </a:p>
        </p:txBody>
      </p:sp>
      <p:sp>
        <p:nvSpPr>
          <p:cNvPr id="105" name="Elipse 104"/>
          <p:cNvSpPr/>
          <p:nvPr/>
        </p:nvSpPr>
        <p:spPr>
          <a:xfrm>
            <a:off x="3421381" y="2618412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33</a:t>
            </a:r>
            <a:endParaRPr lang="es-PA" sz="1400" dirty="0"/>
          </a:p>
        </p:txBody>
      </p:sp>
      <p:sp>
        <p:nvSpPr>
          <p:cNvPr id="106" name="Elipse 105"/>
          <p:cNvSpPr/>
          <p:nvPr/>
        </p:nvSpPr>
        <p:spPr>
          <a:xfrm>
            <a:off x="3925458" y="3357958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cxnSp>
        <p:nvCxnSpPr>
          <p:cNvPr id="107" name="Conector recto de flecha 106"/>
          <p:cNvCxnSpPr>
            <a:stCxn id="70" idx="3"/>
          </p:cNvCxnSpPr>
          <p:nvPr/>
        </p:nvCxnSpPr>
        <p:spPr>
          <a:xfrm flipH="1">
            <a:off x="2738134" y="2338967"/>
            <a:ext cx="247035" cy="2062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de flecha 107"/>
          <p:cNvCxnSpPr>
            <a:stCxn id="74" idx="3"/>
          </p:cNvCxnSpPr>
          <p:nvPr/>
        </p:nvCxnSpPr>
        <p:spPr>
          <a:xfrm flipH="1">
            <a:off x="2240061" y="3000024"/>
            <a:ext cx="197814" cy="3046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de flecha 108"/>
          <p:cNvCxnSpPr>
            <a:endCxn id="105" idx="1"/>
          </p:cNvCxnSpPr>
          <p:nvPr/>
        </p:nvCxnSpPr>
        <p:spPr>
          <a:xfrm>
            <a:off x="3313353" y="2403322"/>
            <a:ext cx="190661" cy="2999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de flecha 109"/>
          <p:cNvCxnSpPr>
            <a:endCxn id="87" idx="0"/>
          </p:cNvCxnSpPr>
          <p:nvPr/>
        </p:nvCxnSpPr>
        <p:spPr>
          <a:xfrm>
            <a:off x="2714057" y="3036017"/>
            <a:ext cx="52778" cy="3219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de flecha 110"/>
          <p:cNvCxnSpPr>
            <a:endCxn id="99" idx="0"/>
          </p:cNvCxnSpPr>
          <p:nvPr/>
        </p:nvCxnSpPr>
        <p:spPr>
          <a:xfrm flipH="1">
            <a:off x="3481222" y="3162821"/>
            <a:ext cx="89034" cy="1354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/>
          <p:cNvCxnSpPr>
            <a:endCxn id="106" idx="1"/>
          </p:cNvCxnSpPr>
          <p:nvPr/>
        </p:nvCxnSpPr>
        <p:spPr>
          <a:xfrm>
            <a:off x="3887132" y="3156288"/>
            <a:ext cx="120959" cy="2864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de flecha 112"/>
          <p:cNvCxnSpPr>
            <a:stCxn id="72" idx="3"/>
          </p:cNvCxnSpPr>
          <p:nvPr/>
        </p:nvCxnSpPr>
        <p:spPr>
          <a:xfrm flipH="1">
            <a:off x="6469949" y="2816148"/>
            <a:ext cx="254191" cy="2194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/>
          <p:cNvCxnSpPr>
            <a:stCxn id="73" idx="3"/>
          </p:cNvCxnSpPr>
          <p:nvPr/>
        </p:nvCxnSpPr>
        <p:spPr>
          <a:xfrm flipH="1">
            <a:off x="7048767" y="2171563"/>
            <a:ext cx="113574" cy="2194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recto de flecha 114"/>
          <p:cNvCxnSpPr>
            <a:endCxn id="96" idx="0"/>
          </p:cNvCxnSpPr>
          <p:nvPr/>
        </p:nvCxnSpPr>
        <p:spPr>
          <a:xfrm>
            <a:off x="7041294" y="2845646"/>
            <a:ext cx="7474" cy="2379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recto de flecha 115"/>
          <p:cNvCxnSpPr>
            <a:endCxn id="71" idx="7"/>
          </p:cNvCxnSpPr>
          <p:nvPr/>
        </p:nvCxnSpPr>
        <p:spPr>
          <a:xfrm flipH="1">
            <a:off x="4391118" y="4693680"/>
            <a:ext cx="349582" cy="3247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 recto de flecha 116"/>
          <p:cNvCxnSpPr>
            <a:stCxn id="71" idx="3"/>
          </p:cNvCxnSpPr>
          <p:nvPr/>
        </p:nvCxnSpPr>
        <p:spPr>
          <a:xfrm flipH="1">
            <a:off x="3809475" y="5392878"/>
            <a:ext cx="214575" cy="2784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ector recto de flecha 117"/>
          <p:cNvCxnSpPr>
            <a:stCxn id="77" idx="3"/>
          </p:cNvCxnSpPr>
          <p:nvPr/>
        </p:nvCxnSpPr>
        <p:spPr>
          <a:xfrm flipH="1">
            <a:off x="9788830" y="4211398"/>
            <a:ext cx="250922" cy="1763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recto de flecha 118"/>
          <p:cNvCxnSpPr>
            <a:stCxn id="76" idx="3"/>
          </p:cNvCxnSpPr>
          <p:nvPr/>
        </p:nvCxnSpPr>
        <p:spPr>
          <a:xfrm flipH="1">
            <a:off x="9236760" y="4763895"/>
            <a:ext cx="204862" cy="2825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recto de flecha 119"/>
          <p:cNvCxnSpPr>
            <a:stCxn id="76" idx="5"/>
          </p:cNvCxnSpPr>
          <p:nvPr/>
        </p:nvCxnSpPr>
        <p:spPr>
          <a:xfrm>
            <a:off x="9808690" y="4763895"/>
            <a:ext cx="24632" cy="2719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recto de flecha 120"/>
          <p:cNvCxnSpPr>
            <a:endCxn id="104" idx="1"/>
          </p:cNvCxnSpPr>
          <p:nvPr/>
        </p:nvCxnSpPr>
        <p:spPr>
          <a:xfrm>
            <a:off x="10351709" y="4262545"/>
            <a:ext cx="287036" cy="1614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ector recto de flecha 121"/>
          <p:cNvCxnSpPr>
            <a:stCxn id="98" idx="4"/>
          </p:cNvCxnSpPr>
          <p:nvPr/>
        </p:nvCxnSpPr>
        <p:spPr>
          <a:xfrm>
            <a:off x="7780836" y="2958660"/>
            <a:ext cx="22801" cy="1612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recto de flecha 122"/>
          <p:cNvCxnSpPr>
            <a:stCxn id="98" idx="5"/>
          </p:cNvCxnSpPr>
          <p:nvPr/>
        </p:nvCxnSpPr>
        <p:spPr>
          <a:xfrm>
            <a:off x="7980329" y="2873845"/>
            <a:ext cx="364760" cy="2679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de flecha 143"/>
          <p:cNvCxnSpPr>
            <a:stCxn id="73" idx="5"/>
          </p:cNvCxnSpPr>
          <p:nvPr/>
        </p:nvCxnSpPr>
        <p:spPr>
          <a:xfrm>
            <a:off x="7529409" y="2171563"/>
            <a:ext cx="78739" cy="2459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ector recto de flecha 144"/>
          <p:cNvCxnSpPr>
            <a:stCxn id="78" idx="5"/>
          </p:cNvCxnSpPr>
          <p:nvPr/>
        </p:nvCxnSpPr>
        <p:spPr>
          <a:xfrm>
            <a:off x="5092139" y="4700550"/>
            <a:ext cx="204105" cy="1993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ector recto de flecha 145"/>
          <p:cNvCxnSpPr>
            <a:stCxn id="104" idx="3"/>
          </p:cNvCxnSpPr>
          <p:nvPr/>
        </p:nvCxnSpPr>
        <p:spPr>
          <a:xfrm flipH="1">
            <a:off x="10553152" y="4833480"/>
            <a:ext cx="85593" cy="202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ector recto de flecha 146"/>
          <p:cNvCxnSpPr/>
          <p:nvPr/>
        </p:nvCxnSpPr>
        <p:spPr>
          <a:xfrm flipH="1">
            <a:off x="9860240" y="5633357"/>
            <a:ext cx="573717" cy="5503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recto de flecha 147"/>
          <p:cNvCxnSpPr>
            <a:stCxn id="104" idx="5"/>
          </p:cNvCxnSpPr>
          <p:nvPr/>
        </p:nvCxnSpPr>
        <p:spPr>
          <a:xfrm>
            <a:off x="11037732" y="4833480"/>
            <a:ext cx="117080" cy="1831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ector recto de flecha 148"/>
          <p:cNvCxnSpPr>
            <a:stCxn id="71" idx="5"/>
          </p:cNvCxnSpPr>
          <p:nvPr/>
        </p:nvCxnSpPr>
        <p:spPr>
          <a:xfrm flipH="1">
            <a:off x="4337168" y="5392878"/>
            <a:ext cx="53950" cy="1989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ector recto de flecha 155"/>
          <p:cNvCxnSpPr>
            <a:stCxn id="93" idx="3"/>
          </p:cNvCxnSpPr>
          <p:nvPr/>
        </p:nvCxnSpPr>
        <p:spPr>
          <a:xfrm flipH="1">
            <a:off x="5063244" y="5356677"/>
            <a:ext cx="68470" cy="2760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cto de flecha 156"/>
          <p:cNvCxnSpPr>
            <a:stCxn id="93" idx="5"/>
          </p:cNvCxnSpPr>
          <p:nvPr/>
        </p:nvCxnSpPr>
        <p:spPr>
          <a:xfrm>
            <a:off x="5507829" y="5356677"/>
            <a:ext cx="57647" cy="1617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recto de flecha 165"/>
          <p:cNvCxnSpPr>
            <a:stCxn id="82" idx="1"/>
          </p:cNvCxnSpPr>
          <p:nvPr/>
        </p:nvCxnSpPr>
        <p:spPr>
          <a:xfrm flipH="1" flipV="1">
            <a:off x="9991865" y="6398642"/>
            <a:ext cx="231421" cy="1399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ector recto de flecha 166"/>
          <p:cNvCxnSpPr/>
          <p:nvPr/>
        </p:nvCxnSpPr>
        <p:spPr>
          <a:xfrm flipH="1" flipV="1">
            <a:off x="5296244" y="6081303"/>
            <a:ext cx="345705" cy="2220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 recto de flecha 167"/>
          <p:cNvCxnSpPr>
            <a:stCxn id="81" idx="1"/>
          </p:cNvCxnSpPr>
          <p:nvPr/>
        </p:nvCxnSpPr>
        <p:spPr>
          <a:xfrm flipH="1">
            <a:off x="8006512" y="2291835"/>
            <a:ext cx="641400" cy="2295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ector recto de flecha 168"/>
          <p:cNvCxnSpPr/>
          <p:nvPr/>
        </p:nvCxnSpPr>
        <p:spPr>
          <a:xfrm flipH="1" flipV="1">
            <a:off x="3449559" y="1976132"/>
            <a:ext cx="593186" cy="631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ctángulo 173"/>
          <p:cNvSpPr/>
          <p:nvPr/>
        </p:nvSpPr>
        <p:spPr>
          <a:xfrm>
            <a:off x="405985" y="1404257"/>
            <a:ext cx="2360849" cy="81968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Agregar el nodo 27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05533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16451" y="264042"/>
            <a:ext cx="8911687" cy="731161"/>
          </a:xfrm>
        </p:spPr>
        <p:txBody>
          <a:bodyPr>
            <a:noAutofit/>
          </a:bodyPr>
          <a:lstStyle/>
          <a:p>
            <a:pPr algn="ctr"/>
            <a:r>
              <a:rPr lang="es-P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Observaciones de suma importancia </a:t>
            </a:r>
            <a:endParaRPr lang="es-PA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94897" y="1094025"/>
            <a:ext cx="8450700" cy="2415904"/>
          </a:xfrm>
        </p:spPr>
        <p:txBody>
          <a:bodyPr>
            <a:normAutofit fontScale="92500" lnSpcReduction="10000"/>
          </a:bodyPr>
          <a:lstStyle/>
          <a:p>
            <a:pPr marL="460375" indent="-448309">
              <a:lnSpc>
                <a:spcPct val="100000"/>
              </a:lnSpc>
              <a:spcBef>
                <a:spcPts val="105"/>
              </a:spcBef>
              <a:buClr>
                <a:srgbClr val="CC9900"/>
              </a:buClr>
              <a:buSzPct val="70000"/>
              <a:buFont typeface="Wingdings" panose="05000000000000000000" pitchFamily="2" charset="2"/>
              <a:buChar char="v"/>
              <a:tabLst>
                <a:tab pos="460375" algn="l"/>
                <a:tab pos="461009" algn="l"/>
              </a:tabLst>
            </a:pP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orden de </a:t>
            </a: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 de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datos, </a:t>
            </a: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dispone la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</a:t>
            </a:r>
            <a:r>
              <a:rPr lang="es-MX" sz="2600" spc="-18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s-MX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llevar</a:t>
            </a:r>
            <a:r>
              <a:rPr lang="es-P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s-MX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600" spc="-18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s-MX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MX" sz="26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0375" indent="-448309">
              <a:lnSpc>
                <a:spcPct val="100000"/>
              </a:lnSpc>
              <a:spcBef>
                <a:spcPts val="480"/>
              </a:spcBef>
              <a:buClr>
                <a:srgbClr val="CC9900"/>
              </a:buClr>
              <a:buSzPct val="70000"/>
              <a:buFont typeface="Wingdings" panose="05000000000000000000" pitchFamily="2" charset="2"/>
              <a:buChar char="v"/>
              <a:tabLst>
                <a:tab pos="460375" algn="l"/>
                <a:tab pos="461009" algn="l"/>
              </a:tabLst>
            </a:pP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 datos no deben insertarse de 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</a:t>
            </a:r>
            <a:r>
              <a:rPr lang="es-MX" sz="2600" spc="-204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ordenada</a:t>
            </a:r>
            <a:endParaRPr lang="es-MX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0375" marR="423545" indent="-448309">
              <a:lnSpc>
                <a:spcPct val="100000"/>
              </a:lnSpc>
              <a:spcBef>
                <a:spcPts val="480"/>
              </a:spcBef>
              <a:buClr>
                <a:srgbClr val="CC9900"/>
              </a:buClr>
              <a:buSzPct val="70000"/>
              <a:buFont typeface="Wingdings" panose="05000000000000000000" pitchFamily="2" charset="2"/>
              <a:buChar char="v"/>
              <a:tabLst>
                <a:tab pos="460375" algn="l"/>
                <a:tab pos="461009" algn="l"/>
              </a:tabLst>
            </a:pP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forma del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 </a:t>
            </a: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especifica  el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</a:t>
            </a:r>
            <a:r>
              <a:rPr lang="es-MX" sz="2600" spc="-15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búsqueda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0375" marR="5080" indent="-448309">
              <a:lnSpc>
                <a:spcPct val="100000"/>
              </a:lnSpc>
              <a:spcBef>
                <a:spcPts val="480"/>
              </a:spcBef>
              <a:buClr>
                <a:srgbClr val="CC9900"/>
              </a:buClr>
              <a:buSzPct val="70000"/>
              <a:buFont typeface="Wingdings" panose="05000000000000000000" pitchFamily="2" charset="2"/>
              <a:buChar char="v"/>
              <a:tabLst>
                <a:tab pos="460375" algn="l"/>
                <a:tab pos="461009" algn="l"/>
              </a:tabLst>
            </a:pP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menos altura tenga el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ABB,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más balanceado estará,</a:t>
            </a:r>
            <a:r>
              <a:rPr lang="es-MX" sz="2600" spc="-16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más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eficiente</a:t>
            </a:r>
            <a:r>
              <a:rPr lang="es-MX" sz="2600" spc="-6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es-MX" dirty="0">
                <a:solidFill>
                  <a:srgbClr val="292929"/>
                </a:solidFill>
                <a:latin typeface="Arial"/>
                <a:cs typeface="Arial"/>
              </a:rPr>
              <a:t>.</a:t>
            </a:r>
            <a:endParaRPr lang="es-PA" dirty="0"/>
          </a:p>
        </p:txBody>
      </p:sp>
      <p:sp>
        <p:nvSpPr>
          <p:cNvPr id="4" name="Elipse 3"/>
          <p:cNvSpPr/>
          <p:nvPr/>
        </p:nvSpPr>
        <p:spPr>
          <a:xfrm>
            <a:off x="8825873" y="5544338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6" name="Elipse 5"/>
          <p:cNvSpPr/>
          <p:nvPr/>
        </p:nvSpPr>
        <p:spPr>
          <a:xfrm>
            <a:off x="7834876" y="4821070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22</a:t>
            </a:r>
            <a:endParaRPr lang="es-PA" sz="1400" dirty="0"/>
          </a:p>
        </p:txBody>
      </p:sp>
      <p:sp>
        <p:nvSpPr>
          <p:cNvPr id="7" name="Elipse 6"/>
          <p:cNvSpPr/>
          <p:nvPr/>
        </p:nvSpPr>
        <p:spPr>
          <a:xfrm>
            <a:off x="6806976" y="4241914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8" name="Elipse 7"/>
          <p:cNvSpPr/>
          <p:nvPr/>
        </p:nvSpPr>
        <p:spPr>
          <a:xfrm>
            <a:off x="5855994" y="3749250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12</a:t>
            </a:r>
            <a:endParaRPr lang="es-PA" sz="1400" dirty="0"/>
          </a:p>
        </p:txBody>
      </p:sp>
      <p:sp>
        <p:nvSpPr>
          <p:cNvPr id="9" name="Elipse 8"/>
          <p:cNvSpPr/>
          <p:nvPr/>
        </p:nvSpPr>
        <p:spPr>
          <a:xfrm>
            <a:off x="4836969" y="3357958"/>
            <a:ext cx="564253" cy="579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10</a:t>
            </a:r>
            <a:endParaRPr lang="es-PA" sz="1400" dirty="0"/>
          </a:p>
        </p:txBody>
      </p:sp>
      <p:cxnSp>
        <p:nvCxnSpPr>
          <p:cNvPr id="10" name="Conector recto de flecha 9"/>
          <p:cNvCxnSpPr/>
          <p:nvPr/>
        </p:nvCxnSpPr>
        <p:spPr>
          <a:xfrm flipV="1">
            <a:off x="5452854" y="4987052"/>
            <a:ext cx="1889314" cy="12246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6" idx="5"/>
          </p:cNvCxnSpPr>
          <p:nvPr/>
        </p:nvCxnSpPr>
        <p:spPr>
          <a:xfrm>
            <a:off x="8316496" y="5315411"/>
            <a:ext cx="546280" cy="3432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endCxn id="6" idx="2"/>
          </p:cNvCxnSpPr>
          <p:nvPr/>
        </p:nvCxnSpPr>
        <p:spPr>
          <a:xfrm>
            <a:off x="7342168" y="4726949"/>
            <a:ext cx="492708" cy="3836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>
            <a:stCxn id="8" idx="5"/>
            <a:endCxn id="7" idx="2"/>
          </p:cNvCxnSpPr>
          <p:nvPr/>
        </p:nvCxnSpPr>
        <p:spPr>
          <a:xfrm>
            <a:off x="6337614" y="4243591"/>
            <a:ext cx="469362" cy="2879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>
            <a:endCxn id="8" idx="2"/>
          </p:cNvCxnSpPr>
          <p:nvPr/>
        </p:nvCxnSpPr>
        <p:spPr>
          <a:xfrm>
            <a:off x="5384945" y="3740405"/>
            <a:ext cx="471049" cy="298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redondeado 24"/>
          <p:cNvSpPr/>
          <p:nvPr/>
        </p:nvSpPr>
        <p:spPr>
          <a:xfrm>
            <a:off x="1905913" y="4987051"/>
            <a:ext cx="3546941" cy="1693729"/>
          </a:xfrm>
          <a:prstGeom prst="roundRect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El árbol </a:t>
            </a:r>
            <a:r>
              <a:rPr lang="es-PA" dirty="0" smtClean="0">
                <a:solidFill>
                  <a:schemeClr val="bg1"/>
                </a:solidFill>
              </a:rPr>
              <a:t>se encuentra  desordenado </a:t>
            </a:r>
            <a:r>
              <a:rPr lang="es-PA" dirty="0" smtClean="0"/>
              <a:t>ya que los valores se fueron agregando 10,12,19,22,26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4879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33601" y="1075765"/>
            <a:ext cx="4602760" cy="565220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105"/>
              </a:spcBef>
              <a:buNone/>
            </a:pP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 ABB::Insertar(int</a:t>
            </a:r>
            <a:r>
              <a:rPr lang="es-PA" sz="1500" spc="-17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valor)</a:t>
            </a:r>
            <a:endParaRPr lang="es-P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s-P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119380" indent="0">
              <a:lnSpc>
                <a:spcPct val="100000"/>
              </a:lnSpc>
              <a:buNone/>
            </a:pP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*nuevo,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*actual,</a:t>
            </a:r>
            <a:r>
              <a:rPr lang="es-PA" sz="1500" spc="-11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*anterior;  </a:t>
            </a:r>
          </a:p>
          <a:p>
            <a:pPr marL="0" marR="119380" indent="0">
              <a:lnSpc>
                <a:spcPct val="100000"/>
              </a:lnSpc>
              <a:buNone/>
            </a:pPr>
            <a:r>
              <a:rPr lang="es-PA" sz="15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nuevo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new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NodoArbol(valor);  </a:t>
            </a:r>
            <a:endParaRPr lang="es-PA" sz="1500" spc="-5" dirty="0" smtClean="0">
              <a:solidFill>
                <a:srgbClr val="2929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119380" indent="0">
              <a:lnSpc>
                <a:spcPct val="100000"/>
              </a:lnSpc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s-PA" sz="1500" spc="-4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raiz;</a:t>
            </a:r>
            <a:endParaRPr lang="es-P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anterior =</a:t>
            </a:r>
            <a:r>
              <a:rPr lang="es-PA" sz="1500" spc="-6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NULL;</a:t>
            </a:r>
            <a:endParaRPr lang="es-P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actual </a:t>
            </a:r>
            <a:r>
              <a:rPr lang="es-PA" sz="1500" spc="-2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!=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s-PA" sz="1500" spc="-6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== actual -&gt; info ) return</a:t>
            </a:r>
            <a:r>
              <a:rPr lang="es-PA" sz="1500" spc="-204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0; 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anterior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s-PA" sz="1500" spc="-7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(actual-&gt;info &gt;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actual-&gt;izq :</a:t>
            </a:r>
            <a:r>
              <a:rPr lang="es-PA" sz="1500" spc="-24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actual-&gt;der</a:t>
            </a: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10000"/>
              </a:lnSpc>
              <a:spcBef>
                <a:spcPts val="100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spcBef>
                <a:spcPts val="100"/>
              </a:spcBef>
              <a:buNone/>
            </a:pPr>
            <a:endParaRPr lang="es-P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if(anterior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==NULL)  </a:t>
            </a:r>
            <a:r>
              <a:rPr lang="es-PA" sz="15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raiz=nuevo;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s-PA" sz="1500" spc="-2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anterior -&gt; info &gt;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</a:t>
            </a:r>
            <a:r>
              <a:rPr lang="es-PA" sz="1500" spc="-17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anterior -&gt; izq =</a:t>
            </a:r>
            <a:r>
              <a:rPr lang="es-PA" sz="1500" spc="-14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nuevo;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anterior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der =</a:t>
            </a:r>
            <a:r>
              <a:rPr lang="es-PA" sz="1500" spc="-15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nuevo</a:t>
            </a:r>
            <a:r>
              <a:rPr lang="es-PA" sz="15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s-PA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s-PA" sz="1500" spc="-3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15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2065" marR="1160145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s-PA" sz="15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s-P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s-PA" dirty="0">
              <a:latin typeface="Arial"/>
              <a:cs typeface="Arial"/>
            </a:endParaRPr>
          </a:p>
          <a:p>
            <a:pPr marL="161925" marR="5080" indent="0">
              <a:lnSpc>
                <a:spcPct val="100000"/>
              </a:lnSpc>
              <a:buNone/>
            </a:pPr>
            <a:endParaRPr lang="es-PA" dirty="0">
              <a:latin typeface="Arial"/>
              <a:cs typeface="Arial"/>
            </a:endParaRPr>
          </a:p>
          <a:p>
            <a:pPr marL="0" indent="0">
              <a:buNone/>
            </a:pPr>
            <a:endParaRPr lang="es-PA" dirty="0"/>
          </a:p>
        </p:txBody>
      </p:sp>
      <p:sp>
        <p:nvSpPr>
          <p:cNvPr id="5" name="Rectángulo 4"/>
          <p:cNvSpPr/>
          <p:nvPr/>
        </p:nvSpPr>
        <p:spPr>
          <a:xfrm>
            <a:off x="2791459" y="485194"/>
            <a:ext cx="60941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32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Ejemplo #2</a:t>
            </a:r>
            <a:endParaRPr lang="es-P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errar llave 5"/>
          <p:cNvSpPr/>
          <p:nvPr/>
        </p:nvSpPr>
        <p:spPr>
          <a:xfrm>
            <a:off x="5342965" y="2599765"/>
            <a:ext cx="2259106" cy="20977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7" name="Rectángulo redondeado 6"/>
          <p:cNvSpPr/>
          <p:nvPr/>
        </p:nvSpPr>
        <p:spPr>
          <a:xfrm>
            <a:off x="7722642" y="2940015"/>
            <a:ext cx="3550024" cy="105314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el Nodo Padre.  Al final, Anterior será el padre del nuevo nodo</a:t>
            </a:r>
          </a:p>
          <a:p>
            <a:pPr algn="ctr"/>
            <a:endParaRPr lang="es-PA" b="1" dirty="0">
              <a:solidFill>
                <a:srgbClr val="FF0000"/>
              </a:solidFill>
            </a:endParaRPr>
          </a:p>
        </p:txBody>
      </p:sp>
      <p:sp>
        <p:nvSpPr>
          <p:cNvPr id="8" name="Cerrar llave 7"/>
          <p:cNvSpPr/>
          <p:nvPr/>
        </p:nvSpPr>
        <p:spPr>
          <a:xfrm>
            <a:off x="5342965" y="4930588"/>
            <a:ext cx="495556" cy="77096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9" name="Rectángulo redondeado 8"/>
          <p:cNvSpPr/>
          <p:nvPr/>
        </p:nvSpPr>
        <p:spPr>
          <a:xfrm>
            <a:off x="6212459" y="4781396"/>
            <a:ext cx="4213411" cy="1376123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agregó el nodo como nodo</a:t>
            </a:r>
            <a:r>
              <a:rPr lang="es-PA" dirty="0"/>
              <a:t> </a:t>
            </a:r>
            <a:r>
              <a:rPr lang="es-P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hoja. Ya que el anterior es igual a NULL el árbol se encuentra vacío, el nodo se agregará como nodo raíz</a:t>
            </a:r>
          </a:p>
          <a:p>
            <a:pPr algn="ctr"/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29051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04" y="569925"/>
            <a:ext cx="8911687" cy="864031"/>
          </a:xfrm>
        </p:spPr>
        <p:txBody>
          <a:bodyPr>
            <a:normAutofit/>
          </a:bodyPr>
          <a:lstStyle/>
          <a:p>
            <a:pPr algn="ctr"/>
            <a:r>
              <a:rPr lang="es-P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</a:t>
            </a:r>
            <a:r>
              <a:rPr lang="es-MX" sz="44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eliminar </a:t>
            </a:r>
            <a:r>
              <a:rPr lang="es-MX" sz="44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es-MX" sz="44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4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nodo</a:t>
            </a:r>
            <a:r>
              <a:rPr lang="es-P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r>
              <a:rPr lang="es-P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PA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03705" y="1464855"/>
            <a:ext cx="8915400" cy="1762509"/>
          </a:xfrm>
        </p:spPr>
        <p:txBody>
          <a:bodyPr>
            <a:normAutofit fontScale="92500" lnSpcReduction="10000"/>
          </a:bodyPr>
          <a:lstStyle/>
          <a:p>
            <a:pPr marL="297816" indent="-285750">
              <a:lnSpc>
                <a:spcPct val="100000"/>
              </a:lnSpc>
              <a:spcBef>
                <a:spcPts val="105"/>
              </a:spcBef>
              <a:buClr>
                <a:srgbClr val="CC9900"/>
              </a:buClr>
              <a:buSzPct val="70000"/>
              <a:buFont typeface="Wingdings" panose="05000000000000000000" pitchFamily="2" charset="2"/>
              <a:buChar char="v"/>
              <a:tabLst>
                <a:tab pos="460375" algn="l"/>
                <a:tab pos="461009" algn="l"/>
              </a:tabLst>
            </a:pPr>
            <a:r>
              <a:rPr lang="es-MX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Aquí se detallar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s-MX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proceso de la eliminación de nodo ya se: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7395" lvl="1">
              <a:lnSpc>
                <a:spcPct val="100000"/>
              </a:lnSpc>
              <a:buClr>
                <a:srgbClr val="999933"/>
              </a:buClr>
              <a:buSzPct val="65000"/>
              <a:buFont typeface="Wingdings" panose="05000000000000000000" pitchFamily="2" charset="2"/>
              <a:buChar char="v"/>
              <a:tabLst>
                <a:tab pos="901065" algn="l"/>
                <a:tab pos="901700" algn="l"/>
              </a:tabLst>
            </a:pPr>
            <a:r>
              <a:rPr lang="es-MX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Nodo hoja</a:t>
            </a:r>
          </a:p>
          <a:p>
            <a:pPr marL="1189990" lvl="2" indent="-285750">
              <a:lnSpc>
                <a:spcPct val="100000"/>
              </a:lnSpc>
              <a:spcBef>
                <a:spcPts val="10"/>
              </a:spcBef>
              <a:buClr>
                <a:srgbClr val="CC9900"/>
              </a:buClr>
              <a:buSzPct val="69444"/>
              <a:buFont typeface="Wingdings" panose="05000000000000000000" pitchFamily="2" charset="2"/>
              <a:buChar char="v"/>
              <a:tabLst>
                <a:tab pos="1306195" algn="l"/>
                <a:tab pos="1306830" algn="l"/>
              </a:tabLst>
            </a:pPr>
            <a:r>
              <a:rPr lang="es-MX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primero buscamos </a:t>
            </a: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Nodo Padre del nodo </a:t>
            </a:r>
            <a:r>
              <a:rPr lang="es-MX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se borrar.</a:t>
            </a:r>
          </a:p>
          <a:p>
            <a:pPr marL="1189990" lvl="2" indent="-285750">
              <a:lnSpc>
                <a:spcPct val="100000"/>
              </a:lnSpc>
              <a:spcBef>
                <a:spcPts val="10"/>
              </a:spcBef>
              <a:buClr>
                <a:srgbClr val="CC9900"/>
              </a:buClr>
              <a:buSzPct val="69444"/>
              <a:buFont typeface="Wingdings" panose="05000000000000000000" pitchFamily="2" charset="2"/>
              <a:buChar char="v"/>
              <a:tabLst>
                <a:tab pos="1306195" algn="l"/>
                <a:tab pos="1306830" algn="l"/>
              </a:tabLst>
            </a:pPr>
            <a:r>
              <a:rPr lang="es-MX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desconectarlo.</a:t>
            </a:r>
          </a:p>
          <a:p>
            <a:pPr marL="1189990" lvl="2" indent="-285750">
              <a:lnSpc>
                <a:spcPct val="100000"/>
              </a:lnSpc>
              <a:spcBef>
                <a:spcPts val="10"/>
              </a:spcBef>
              <a:buClr>
                <a:srgbClr val="CC9900"/>
              </a:buClr>
              <a:buSzPct val="69444"/>
              <a:buFont typeface="Wingdings" panose="05000000000000000000" pitchFamily="2" charset="2"/>
              <a:buChar char="v"/>
              <a:tabLst>
                <a:tab pos="1306195" algn="l"/>
                <a:tab pos="1306830" algn="l"/>
              </a:tabLst>
            </a:pPr>
            <a:r>
              <a:rPr lang="es-MX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Liberaremos </a:t>
            </a: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nodo</a:t>
            </a:r>
            <a:r>
              <a:rPr lang="es-MX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04240" lvl="2" indent="0">
              <a:lnSpc>
                <a:spcPct val="100000"/>
              </a:lnSpc>
              <a:spcBef>
                <a:spcPts val="10"/>
              </a:spcBef>
              <a:buClr>
                <a:srgbClr val="CC9900"/>
              </a:buClr>
              <a:buSzPct val="69444"/>
              <a:buNone/>
              <a:tabLst>
                <a:tab pos="1306195" algn="l"/>
                <a:tab pos="1306830" algn="l"/>
              </a:tabLst>
            </a:pPr>
            <a:endParaRPr lang="es-MX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P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ector 3"/>
          <p:cNvSpPr/>
          <p:nvPr/>
        </p:nvSpPr>
        <p:spPr>
          <a:xfrm>
            <a:off x="1592932" y="5177665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5" name="Conector 4"/>
          <p:cNvSpPr/>
          <p:nvPr/>
        </p:nvSpPr>
        <p:spPr>
          <a:xfrm>
            <a:off x="2558779" y="5177666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6" name="Conector 5"/>
          <p:cNvSpPr/>
          <p:nvPr/>
        </p:nvSpPr>
        <p:spPr>
          <a:xfrm>
            <a:off x="3555059" y="5101848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26</a:t>
            </a:r>
          </a:p>
          <a:p>
            <a:pPr algn="ctr"/>
            <a:endParaRPr lang="es-PA" sz="1400" dirty="0"/>
          </a:p>
        </p:txBody>
      </p:sp>
      <p:sp>
        <p:nvSpPr>
          <p:cNvPr id="7" name="Conector 6"/>
          <p:cNvSpPr/>
          <p:nvPr/>
        </p:nvSpPr>
        <p:spPr>
          <a:xfrm>
            <a:off x="2166987" y="4442397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12</a:t>
            </a:r>
          </a:p>
          <a:p>
            <a:pPr algn="ctr"/>
            <a:endParaRPr lang="es-PA" sz="1400" dirty="0"/>
          </a:p>
        </p:txBody>
      </p:sp>
      <p:sp>
        <p:nvSpPr>
          <p:cNvPr id="8" name="Conector 7"/>
          <p:cNvSpPr/>
          <p:nvPr/>
        </p:nvSpPr>
        <p:spPr>
          <a:xfrm>
            <a:off x="4616832" y="5177667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/>
              <a:t>4</a:t>
            </a:r>
            <a:r>
              <a:rPr lang="es-PA" sz="1400" dirty="0" smtClean="0"/>
              <a:t>0</a:t>
            </a:r>
          </a:p>
          <a:p>
            <a:pPr algn="ctr"/>
            <a:endParaRPr lang="es-PA" sz="1400" dirty="0"/>
          </a:p>
        </p:txBody>
      </p:sp>
      <p:sp>
        <p:nvSpPr>
          <p:cNvPr id="9" name="Conector 8"/>
          <p:cNvSpPr/>
          <p:nvPr/>
        </p:nvSpPr>
        <p:spPr>
          <a:xfrm>
            <a:off x="3986758" y="4442398"/>
            <a:ext cx="584760" cy="492237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10" name="Conector 9"/>
          <p:cNvSpPr/>
          <p:nvPr/>
        </p:nvSpPr>
        <p:spPr>
          <a:xfrm>
            <a:off x="3154852" y="3553659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</a:t>
            </a:r>
            <a:r>
              <a:rPr lang="es-PA" sz="1400" dirty="0"/>
              <a:t>2</a:t>
            </a:r>
            <a:endParaRPr lang="es-PA" sz="1400" dirty="0" smtClean="0"/>
          </a:p>
          <a:p>
            <a:pPr algn="ctr"/>
            <a:endParaRPr lang="es-PA" sz="1400" dirty="0"/>
          </a:p>
        </p:txBody>
      </p:sp>
      <p:sp>
        <p:nvSpPr>
          <p:cNvPr id="11" name="Conector 10"/>
          <p:cNvSpPr/>
          <p:nvPr/>
        </p:nvSpPr>
        <p:spPr>
          <a:xfrm>
            <a:off x="6918252" y="5188140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12" name="Conector 11"/>
          <p:cNvSpPr/>
          <p:nvPr/>
        </p:nvSpPr>
        <p:spPr>
          <a:xfrm>
            <a:off x="8008832" y="5187407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13" name="Conector 12"/>
          <p:cNvSpPr/>
          <p:nvPr/>
        </p:nvSpPr>
        <p:spPr>
          <a:xfrm>
            <a:off x="8910812" y="5177668"/>
            <a:ext cx="584760" cy="492237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</a:p>
        </p:txBody>
      </p:sp>
      <p:sp>
        <p:nvSpPr>
          <p:cNvPr id="14" name="Conector 13"/>
          <p:cNvSpPr/>
          <p:nvPr/>
        </p:nvSpPr>
        <p:spPr>
          <a:xfrm>
            <a:off x="10005232" y="5101848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40</a:t>
            </a:r>
          </a:p>
          <a:p>
            <a:pPr algn="ctr"/>
            <a:endParaRPr lang="es-PA" sz="1400" dirty="0"/>
          </a:p>
        </p:txBody>
      </p:sp>
      <p:sp>
        <p:nvSpPr>
          <p:cNvPr id="15" name="Conector 14"/>
          <p:cNvSpPr/>
          <p:nvPr/>
        </p:nvSpPr>
        <p:spPr>
          <a:xfrm>
            <a:off x="9420472" y="4442947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16" name="Conector 15"/>
          <p:cNvSpPr/>
          <p:nvPr/>
        </p:nvSpPr>
        <p:spPr>
          <a:xfrm>
            <a:off x="7503012" y="4463592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12</a:t>
            </a:r>
          </a:p>
          <a:p>
            <a:pPr algn="ctr"/>
            <a:endParaRPr lang="es-PA" sz="1400" dirty="0"/>
          </a:p>
        </p:txBody>
      </p:sp>
      <p:sp>
        <p:nvSpPr>
          <p:cNvPr id="17" name="Conector 16"/>
          <p:cNvSpPr/>
          <p:nvPr/>
        </p:nvSpPr>
        <p:spPr>
          <a:xfrm>
            <a:off x="8542192" y="353017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22</a:t>
            </a:r>
          </a:p>
          <a:p>
            <a:pPr algn="ctr"/>
            <a:endParaRPr lang="es-PA" sz="1400" dirty="0"/>
          </a:p>
        </p:txBody>
      </p:sp>
      <p:cxnSp>
        <p:nvCxnSpPr>
          <p:cNvPr id="18" name="Conector recto de flecha 17"/>
          <p:cNvCxnSpPr>
            <a:endCxn id="7" idx="7"/>
          </p:cNvCxnSpPr>
          <p:nvPr/>
        </p:nvCxnSpPr>
        <p:spPr>
          <a:xfrm flipH="1">
            <a:off x="2666111" y="4030412"/>
            <a:ext cx="570721" cy="4840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 flipH="1">
            <a:off x="1977636" y="4841897"/>
            <a:ext cx="270544" cy="3357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H="1">
            <a:off x="7341850" y="4929873"/>
            <a:ext cx="270544" cy="3357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endCxn id="16" idx="7"/>
          </p:cNvCxnSpPr>
          <p:nvPr/>
        </p:nvCxnSpPr>
        <p:spPr>
          <a:xfrm flipH="1">
            <a:off x="8002136" y="3966339"/>
            <a:ext cx="629164" cy="5693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endCxn id="9" idx="1"/>
          </p:cNvCxnSpPr>
          <p:nvPr/>
        </p:nvCxnSpPr>
        <p:spPr>
          <a:xfrm>
            <a:off x="3619930" y="4019285"/>
            <a:ext cx="452464" cy="4951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stCxn id="9" idx="5"/>
            <a:endCxn id="8" idx="1"/>
          </p:cNvCxnSpPr>
          <p:nvPr/>
        </p:nvCxnSpPr>
        <p:spPr>
          <a:xfrm>
            <a:off x="4485882" y="4862549"/>
            <a:ext cx="216586" cy="3872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>
            <a:endCxn id="5" idx="0"/>
          </p:cNvCxnSpPr>
          <p:nvPr/>
        </p:nvCxnSpPr>
        <p:spPr>
          <a:xfrm>
            <a:off x="2667067" y="4872391"/>
            <a:ext cx="184092" cy="3052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>
            <a:endCxn id="15" idx="1"/>
          </p:cNvCxnSpPr>
          <p:nvPr/>
        </p:nvCxnSpPr>
        <p:spPr>
          <a:xfrm>
            <a:off x="9014398" y="3975186"/>
            <a:ext cx="491710" cy="5398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15" idx="3"/>
            <a:endCxn id="13" idx="0"/>
          </p:cNvCxnSpPr>
          <p:nvPr/>
        </p:nvCxnSpPr>
        <p:spPr>
          <a:xfrm flipH="1">
            <a:off x="9203192" y="4863098"/>
            <a:ext cx="302916" cy="3145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endCxn id="12" idx="1"/>
          </p:cNvCxnSpPr>
          <p:nvPr/>
        </p:nvCxnSpPr>
        <p:spPr>
          <a:xfrm>
            <a:off x="7973588" y="4942851"/>
            <a:ext cx="120880" cy="3166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stCxn id="9" idx="3"/>
          </p:cNvCxnSpPr>
          <p:nvPr/>
        </p:nvCxnSpPr>
        <p:spPr>
          <a:xfrm flipH="1">
            <a:off x="3965776" y="4862549"/>
            <a:ext cx="106618" cy="2399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>
            <a:endCxn id="14" idx="1"/>
          </p:cNvCxnSpPr>
          <p:nvPr/>
        </p:nvCxnSpPr>
        <p:spPr>
          <a:xfrm>
            <a:off x="9872511" y="4891669"/>
            <a:ext cx="218357" cy="2822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Elipse 47"/>
          <p:cNvSpPr/>
          <p:nvPr/>
        </p:nvSpPr>
        <p:spPr>
          <a:xfrm>
            <a:off x="1592932" y="3037552"/>
            <a:ext cx="1258227" cy="69647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1</a:t>
            </a:r>
            <a:endParaRPr lang="es-PA" dirty="0"/>
          </a:p>
        </p:txBody>
      </p:sp>
      <p:sp>
        <p:nvSpPr>
          <p:cNvPr id="49" name="Elipse 48"/>
          <p:cNvSpPr/>
          <p:nvPr/>
        </p:nvSpPr>
        <p:spPr>
          <a:xfrm>
            <a:off x="9960878" y="3041661"/>
            <a:ext cx="1258227" cy="69647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2</a:t>
            </a:r>
            <a:endParaRPr lang="es-PA" dirty="0"/>
          </a:p>
        </p:txBody>
      </p:sp>
      <p:sp>
        <p:nvSpPr>
          <p:cNvPr id="50" name="Rectángulo redondeado 49"/>
          <p:cNvSpPr/>
          <p:nvPr/>
        </p:nvSpPr>
        <p:spPr>
          <a:xfrm>
            <a:off x="4779216" y="3514791"/>
            <a:ext cx="1748554" cy="66610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Nodo padre encontrado</a:t>
            </a:r>
            <a:endParaRPr lang="es-PA" dirty="0"/>
          </a:p>
        </p:txBody>
      </p:sp>
      <p:sp>
        <p:nvSpPr>
          <p:cNvPr id="51" name="Rectángulo redondeado 50"/>
          <p:cNvSpPr/>
          <p:nvPr/>
        </p:nvSpPr>
        <p:spPr>
          <a:xfrm>
            <a:off x="8631300" y="5994413"/>
            <a:ext cx="2830106" cy="75492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Aquí se desconecta y se libera el nodo</a:t>
            </a:r>
            <a:endParaRPr lang="es-PA" dirty="0"/>
          </a:p>
        </p:txBody>
      </p:sp>
      <p:cxnSp>
        <p:nvCxnSpPr>
          <p:cNvPr id="53" name="Conector recto de flecha 52"/>
          <p:cNvCxnSpPr>
            <a:endCxn id="9" idx="0"/>
          </p:cNvCxnSpPr>
          <p:nvPr/>
        </p:nvCxnSpPr>
        <p:spPr>
          <a:xfrm flipH="1">
            <a:off x="4279138" y="3642100"/>
            <a:ext cx="500078" cy="800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/>
          <p:nvPr/>
        </p:nvCxnSpPr>
        <p:spPr>
          <a:xfrm flipV="1">
            <a:off x="9420472" y="5679644"/>
            <a:ext cx="0" cy="314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Multiplicar 55"/>
          <p:cNvSpPr/>
          <p:nvPr/>
        </p:nvSpPr>
        <p:spPr>
          <a:xfrm>
            <a:off x="8887539" y="4829802"/>
            <a:ext cx="595296" cy="1058407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0062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77448" y="1578052"/>
            <a:ext cx="8915400" cy="1188720"/>
          </a:xfrm>
        </p:spPr>
        <p:txBody>
          <a:bodyPr/>
          <a:lstStyle/>
          <a:p>
            <a:pPr marL="461645" lvl="1" indent="0">
              <a:lnSpc>
                <a:spcPts val="2395"/>
              </a:lnSpc>
              <a:buClr>
                <a:srgbClr val="999933"/>
              </a:buClr>
              <a:buSzPct val="65000"/>
              <a:buNone/>
              <a:tabLst>
                <a:tab pos="901065" algn="l"/>
                <a:tab pos="901700" algn="l"/>
              </a:tabLst>
            </a:pPr>
            <a:r>
              <a:rPr lang="es-MX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el Nodo tiene un hijo</a:t>
            </a:r>
          </a:p>
          <a:p>
            <a:pPr marL="1189990" lvl="2" indent="-285750">
              <a:spcBef>
                <a:spcPts val="10"/>
              </a:spcBef>
              <a:buClr>
                <a:srgbClr val="CC9900"/>
              </a:buClr>
              <a:buSzPct val="69444"/>
              <a:buFont typeface="Wingdings" panose="05000000000000000000" pitchFamily="2" charset="2"/>
              <a:buChar char="v"/>
              <a:tabLst>
                <a:tab pos="1306195" algn="l"/>
                <a:tab pos="1306830" algn="l"/>
              </a:tabLst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rimero buscamos el Nodo Padre del nodo para borrar.</a:t>
            </a:r>
          </a:p>
          <a:p>
            <a:pPr marL="1189990" lvl="2" indent="-285750">
              <a:spcBef>
                <a:spcPts val="10"/>
              </a:spcBef>
              <a:buClr>
                <a:srgbClr val="CC9900"/>
              </a:buClr>
              <a:buSzPct val="69444"/>
              <a:buFont typeface="Wingdings" panose="05000000000000000000" pitchFamily="2" charset="2"/>
              <a:buChar char="v"/>
              <a:tabLst>
                <a:tab pos="1306195" algn="l"/>
                <a:tab pos="1306830" algn="l"/>
              </a:tabLst>
            </a:pPr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conectar el hijo con el padre del nodo que vamos a borrar.</a:t>
            </a:r>
          </a:p>
          <a:p>
            <a:pPr marL="1189990" lvl="2" indent="-285750">
              <a:spcBef>
                <a:spcPts val="10"/>
              </a:spcBef>
              <a:buClr>
                <a:srgbClr val="CC9900"/>
              </a:buClr>
              <a:buSzPct val="69444"/>
              <a:buFont typeface="Wingdings" panose="05000000000000000000" pitchFamily="2" charset="2"/>
              <a:buChar char="v"/>
              <a:tabLst>
                <a:tab pos="1306195" algn="l"/>
                <a:tab pos="1306830" algn="l"/>
              </a:tabLst>
            </a:pPr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Liberamos el nodo.</a:t>
            </a:r>
          </a:p>
          <a:p>
            <a:pPr marL="904240" lvl="2" indent="0">
              <a:spcBef>
                <a:spcPts val="10"/>
              </a:spcBef>
              <a:buClr>
                <a:srgbClr val="CC9900"/>
              </a:buClr>
              <a:buSzPct val="69444"/>
              <a:buNone/>
              <a:tabLst>
                <a:tab pos="1306195" algn="l"/>
                <a:tab pos="1306830" algn="l"/>
              </a:tabLst>
            </a:pPr>
            <a:endParaRPr 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4240" lvl="2" indent="0">
              <a:spcBef>
                <a:spcPts val="10"/>
              </a:spcBef>
              <a:buClr>
                <a:srgbClr val="CC9900"/>
              </a:buClr>
              <a:buSzPct val="69444"/>
              <a:buNone/>
              <a:tabLst>
                <a:tab pos="1306195" algn="l"/>
                <a:tab pos="1306830" algn="l"/>
              </a:tabLst>
            </a:pPr>
            <a:endParaRPr 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8845" lvl="2" indent="0">
              <a:lnSpc>
                <a:spcPts val="2395"/>
              </a:lnSpc>
              <a:buClr>
                <a:srgbClr val="999933"/>
              </a:buClr>
              <a:buSzPct val="65000"/>
              <a:buNone/>
              <a:tabLst>
                <a:tab pos="901065" algn="l"/>
                <a:tab pos="901700" algn="l"/>
              </a:tabLst>
            </a:pPr>
            <a:endParaRPr lang="es-MX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PA" dirty="0"/>
          </a:p>
        </p:txBody>
      </p:sp>
      <p:sp>
        <p:nvSpPr>
          <p:cNvPr id="4" name="object 6"/>
          <p:cNvSpPr txBox="1">
            <a:spLocks noGrp="1"/>
          </p:cNvSpPr>
          <p:nvPr>
            <p:ph type="title"/>
          </p:nvPr>
        </p:nvSpPr>
        <p:spPr>
          <a:xfrm>
            <a:off x="1888309" y="490404"/>
            <a:ext cx="785886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s-P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</a:t>
            </a:r>
            <a:r>
              <a:rPr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eliminar un</a:t>
            </a:r>
            <a:r>
              <a:rPr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Nodo con un</a:t>
            </a:r>
            <a:r>
              <a:rPr sz="36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hijo</a:t>
            </a:r>
            <a:r>
              <a:rPr lang="es-P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ector 4"/>
          <p:cNvSpPr/>
          <p:nvPr/>
        </p:nvSpPr>
        <p:spPr>
          <a:xfrm>
            <a:off x="3154852" y="3553659"/>
            <a:ext cx="584760" cy="492237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6" name="Conector 5"/>
          <p:cNvSpPr/>
          <p:nvPr/>
        </p:nvSpPr>
        <p:spPr>
          <a:xfrm>
            <a:off x="2489719" y="6013125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31</a:t>
            </a:r>
          </a:p>
          <a:p>
            <a:pPr algn="ctr"/>
            <a:endParaRPr lang="es-PA" sz="1400" dirty="0"/>
          </a:p>
        </p:txBody>
      </p:sp>
      <p:sp>
        <p:nvSpPr>
          <p:cNvPr id="7" name="Conector 6"/>
          <p:cNvSpPr/>
          <p:nvPr/>
        </p:nvSpPr>
        <p:spPr>
          <a:xfrm>
            <a:off x="1254872" y="6013125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27</a:t>
            </a:r>
          </a:p>
          <a:p>
            <a:pPr algn="ctr"/>
            <a:endParaRPr lang="es-PA" sz="1400" dirty="0"/>
          </a:p>
        </p:txBody>
      </p:sp>
      <p:sp>
        <p:nvSpPr>
          <p:cNvPr id="8" name="Conector 7"/>
          <p:cNvSpPr/>
          <p:nvPr/>
        </p:nvSpPr>
        <p:spPr>
          <a:xfrm>
            <a:off x="1839632" y="5160991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28</a:t>
            </a:r>
          </a:p>
          <a:p>
            <a:pPr algn="ctr"/>
            <a:endParaRPr lang="es-PA" sz="1400" dirty="0"/>
          </a:p>
        </p:txBody>
      </p:sp>
      <p:sp>
        <p:nvSpPr>
          <p:cNvPr id="9" name="Conector 8"/>
          <p:cNvSpPr/>
          <p:nvPr/>
        </p:nvSpPr>
        <p:spPr>
          <a:xfrm>
            <a:off x="1217913" y="447105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10" name="Conector 9"/>
          <p:cNvSpPr/>
          <p:nvPr/>
        </p:nvSpPr>
        <p:spPr>
          <a:xfrm>
            <a:off x="1802673" y="3634808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/>
              <a:t>1</a:t>
            </a:r>
            <a:r>
              <a:rPr lang="es-PA" sz="1400" dirty="0" smtClean="0"/>
              <a:t>2</a:t>
            </a:r>
          </a:p>
          <a:p>
            <a:pPr algn="ctr"/>
            <a:endParaRPr lang="es-PA" sz="1400" dirty="0"/>
          </a:p>
        </p:txBody>
      </p:sp>
      <p:sp>
        <p:nvSpPr>
          <p:cNvPr id="11" name="Conector 10"/>
          <p:cNvSpPr/>
          <p:nvPr/>
        </p:nvSpPr>
        <p:spPr>
          <a:xfrm>
            <a:off x="2355834" y="278267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</a:t>
            </a:r>
            <a:r>
              <a:rPr lang="es-PA" sz="1400" dirty="0"/>
              <a:t>2</a:t>
            </a:r>
            <a:endParaRPr lang="es-PA" sz="1400" dirty="0" smtClean="0"/>
          </a:p>
          <a:p>
            <a:pPr algn="ctr"/>
            <a:endParaRPr lang="es-PA" sz="1400" dirty="0"/>
          </a:p>
        </p:txBody>
      </p:sp>
      <p:sp>
        <p:nvSpPr>
          <p:cNvPr id="12" name="Conector 11"/>
          <p:cNvSpPr/>
          <p:nvPr/>
        </p:nvSpPr>
        <p:spPr>
          <a:xfrm>
            <a:off x="8196472" y="4018155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13" name="Conector 12"/>
          <p:cNvSpPr/>
          <p:nvPr/>
        </p:nvSpPr>
        <p:spPr>
          <a:xfrm>
            <a:off x="9110872" y="4083085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14" name="Conector 13"/>
          <p:cNvSpPr/>
          <p:nvPr/>
        </p:nvSpPr>
        <p:spPr>
          <a:xfrm>
            <a:off x="8820472" y="3005181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12</a:t>
            </a:r>
          </a:p>
          <a:p>
            <a:pPr algn="ctr"/>
            <a:endParaRPr lang="es-PA" sz="1400" dirty="0"/>
          </a:p>
        </p:txBody>
      </p:sp>
      <p:sp>
        <p:nvSpPr>
          <p:cNvPr id="15" name="Conector 14"/>
          <p:cNvSpPr/>
          <p:nvPr/>
        </p:nvSpPr>
        <p:spPr>
          <a:xfrm>
            <a:off x="9387000" y="5653228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27</a:t>
            </a:r>
          </a:p>
          <a:p>
            <a:pPr algn="ctr"/>
            <a:endParaRPr lang="es-PA" sz="1400" dirty="0"/>
          </a:p>
        </p:txBody>
      </p:sp>
      <p:sp>
        <p:nvSpPr>
          <p:cNvPr id="16" name="Conector 15"/>
          <p:cNvSpPr/>
          <p:nvPr/>
        </p:nvSpPr>
        <p:spPr>
          <a:xfrm>
            <a:off x="10556520" y="5653229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31</a:t>
            </a:r>
          </a:p>
          <a:p>
            <a:pPr algn="ctr"/>
            <a:endParaRPr lang="es-PA" sz="1400" dirty="0"/>
          </a:p>
        </p:txBody>
      </p:sp>
      <p:sp>
        <p:nvSpPr>
          <p:cNvPr id="17" name="Conector 16"/>
          <p:cNvSpPr/>
          <p:nvPr/>
        </p:nvSpPr>
        <p:spPr>
          <a:xfrm>
            <a:off x="9971760" y="4812913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28</a:t>
            </a:r>
          </a:p>
          <a:p>
            <a:pPr algn="ctr"/>
            <a:endParaRPr lang="es-PA" sz="1400" dirty="0"/>
          </a:p>
        </p:txBody>
      </p:sp>
      <p:sp>
        <p:nvSpPr>
          <p:cNvPr id="18" name="Conector 17"/>
          <p:cNvSpPr/>
          <p:nvPr/>
        </p:nvSpPr>
        <p:spPr>
          <a:xfrm>
            <a:off x="9971760" y="3726478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25</a:t>
            </a:r>
          </a:p>
          <a:p>
            <a:pPr algn="ctr"/>
            <a:endParaRPr lang="es-PA" sz="1400" dirty="0"/>
          </a:p>
        </p:txBody>
      </p:sp>
      <p:sp>
        <p:nvSpPr>
          <p:cNvPr id="19" name="Conector 18"/>
          <p:cNvSpPr/>
          <p:nvPr/>
        </p:nvSpPr>
        <p:spPr>
          <a:xfrm>
            <a:off x="11141280" y="4013598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40</a:t>
            </a:r>
          </a:p>
          <a:p>
            <a:pPr algn="ctr"/>
            <a:endParaRPr lang="es-PA" sz="1400" dirty="0"/>
          </a:p>
        </p:txBody>
      </p:sp>
      <p:sp>
        <p:nvSpPr>
          <p:cNvPr id="20" name="Conector 19"/>
          <p:cNvSpPr/>
          <p:nvPr/>
        </p:nvSpPr>
        <p:spPr>
          <a:xfrm>
            <a:off x="10556520" y="2985060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21" name="Conector 20"/>
          <p:cNvSpPr/>
          <p:nvPr/>
        </p:nvSpPr>
        <p:spPr>
          <a:xfrm>
            <a:off x="9971760" y="207579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</a:t>
            </a:r>
            <a:r>
              <a:rPr lang="es-PA" sz="1400" dirty="0"/>
              <a:t>2</a:t>
            </a:r>
            <a:endParaRPr lang="es-PA" sz="1400" dirty="0" smtClean="0"/>
          </a:p>
          <a:p>
            <a:pPr algn="ctr"/>
            <a:endParaRPr lang="es-PA" sz="1400" dirty="0"/>
          </a:p>
        </p:txBody>
      </p:sp>
      <p:sp>
        <p:nvSpPr>
          <p:cNvPr id="22" name="Conector 21"/>
          <p:cNvSpPr/>
          <p:nvPr/>
        </p:nvSpPr>
        <p:spPr>
          <a:xfrm>
            <a:off x="3870040" y="4367617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40</a:t>
            </a:r>
          </a:p>
          <a:p>
            <a:pPr algn="ctr"/>
            <a:endParaRPr lang="es-PA" sz="1400" dirty="0"/>
          </a:p>
        </p:txBody>
      </p:sp>
      <p:sp>
        <p:nvSpPr>
          <p:cNvPr id="23" name="Conector 22"/>
          <p:cNvSpPr/>
          <p:nvPr/>
        </p:nvSpPr>
        <p:spPr>
          <a:xfrm>
            <a:off x="3019656" y="4385460"/>
            <a:ext cx="584760" cy="492237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26</a:t>
            </a:r>
          </a:p>
          <a:p>
            <a:pPr algn="ctr"/>
            <a:endParaRPr lang="es-PA" sz="1400" dirty="0"/>
          </a:p>
        </p:txBody>
      </p:sp>
      <p:sp>
        <p:nvSpPr>
          <p:cNvPr id="24" name="Conector 23"/>
          <p:cNvSpPr/>
          <p:nvPr/>
        </p:nvSpPr>
        <p:spPr>
          <a:xfrm>
            <a:off x="2132012" y="4385461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cxnSp>
        <p:nvCxnSpPr>
          <p:cNvPr id="25" name="Conector recto de flecha 24"/>
          <p:cNvCxnSpPr/>
          <p:nvPr/>
        </p:nvCxnSpPr>
        <p:spPr>
          <a:xfrm flipH="1">
            <a:off x="2177448" y="3286975"/>
            <a:ext cx="270544" cy="3357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10" idx="3"/>
            <a:endCxn id="9" idx="0"/>
          </p:cNvCxnSpPr>
          <p:nvPr/>
        </p:nvCxnSpPr>
        <p:spPr>
          <a:xfrm flipH="1">
            <a:off x="1510293" y="4054959"/>
            <a:ext cx="378016" cy="4160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8" idx="3"/>
          </p:cNvCxnSpPr>
          <p:nvPr/>
        </p:nvCxnSpPr>
        <p:spPr>
          <a:xfrm flipH="1">
            <a:off x="1667401" y="5581142"/>
            <a:ext cx="257867" cy="431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 flipH="1">
            <a:off x="3278198" y="4083085"/>
            <a:ext cx="53910" cy="3178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3" idx="4"/>
          </p:cNvCxnSpPr>
          <p:nvPr/>
        </p:nvCxnSpPr>
        <p:spPr>
          <a:xfrm flipH="1">
            <a:off x="2252162" y="4877697"/>
            <a:ext cx="1059874" cy="3179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endCxn id="24" idx="0"/>
          </p:cNvCxnSpPr>
          <p:nvPr/>
        </p:nvCxnSpPr>
        <p:spPr>
          <a:xfrm>
            <a:off x="2230325" y="4118123"/>
            <a:ext cx="194067" cy="267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5" idx="1"/>
          </p:cNvCxnSpPr>
          <p:nvPr/>
        </p:nvCxnSpPr>
        <p:spPr>
          <a:xfrm>
            <a:off x="2852044" y="3217891"/>
            <a:ext cx="388444" cy="407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>
            <a:endCxn id="22" idx="1"/>
          </p:cNvCxnSpPr>
          <p:nvPr/>
        </p:nvCxnSpPr>
        <p:spPr>
          <a:xfrm>
            <a:off x="3657948" y="4012503"/>
            <a:ext cx="297728" cy="4272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/>
          <p:nvPr/>
        </p:nvCxnSpPr>
        <p:spPr>
          <a:xfrm>
            <a:off x="2293253" y="5619738"/>
            <a:ext cx="288247" cy="3685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>
            <a:endCxn id="14" idx="7"/>
          </p:cNvCxnSpPr>
          <p:nvPr/>
        </p:nvCxnSpPr>
        <p:spPr>
          <a:xfrm flipH="1">
            <a:off x="9319596" y="2481444"/>
            <a:ext cx="670396" cy="5958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endCxn id="12" idx="0"/>
          </p:cNvCxnSpPr>
          <p:nvPr/>
        </p:nvCxnSpPr>
        <p:spPr>
          <a:xfrm flipH="1">
            <a:off x="8488852" y="3490394"/>
            <a:ext cx="477228" cy="5277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>
            <a:endCxn id="13" idx="0"/>
          </p:cNvCxnSpPr>
          <p:nvPr/>
        </p:nvCxnSpPr>
        <p:spPr>
          <a:xfrm>
            <a:off x="9185656" y="3454895"/>
            <a:ext cx="217596" cy="6281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ipse 51"/>
          <p:cNvSpPr/>
          <p:nvPr/>
        </p:nvSpPr>
        <p:spPr>
          <a:xfrm>
            <a:off x="868680" y="2237141"/>
            <a:ext cx="1343597" cy="6684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1</a:t>
            </a:r>
            <a:endParaRPr lang="es-PA" dirty="0"/>
          </a:p>
        </p:txBody>
      </p:sp>
      <p:sp>
        <p:nvSpPr>
          <p:cNvPr id="53" name="Elipse 52"/>
          <p:cNvSpPr/>
          <p:nvPr/>
        </p:nvSpPr>
        <p:spPr>
          <a:xfrm>
            <a:off x="10469481" y="1128884"/>
            <a:ext cx="1343597" cy="668475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2</a:t>
            </a:r>
            <a:endParaRPr lang="es-PA" dirty="0"/>
          </a:p>
        </p:txBody>
      </p:sp>
      <p:sp>
        <p:nvSpPr>
          <p:cNvPr id="54" name="Rectángulo redondeado 53"/>
          <p:cNvSpPr/>
          <p:nvPr/>
        </p:nvSpPr>
        <p:spPr>
          <a:xfrm>
            <a:off x="4329614" y="2902528"/>
            <a:ext cx="2494640" cy="8593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Nodo padre encontrado</a:t>
            </a:r>
            <a:endParaRPr lang="es-PA" dirty="0"/>
          </a:p>
        </p:txBody>
      </p:sp>
      <p:sp>
        <p:nvSpPr>
          <p:cNvPr id="55" name="Rectángulo redondeado 54"/>
          <p:cNvSpPr/>
          <p:nvPr/>
        </p:nvSpPr>
        <p:spPr>
          <a:xfrm>
            <a:off x="6215998" y="5305151"/>
            <a:ext cx="2494640" cy="131080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Aquí se conecta el nodo padre con el nodo hijo se libera el nodo que será borrado</a:t>
            </a:r>
            <a:endParaRPr lang="es-PA" dirty="0"/>
          </a:p>
        </p:txBody>
      </p:sp>
      <p:cxnSp>
        <p:nvCxnSpPr>
          <p:cNvPr id="57" name="Conector recto de flecha 56"/>
          <p:cNvCxnSpPr>
            <a:endCxn id="5" idx="7"/>
          </p:cNvCxnSpPr>
          <p:nvPr/>
        </p:nvCxnSpPr>
        <p:spPr>
          <a:xfrm flipH="1">
            <a:off x="3653976" y="3312100"/>
            <a:ext cx="800824" cy="313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21" idx="5"/>
            <a:endCxn id="20" idx="0"/>
          </p:cNvCxnSpPr>
          <p:nvPr/>
        </p:nvCxnSpPr>
        <p:spPr>
          <a:xfrm>
            <a:off x="10470884" y="2495945"/>
            <a:ext cx="378016" cy="4891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20" idx="3"/>
          </p:cNvCxnSpPr>
          <p:nvPr/>
        </p:nvCxnSpPr>
        <p:spPr>
          <a:xfrm flipH="1">
            <a:off x="10421278" y="3405211"/>
            <a:ext cx="220878" cy="3668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>
            <a:endCxn id="19" idx="0"/>
          </p:cNvCxnSpPr>
          <p:nvPr/>
        </p:nvCxnSpPr>
        <p:spPr>
          <a:xfrm>
            <a:off x="11024357" y="3397878"/>
            <a:ext cx="409303" cy="6157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/>
          <p:cNvCxnSpPr>
            <a:stCxn id="20" idx="4"/>
            <a:endCxn id="17" idx="7"/>
          </p:cNvCxnSpPr>
          <p:nvPr/>
        </p:nvCxnSpPr>
        <p:spPr>
          <a:xfrm flipH="1">
            <a:off x="10470884" y="3477297"/>
            <a:ext cx="378016" cy="14077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/>
          <p:cNvCxnSpPr>
            <a:endCxn id="16" idx="1"/>
          </p:cNvCxnSpPr>
          <p:nvPr/>
        </p:nvCxnSpPr>
        <p:spPr>
          <a:xfrm>
            <a:off x="10410325" y="5260214"/>
            <a:ext cx="231831" cy="4651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/>
          <p:cNvCxnSpPr>
            <a:stCxn id="17" idx="3"/>
          </p:cNvCxnSpPr>
          <p:nvPr/>
        </p:nvCxnSpPr>
        <p:spPr>
          <a:xfrm flipH="1">
            <a:off x="9791606" y="5233064"/>
            <a:ext cx="265790" cy="4379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Multiplicar 75"/>
          <p:cNvSpPr/>
          <p:nvPr/>
        </p:nvSpPr>
        <p:spPr>
          <a:xfrm>
            <a:off x="9972456" y="3580976"/>
            <a:ext cx="593642" cy="77711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69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rmAutofit fontScale="90000"/>
          </a:bodyPr>
          <a:lstStyle/>
          <a:p>
            <a:pPr algn="ctr"/>
            <a:r>
              <a:rPr lang="es-P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P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Cómo se puede eliminar un nodo con dos </a:t>
            </a:r>
            <a:r>
              <a:rPr lang="es-P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hijos ?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080260"/>
            <a:ext cx="8915400" cy="3830962"/>
          </a:xfrm>
        </p:spPr>
        <p:txBody>
          <a:bodyPr>
            <a:normAutofit/>
          </a:bodyPr>
          <a:lstStyle/>
          <a:p>
            <a:pPr marL="622300" marR="5080" indent="-609600">
              <a:lnSpc>
                <a:spcPct val="80000"/>
              </a:lnSpc>
              <a:spcBef>
                <a:spcPts val="770"/>
              </a:spcBef>
              <a:buClr>
                <a:srgbClr val="CC9900"/>
              </a:buClr>
              <a:buSzPct val="69642"/>
              <a:buFont typeface="+mj-lt"/>
              <a:buAutoNum type="romanUcPeriod"/>
              <a:tabLst>
                <a:tab pos="621665" algn="l"/>
                <a:tab pos="622300" algn="l"/>
              </a:tabLst>
            </a:pP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busca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nodo </a:t>
            </a:r>
            <a:r>
              <a:rPr lang="es-MX"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antecesor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sucesor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es-MX" sz="26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 </a:t>
            </a:r>
            <a:r>
              <a:rPr lang="es-MX" sz="26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MX" sz="2600" spc="-1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borrar.</a:t>
            </a:r>
            <a:endParaRPr lang="es-MX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5680" marR="1272540" lvl="1" indent="-534035">
              <a:lnSpc>
                <a:spcPts val="2300"/>
              </a:lnSpc>
              <a:spcBef>
                <a:spcPts val="575"/>
              </a:spcBef>
              <a:buClr>
                <a:srgbClr val="999933"/>
              </a:buClr>
              <a:buSzPct val="64583"/>
              <a:buFont typeface="Wingdings" panose="05000000000000000000" pitchFamily="2" charset="2"/>
              <a:buChar char="v"/>
              <a:tabLst>
                <a:tab pos="995680" algn="l"/>
                <a:tab pos="996315" algn="l"/>
              </a:tabLst>
            </a:pPr>
            <a:r>
              <a:rPr lang="es-MX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MX" sz="2400" spc="-1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antecesor </a:t>
            </a:r>
            <a:r>
              <a:rPr lang="es-MX" sz="24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quiere decir que es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“el Mayor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los 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Menores”.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5680" lvl="1" indent="-534035">
              <a:lnSpc>
                <a:spcPct val="100000"/>
              </a:lnSpc>
              <a:spcBef>
                <a:spcPts val="25"/>
              </a:spcBef>
              <a:buClr>
                <a:srgbClr val="999933"/>
              </a:buClr>
              <a:buSzPct val="64583"/>
              <a:buFont typeface="Wingdings" panose="05000000000000000000" pitchFamily="2" charset="2"/>
              <a:buChar char="v"/>
              <a:tabLst>
                <a:tab pos="995680" algn="l"/>
                <a:tab pos="996315" algn="l"/>
              </a:tabLst>
            </a:pPr>
            <a:r>
              <a:rPr lang="es-MX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sucesor </a:t>
            </a:r>
            <a:r>
              <a:rPr lang="es-MX" sz="24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“el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Menor de los</a:t>
            </a:r>
            <a:r>
              <a:rPr lang="es-MX" sz="2400" spc="-1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Mayores”.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5680" marR="78740" lvl="1" indent="-534035">
              <a:lnSpc>
                <a:spcPts val="2300"/>
              </a:lnSpc>
              <a:spcBef>
                <a:spcPts val="560"/>
              </a:spcBef>
              <a:buClr>
                <a:srgbClr val="999933"/>
              </a:buClr>
              <a:buSzPct val="64583"/>
              <a:buFont typeface="Wingdings" panose="05000000000000000000" pitchFamily="2" charset="2"/>
              <a:buChar char="v"/>
              <a:tabLst>
                <a:tab pos="995680" algn="l"/>
                <a:tab pos="996315" algn="l"/>
              </a:tabLst>
            </a:pP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s-MX" sz="2400" spc="-1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implementación es igual de </a:t>
            </a:r>
            <a:r>
              <a:rPr lang="es-MX" sz="24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eficiente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programar la búsqueda del predecesor que del </a:t>
            </a:r>
            <a:r>
              <a:rPr lang="es-MX" sz="24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sucesor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2300" marR="741045" indent="-609600">
              <a:lnSpc>
                <a:spcPts val="2690"/>
              </a:lnSpc>
              <a:spcBef>
                <a:spcPts val="660"/>
              </a:spcBef>
              <a:buClr>
                <a:srgbClr val="CC9900"/>
              </a:buClr>
              <a:buSzPct val="69642"/>
              <a:buAutoNum type="romanUcPeriod"/>
              <a:tabLst>
                <a:tab pos="621665" algn="l"/>
                <a:tab pos="622300" algn="l"/>
              </a:tabLst>
            </a:pP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 </a:t>
            </a:r>
            <a:r>
              <a:rPr lang="es-MX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anteceso</a:t>
            </a:r>
            <a:r>
              <a:rPr lang="es-MX" sz="24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sucesor)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s-MX" sz="24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copia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borrar.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2300" marR="26034" indent="-609600">
              <a:lnSpc>
                <a:spcPts val="2690"/>
              </a:lnSpc>
              <a:spcBef>
                <a:spcPts val="670"/>
              </a:spcBef>
              <a:buClr>
                <a:srgbClr val="CC9900"/>
              </a:buClr>
              <a:buSzPct val="69642"/>
              <a:buAutoNum type="romanUcPeriod"/>
              <a:tabLst>
                <a:tab pos="621665" algn="l"/>
                <a:tab pos="622300" algn="l"/>
              </a:tabLst>
            </a:pP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Eliminar el nodo del </a:t>
            </a:r>
            <a:r>
              <a:rPr lang="es-MX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antecesor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 sucesor </a:t>
            </a:r>
            <a:r>
              <a:rPr lang="es-MX" sz="24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según </a:t>
            </a:r>
            <a:r>
              <a:rPr lang="es-MX" sz="24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 el</a:t>
            </a:r>
            <a:r>
              <a:rPr lang="es-MX" sz="2400" spc="1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caso).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32183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ector 3"/>
          <p:cNvSpPr/>
          <p:nvPr/>
        </p:nvSpPr>
        <p:spPr>
          <a:xfrm>
            <a:off x="8445324" y="5093151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5" name="Conector 4"/>
          <p:cNvSpPr/>
          <p:nvPr/>
        </p:nvSpPr>
        <p:spPr>
          <a:xfrm>
            <a:off x="9231918" y="5093151"/>
            <a:ext cx="584760" cy="492237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6" name="Conector 5"/>
          <p:cNvSpPr/>
          <p:nvPr/>
        </p:nvSpPr>
        <p:spPr>
          <a:xfrm>
            <a:off x="10127811" y="5042162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26</a:t>
            </a:r>
          </a:p>
          <a:p>
            <a:pPr algn="ctr"/>
            <a:endParaRPr lang="es-PA" sz="1400" dirty="0"/>
          </a:p>
        </p:txBody>
      </p:sp>
      <p:sp>
        <p:nvSpPr>
          <p:cNvPr id="7" name="Conector 6"/>
          <p:cNvSpPr/>
          <p:nvPr/>
        </p:nvSpPr>
        <p:spPr>
          <a:xfrm>
            <a:off x="9065418" y="4326666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12</a:t>
            </a:r>
          </a:p>
          <a:p>
            <a:pPr algn="ctr"/>
            <a:endParaRPr lang="es-PA" sz="1400" dirty="0"/>
          </a:p>
        </p:txBody>
      </p:sp>
      <p:sp>
        <p:nvSpPr>
          <p:cNvPr id="8" name="Conector 7"/>
          <p:cNvSpPr/>
          <p:nvPr/>
        </p:nvSpPr>
        <p:spPr>
          <a:xfrm>
            <a:off x="10946919" y="5021972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40</a:t>
            </a:r>
          </a:p>
          <a:p>
            <a:pPr algn="ctr"/>
            <a:endParaRPr lang="es-PA" sz="1400" dirty="0"/>
          </a:p>
        </p:txBody>
      </p:sp>
      <p:sp>
        <p:nvSpPr>
          <p:cNvPr id="9" name="Conector 8"/>
          <p:cNvSpPr/>
          <p:nvPr/>
        </p:nvSpPr>
        <p:spPr>
          <a:xfrm>
            <a:off x="10360626" y="4224935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10" name="Conector 9"/>
          <p:cNvSpPr/>
          <p:nvPr/>
        </p:nvSpPr>
        <p:spPr>
          <a:xfrm>
            <a:off x="9663885" y="3572996"/>
            <a:ext cx="584760" cy="492237"/>
          </a:xfrm>
          <a:prstGeom prst="flowChartConnector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11" name="Conector 10"/>
          <p:cNvSpPr/>
          <p:nvPr/>
        </p:nvSpPr>
        <p:spPr>
          <a:xfrm>
            <a:off x="1289898" y="254052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12" name="Conector 11"/>
          <p:cNvSpPr/>
          <p:nvPr/>
        </p:nvSpPr>
        <p:spPr>
          <a:xfrm>
            <a:off x="2140992" y="255065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13" name="Conector 12"/>
          <p:cNvSpPr/>
          <p:nvPr/>
        </p:nvSpPr>
        <p:spPr>
          <a:xfrm>
            <a:off x="2993646" y="2540522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26</a:t>
            </a:r>
          </a:p>
          <a:p>
            <a:pPr algn="ctr"/>
            <a:endParaRPr lang="es-PA" sz="1400" dirty="0"/>
          </a:p>
        </p:txBody>
      </p:sp>
      <p:sp>
        <p:nvSpPr>
          <p:cNvPr id="14" name="Conector 13"/>
          <p:cNvSpPr/>
          <p:nvPr/>
        </p:nvSpPr>
        <p:spPr>
          <a:xfrm>
            <a:off x="3908021" y="2458662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40</a:t>
            </a:r>
          </a:p>
          <a:p>
            <a:pPr algn="ctr"/>
            <a:endParaRPr lang="es-PA" sz="1400" dirty="0"/>
          </a:p>
        </p:txBody>
      </p:sp>
      <p:sp>
        <p:nvSpPr>
          <p:cNvPr id="15" name="Conector 14"/>
          <p:cNvSpPr/>
          <p:nvPr/>
        </p:nvSpPr>
        <p:spPr>
          <a:xfrm>
            <a:off x="8238945" y="2188117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16" name="Conector 15"/>
          <p:cNvSpPr/>
          <p:nvPr/>
        </p:nvSpPr>
        <p:spPr>
          <a:xfrm>
            <a:off x="9082392" y="2294405"/>
            <a:ext cx="584760" cy="492237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17" name="Conector 16"/>
          <p:cNvSpPr/>
          <p:nvPr/>
        </p:nvSpPr>
        <p:spPr>
          <a:xfrm>
            <a:off x="9877638" y="229440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26</a:t>
            </a:r>
          </a:p>
          <a:p>
            <a:pPr algn="ctr"/>
            <a:endParaRPr lang="es-PA" sz="1400" dirty="0"/>
          </a:p>
        </p:txBody>
      </p:sp>
      <p:sp>
        <p:nvSpPr>
          <p:cNvPr id="18" name="Conector 17"/>
          <p:cNvSpPr/>
          <p:nvPr/>
        </p:nvSpPr>
        <p:spPr>
          <a:xfrm>
            <a:off x="10872453" y="221003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/>
              <a:t>4</a:t>
            </a:r>
            <a:r>
              <a:rPr lang="es-PA" sz="1400" dirty="0" smtClean="0"/>
              <a:t>0</a:t>
            </a:r>
          </a:p>
          <a:p>
            <a:pPr algn="ctr"/>
            <a:endParaRPr lang="es-PA" sz="1400" dirty="0"/>
          </a:p>
        </p:txBody>
      </p:sp>
      <p:sp>
        <p:nvSpPr>
          <p:cNvPr id="19" name="Conector 18"/>
          <p:cNvSpPr/>
          <p:nvPr/>
        </p:nvSpPr>
        <p:spPr>
          <a:xfrm>
            <a:off x="1992333" y="1691401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12</a:t>
            </a:r>
          </a:p>
          <a:p>
            <a:pPr algn="ctr"/>
            <a:endParaRPr lang="es-PA" sz="1400" dirty="0"/>
          </a:p>
        </p:txBody>
      </p:sp>
      <p:sp>
        <p:nvSpPr>
          <p:cNvPr id="20" name="Conector 19"/>
          <p:cNvSpPr/>
          <p:nvPr/>
        </p:nvSpPr>
        <p:spPr>
          <a:xfrm>
            <a:off x="3133380" y="1738022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21" name="Conector 20"/>
          <p:cNvSpPr/>
          <p:nvPr/>
        </p:nvSpPr>
        <p:spPr>
          <a:xfrm>
            <a:off x="2577093" y="1116367"/>
            <a:ext cx="584760" cy="492237"/>
          </a:xfrm>
          <a:prstGeom prst="flowChartConnector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22</a:t>
            </a:r>
          </a:p>
          <a:p>
            <a:pPr algn="ctr"/>
            <a:endParaRPr lang="es-PA" sz="1400" dirty="0"/>
          </a:p>
        </p:txBody>
      </p:sp>
      <p:sp>
        <p:nvSpPr>
          <p:cNvPr id="22" name="Conector 21"/>
          <p:cNvSpPr/>
          <p:nvPr/>
        </p:nvSpPr>
        <p:spPr>
          <a:xfrm>
            <a:off x="8893179" y="1510916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12</a:t>
            </a:r>
          </a:p>
          <a:p>
            <a:pPr algn="ctr"/>
            <a:endParaRPr lang="es-PA" sz="1400" dirty="0"/>
          </a:p>
        </p:txBody>
      </p:sp>
      <p:sp>
        <p:nvSpPr>
          <p:cNvPr id="23" name="Conector 22"/>
          <p:cNvSpPr/>
          <p:nvPr/>
        </p:nvSpPr>
        <p:spPr>
          <a:xfrm>
            <a:off x="10062699" y="1491904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24" name="Conector 23"/>
          <p:cNvSpPr/>
          <p:nvPr/>
        </p:nvSpPr>
        <p:spPr>
          <a:xfrm>
            <a:off x="9477939" y="769693"/>
            <a:ext cx="584760" cy="492237"/>
          </a:xfrm>
          <a:prstGeom prst="flowChartConnector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22</a:t>
            </a:r>
          </a:p>
          <a:p>
            <a:pPr algn="ctr"/>
            <a:endParaRPr lang="es-PA" sz="1400" dirty="0"/>
          </a:p>
        </p:txBody>
      </p:sp>
      <p:sp>
        <p:nvSpPr>
          <p:cNvPr id="25" name="Conector 24"/>
          <p:cNvSpPr/>
          <p:nvPr/>
        </p:nvSpPr>
        <p:spPr>
          <a:xfrm>
            <a:off x="1838676" y="447105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12</a:t>
            </a:r>
          </a:p>
          <a:p>
            <a:pPr algn="ctr"/>
            <a:endParaRPr lang="es-PA" sz="1400" dirty="0"/>
          </a:p>
        </p:txBody>
      </p:sp>
      <p:sp>
        <p:nvSpPr>
          <p:cNvPr id="26" name="Conector 25"/>
          <p:cNvSpPr/>
          <p:nvPr/>
        </p:nvSpPr>
        <p:spPr>
          <a:xfrm>
            <a:off x="1209671" y="5121659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10</a:t>
            </a:r>
          </a:p>
          <a:p>
            <a:pPr algn="ctr"/>
            <a:endParaRPr lang="es-PA" sz="1400" dirty="0"/>
          </a:p>
        </p:txBody>
      </p:sp>
      <p:sp>
        <p:nvSpPr>
          <p:cNvPr id="27" name="Conector 26"/>
          <p:cNvSpPr/>
          <p:nvPr/>
        </p:nvSpPr>
        <p:spPr>
          <a:xfrm>
            <a:off x="1999332" y="5121659"/>
            <a:ext cx="584760" cy="492237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28" name="Conector 27"/>
          <p:cNvSpPr/>
          <p:nvPr/>
        </p:nvSpPr>
        <p:spPr>
          <a:xfrm>
            <a:off x="2701266" y="512370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26</a:t>
            </a:r>
          </a:p>
          <a:p>
            <a:pPr algn="ctr"/>
            <a:endParaRPr lang="es-PA" sz="1400" dirty="0"/>
          </a:p>
        </p:txBody>
      </p:sp>
      <p:sp>
        <p:nvSpPr>
          <p:cNvPr id="29" name="Conector 28"/>
          <p:cNvSpPr/>
          <p:nvPr/>
        </p:nvSpPr>
        <p:spPr>
          <a:xfrm>
            <a:off x="3634215" y="506769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/>
              <a:t>4</a:t>
            </a:r>
            <a:r>
              <a:rPr lang="es-PA" sz="1400" dirty="0" smtClean="0"/>
              <a:t>0</a:t>
            </a:r>
          </a:p>
          <a:p>
            <a:pPr algn="ctr"/>
            <a:endParaRPr lang="es-PA" sz="1400" dirty="0"/>
          </a:p>
        </p:txBody>
      </p:sp>
      <p:sp>
        <p:nvSpPr>
          <p:cNvPr id="30" name="Conector 29"/>
          <p:cNvSpPr/>
          <p:nvPr/>
        </p:nvSpPr>
        <p:spPr>
          <a:xfrm>
            <a:off x="3169026" y="4471053"/>
            <a:ext cx="584760" cy="492237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33</a:t>
            </a:r>
          </a:p>
          <a:p>
            <a:pPr algn="ctr"/>
            <a:endParaRPr lang="es-PA" sz="1400" dirty="0"/>
          </a:p>
        </p:txBody>
      </p:sp>
      <p:sp>
        <p:nvSpPr>
          <p:cNvPr id="31" name="Conector 30"/>
          <p:cNvSpPr/>
          <p:nvPr/>
        </p:nvSpPr>
        <p:spPr>
          <a:xfrm>
            <a:off x="2545353" y="3850061"/>
            <a:ext cx="584760" cy="492237"/>
          </a:xfrm>
          <a:prstGeom prst="flowChartConnector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sz="1400" dirty="0" smtClean="0"/>
          </a:p>
          <a:p>
            <a:pPr algn="ctr"/>
            <a:r>
              <a:rPr lang="es-PA" sz="1400" dirty="0" smtClean="0"/>
              <a:t>19</a:t>
            </a:r>
          </a:p>
          <a:p>
            <a:pPr algn="ctr"/>
            <a:endParaRPr lang="es-PA" sz="1400" dirty="0"/>
          </a:p>
        </p:txBody>
      </p:sp>
      <p:sp>
        <p:nvSpPr>
          <p:cNvPr id="32" name="Elipse 31"/>
          <p:cNvSpPr/>
          <p:nvPr/>
        </p:nvSpPr>
        <p:spPr>
          <a:xfrm>
            <a:off x="7734108" y="3398006"/>
            <a:ext cx="1539660" cy="741223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4</a:t>
            </a:r>
            <a:endParaRPr lang="es-PA" dirty="0"/>
          </a:p>
        </p:txBody>
      </p:sp>
      <p:sp>
        <p:nvSpPr>
          <p:cNvPr id="33" name="Elipse 32"/>
          <p:cNvSpPr/>
          <p:nvPr/>
        </p:nvSpPr>
        <p:spPr>
          <a:xfrm>
            <a:off x="752052" y="3650645"/>
            <a:ext cx="1539660" cy="741223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3</a:t>
            </a:r>
            <a:endParaRPr lang="es-PA" dirty="0"/>
          </a:p>
        </p:txBody>
      </p:sp>
      <p:sp>
        <p:nvSpPr>
          <p:cNvPr id="34" name="Elipse 33"/>
          <p:cNvSpPr/>
          <p:nvPr/>
        </p:nvSpPr>
        <p:spPr>
          <a:xfrm>
            <a:off x="1590453" y="200061"/>
            <a:ext cx="1539660" cy="741223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1</a:t>
            </a:r>
            <a:endParaRPr lang="es-PA" dirty="0"/>
          </a:p>
        </p:txBody>
      </p:sp>
      <p:sp>
        <p:nvSpPr>
          <p:cNvPr id="35" name="Elipse 34"/>
          <p:cNvSpPr/>
          <p:nvPr/>
        </p:nvSpPr>
        <p:spPr>
          <a:xfrm>
            <a:off x="7550142" y="333270"/>
            <a:ext cx="1539660" cy="741223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Paso 2</a:t>
            </a:r>
            <a:endParaRPr lang="es-PA" dirty="0"/>
          </a:p>
        </p:txBody>
      </p:sp>
      <p:cxnSp>
        <p:nvCxnSpPr>
          <p:cNvPr id="37" name="Conector recto de flecha 36"/>
          <p:cNvCxnSpPr>
            <a:stCxn id="19" idx="3"/>
          </p:cNvCxnSpPr>
          <p:nvPr/>
        </p:nvCxnSpPr>
        <p:spPr>
          <a:xfrm flipH="1">
            <a:off x="1688199" y="2111552"/>
            <a:ext cx="389770" cy="428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>
            <a:stCxn id="21" idx="3"/>
          </p:cNvCxnSpPr>
          <p:nvPr/>
        </p:nvCxnSpPr>
        <p:spPr>
          <a:xfrm flipH="1">
            <a:off x="2389207" y="1536518"/>
            <a:ext cx="273522" cy="1709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>
            <a:stCxn id="19" idx="4"/>
          </p:cNvCxnSpPr>
          <p:nvPr/>
        </p:nvCxnSpPr>
        <p:spPr>
          <a:xfrm>
            <a:off x="2284713" y="2183638"/>
            <a:ext cx="142858" cy="4127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stCxn id="21" idx="5"/>
          </p:cNvCxnSpPr>
          <p:nvPr/>
        </p:nvCxnSpPr>
        <p:spPr>
          <a:xfrm>
            <a:off x="3076217" y="1536518"/>
            <a:ext cx="234844" cy="2059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/>
          <p:cNvCxnSpPr>
            <a:stCxn id="30" idx="3"/>
          </p:cNvCxnSpPr>
          <p:nvPr/>
        </p:nvCxnSpPr>
        <p:spPr>
          <a:xfrm flipH="1">
            <a:off x="3027356" y="4891204"/>
            <a:ext cx="227306" cy="2495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/>
          <p:nvPr/>
        </p:nvCxnSpPr>
        <p:spPr>
          <a:xfrm>
            <a:off x="3639725" y="4953392"/>
            <a:ext cx="106430" cy="1955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31" idx="5"/>
          </p:cNvCxnSpPr>
          <p:nvPr/>
        </p:nvCxnSpPr>
        <p:spPr>
          <a:xfrm>
            <a:off x="3044477" y="4270212"/>
            <a:ext cx="286986" cy="2549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/>
          <p:cNvCxnSpPr>
            <a:stCxn id="31" idx="3"/>
          </p:cNvCxnSpPr>
          <p:nvPr/>
        </p:nvCxnSpPr>
        <p:spPr>
          <a:xfrm flipH="1">
            <a:off x="2251441" y="4270212"/>
            <a:ext cx="379548" cy="2276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stCxn id="25" idx="4"/>
          </p:cNvCxnSpPr>
          <p:nvPr/>
        </p:nvCxnSpPr>
        <p:spPr>
          <a:xfrm>
            <a:off x="2131056" y="4963290"/>
            <a:ext cx="180440" cy="1680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>
            <a:stCxn id="25" idx="3"/>
            <a:endCxn id="26" idx="7"/>
          </p:cNvCxnSpPr>
          <p:nvPr/>
        </p:nvCxnSpPr>
        <p:spPr>
          <a:xfrm flipH="1">
            <a:off x="1708795" y="4891204"/>
            <a:ext cx="215517" cy="3025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9" idx="5"/>
            <a:endCxn id="8" idx="0"/>
          </p:cNvCxnSpPr>
          <p:nvPr/>
        </p:nvCxnSpPr>
        <p:spPr>
          <a:xfrm>
            <a:off x="10859750" y="4645086"/>
            <a:ext cx="379549" cy="3768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endCxn id="6" idx="0"/>
          </p:cNvCxnSpPr>
          <p:nvPr/>
        </p:nvCxnSpPr>
        <p:spPr>
          <a:xfrm flipH="1">
            <a:off x="10420191" y="4702352"/>
            <a:ext cx="145979" cy="3398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stCxn id="10" idx="5"/>
            <a:endCxn id="9" idx="1"/>
          </p:cNvCxnSpPr>
          <p:nvPr/>
        </p:nvCxnSpPr>
        <p:spPr>
          <a:xfrm>
            <a:off x="10163009" y="3993147"/>
            <a:ext cx="283253" cy="3038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endCxn id="18" idx="1"/>
          </p:cNvCxnSpPr>
          <p:nvPr/>
        </p:nvCxnSpPr>
        <p:spPr>
          <a:xfrm>
            <a:off x="10556046" y="1948348"/>
            <a:ext cx="402043" cy="333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endCxn id="17" idx="0"/>
          </p:cNvCxnSpPr>
          <p:nvPr/>
        </p:nvCxnSpPr>
        <p:spPr>
          <a:xfrm flipH="1">
            <a:off x="10170018" y="1984140"/>
            <a:ext cx="145591" cy="3102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23" idx="1"/>
          </p:cNvCxnSpPr>
          <p:nvPr/>
        </p:nvCxnSpPr>
        <p:spPr>
          <a:xfrm>
            <a:off x="9918727" y="1203655"/>
            <a:ext cx="229608" cy="3603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>
            <a:endCxn id="16" idx="0"/>
          </p:cNvCxnSpPr>
          <p:nvPr/>
        </p:nvCxnSpPr>
        <p:spPr>
          <a:xfrm>
            <a:off x="9291808" y="2012637"/>
            <a:ext cx="82964" cy="2817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7" idx="4"/>
          </p:cNvCxnSpPr>
          <p:nvPr/>
        </p:nvCxnSpPr>
        <p:spPr>
          <a:xfrm>
            <a:off x="9357798" y="4818903"/>
            <a:ext cx="178360" cy="2742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>
            <a:stCxn id="24" idx="3"/>
          </p:cNvCxnSpPr>
          <p:nvPr/>
        </p:nvCxnSpPr>
        <p:spPr>
          <a:xfrm flipH="1">
            <a:off x="9274115" y="1189844"/>
            <a:ext cx="289460" cy="3899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>
            <a:stCxn id="22" idx="3"/>
          </p:cNvCxnSpPr>
          <p:nvPr/>
        </p:nvCxnSpPr>
        <p:spPr>
          <a:xfrm flipH="1">
            <a:off x="8675648" y="1931067"/>
            <a:ext cx="303167" cy="3249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stCxn id="7" idx="3"/>
          </p:cNvCxnSpPr>
          <p:nvPr/>
        </p:nvCxnSpPr>
        <p:spPr>
          <a:xfrm flipH="1">
            <a:off x="8898117" y="4746817"/>
            <a:ext cx="252937" cy="3845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>
            <a:stCxn id="10" idx="3"/>
          </p:cNvCxnSpPr>
          <p:nvPr/>
        </p:nvCxnSpPr>
        <p:spPr>
          <a:xfrm flipH="1">
            <a:off x="9502527" y="3993147"/>
            <a:ext cx="246994" cy="3528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de flecha 92"/>
          <p:cNvCxnSpPr>
            <a:stCxn id="20" idx="4"/>
          </p:cNvCxnSpPr>
          <p:nvPr/>
        </p:nvCxnSpPr>
        <p:spPr>
          <a:xfrm flipH="1">
            <a:off x="3238728" y="2230259"/>
            <a:ext cx="187032" cy="3025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de flecha 93"/>
          <p:cNvCxnSpPr>
            <a:stCxn id="20" idx="5"/>
            <a:endCxn id="14" idx="1"/>
          </p:cNvCxnSpPr>
          <p:nvPr/>
        </p:nvCxnSpPr>
        <p:spPr>
          <a:xfrm>
            <a:off x="3632504" y="2158173"/>
            <a:ext cx="361153" cy="3725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ángulo redondeado 98"/>
          <p:cNvSpPr/>
          <p:nvPr/>
        </p:nvSpPr>
        <p:spPr>
          <a:xfrm>
            <a:off x="3692940" y="305479"/>
            <a:ext cx="2131819" cy="794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Encontrar el valor borrar</a:t>
            </a:r>
            <a:endParaRPr lang="es-PA" dirty="0"/>
          </a:p>
        </p:txBody>
      </p:sp>
      <p:cxnSp>
        <p:nvCxnSpPr>
          <p:cNvPr id="101" name="Conector recto de flecha 100"/>
          <p:cNvCxnSpPr>
            <a:endCxn id="21" idx="0"/>
          </p:cNvCxnSpPr>
          <p:nvPr/>
        </p:nvCxnSpPr>
        <p:spPr>
          <a:xfrm flipH="1">
            <a:off x="2869473" y="333270"/>
            <a:ext cx="848668" cy="783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ángulo redondeado 102"/>
          <p:cNvSpPr/>
          <p:nvPr/>
        </p:nvSpPr>
        <p:spPr>
          <a:xfrm>
            <a:off x="3952504" y="3374882"/>
            <a:ext cx="2452863" cy="13274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El valor del antecesor del nodo se copia con el valor borrado</a:t>
            </a:r>
            <a:endParaRPr lang="es-PA" dirty="0"/>
          </a:p>
        </p:txBody>
      </p:sp>
      <p:cxnSp>
        <p:nvCxnSpPr>
          <p:cNvPr id="105" name="Conector recto de flecha 104"/>
          <p:cNvCxnSpPr>
            <a:endCxn id="31" idx="7"/>
          </p:cNvCxnSpPr>
          <p:nvPr/>
        </p:nvCxnSpPr>
        <p:spPr>
          <a:xfrm flipH="1">
            <a:off x="3044477" y="3548226"/>
            <a:ext cx="949180" cy="373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Multiplicar 106"/>
          <p:cNvSpPr/>
          <p:nvPr/>
        </p:nvSpPr>
        <p:spPr>
          <a:xfrm>
            <a:off x="9119078" y="4891204"/>
            <a:ext cx="847554" cy="92277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08" name="Rectángulo redondeado 107"/>
          <p:cNvSpPr/>
          <p:nvPr/>
        </p:nvSpPr>
        <p:spPr>
          <a:xfrm>
            <a:off x="4930336" y="5844352"/>
            <a:ext cx="3962843" cy="9383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Desconectar y liberar el nodo antecesor </a:t>
            </a:r>
            <a:endParaRPr lang="es-PA" dirty="0"/>
          </a:p>
        </p:txBody>
      </p:sp>
      <p:cxnSp>
        <p:nvCxnSpPr>
          <p:cNvPr id="110" name="Conector recto de flecha 109"/>
          <p:cNvCxnSpPr/>
          <p:nvPr/>
        </p:nvCxnSpPr>
        <p:spPr>
          <a:xfrm flipV="1">
            <a:off x="8893179" y="5738910"/>
            <a:ext cx="609348" cy="901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ángulo redondeado 111"/>
          <p:cNvSpPr/>
          <p:nvPr/>
        </p:nvSpPr>
        <p:spPr>
          <a:xfrm>
            <a:off x="10148335" y="183510"/>
            <a:ext cx="1830305" cy="7743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Eliminar el valor 22</a:t>
            </a:r>
            <a:endParaRPr lang="es-PA" dirty="0"/>
          </a:p>
        </p:txBody>
      </p:sp>
      <p:sp>
        <p:nvSpPr>
          <p:cNvPr id="113" name="Rectángulo redondeado 112"/>
          <p:cNvSpPr/>
          <p:nvPr/>
        </p:nvSpPr>
        <p:spPr>
          <a:xfrm>
            <a:off x="10148335" y="2950490"/>
            <a:ext cx="1850829" cy="6077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Encontrado el antecesor</a:t>
            </a:r>
            <a:endParaRPr lang="es-PA" dirty="0"/>
          </a:p>
        </p:txBody>
      </p:sp>
      <p:cxnSp>
        <p:nvCxnSpPr>
          <p:cNvPr id="115" name="Conector recto de flecha 114"/>
          <p:cNvCxnSpPr/>
          <p:nvPr/>
        </p:nvCxnSpPr>
        <p:spPr>
          <a:xfrm flipH="1" flipV="1">
            <a:off x="9477939" y="2796772"/>
            <a:ext cx="649872" cy="578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90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6234" y="50855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s-PA" sz="44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es un</a:t>
            </a:r>
            <a:r>
              <a:rPr lang="es-PA" sz="4400" b="1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4400" b="1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Árbol Binario?</a:t>
            </a:r>
            <a:endParaRPr lang="es-PA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34285" y="1634356"/>
            <a:ext cx="6216860" cy="1055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árbol binario es una estructura de datos que  mantiene una relación de un elementos a muchos.</a:t>
            </a:r>
            <a:endParaRPr lang="es-P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ector 3"/>
          <p:cNvSpPr/>
          <p:nvPr/>
        </p:nvSpPr>
        <p:spPr>
          <a:xfrm>
            <a:off x="6118412" y="3039035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5" name="Conector 4"/>
          <p:cNvSpPr/>
          <p:nvPr/>
        </p:nvSpPr>
        <p:spPr>
          <a:xfrm>
            <a:off x="10726456" y="4607858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6" name="Conector 5"/>
          <p:cNvSpPr/>
          <p:nvPr/>
        </p:nvSpPr>
        <p:spPr>
          <a:xfrm>
            <a:off x="10179423" y="400448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7" name="Conector 6"/>
          <p:cNvSpPr/>
          <p:nvPr/>
        </p:nvSpPr>
        <p:spPr>
          <a:xfrm>
            <a:off x="9569823" y="339314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dirty="0"/>
          </a:p>
        </p:txBody>
      </p:sp>
      <p:sp>
        <p:nvSpPr>
          <p:cNvPr id="8" name="Conector 7"/>
          <p:cNvSpPr/>
          <p:nvPr/>
        </p:nvSpPr>
        <p:spPr>
          <a:xfrm>
            <a:off x="3121959" y="4809564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9" name="Conector 8"/>
          <p:cNvSpPr/>
          <p:nvPr/>
        </p:nvSpPr>
        <p:spPr>
          <a:xfrm>
            <a:off x="2092466" y="457648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0" name="Conector 9"/>
          <p:cNvSpPr/>
          <p:nvPr/>
        </p:nvSpPr>
        <p:spPr>
          <a:xfrm>
            <a:off x="2634830" y="3982069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11" name="Conector 10"/>
          <p:cNvSpPr/>
          <p:nvPr/>
        </p:nvSpPr>
        <p:spPr>
          <a:xfrm>
            <a:off x="3124200" y="3366246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dirty="0"/>
          </a:p>
        </p:txBody>
      </p:sp>
      <p:cxnSp>
        <p:nvCxnSpPr>
          <p:cNvPr id="13" name="Conector recto 12"/>
          <p:cNvCxnSpPr/>
          <p:nvPr/>
        </p:nvCxnSpPr>
        <p:spPr>
          <a:xfrm>
            <a:off x="3408138" y="3587186"/>
            <a:ext cx="342938" cy="435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H="1">
            <a:off x="5731868" y="3942729"/>
            <a:ext cx="23704" cy="603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3860976" y="4255056"/>
            <a:ext cx="340377" cy="4926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7017542" y="3926276"/>
            <a:ext cx="235695" cy="640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9855270" y="4348750"/>
            <a:ext cx="378665" cy="328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10421656" y="4262717"/>
            <a:ext cx="452531" cy="402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9874623" y="3747247"/>
            <a:ext cx="400376" cy="3496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2898122" y="4275163"/>
            <a:ext cx="357001" cy="583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H="1">
            <a:off x="2422292" y="4322727"/>
            <a:ext cx="299431" cy="357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2918011" y="3729317"/>
            <a:ext cx="298077" cy="293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ector 33"/>
          <p:cNvSpPr/>
          <p:nvPr/>
        </p:nvSpPr>
        <p:spPr>
          <a:xfrm>
            <a:off x="6742362" y="3693458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35" name="Conector 34"/>
          <p:cNvSpPr/>
          <p:nvPr/>
        </p:nvSpPr>
        <p:spPr>
          <a:xfrm>
            <a:off x="7057369" y="4523210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36" name="Conector 35"/>
          <p:cNvSpPr/>
          <p:nvPr/>
        </p:nvSpPr>
        <p:spPr>
          <a:xfrm>
            <a:off x="5916818" y="515444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37" name="Conector 36"/>
          <p:cNvSpPr/>
          <p:nvPr/>
        </p:nvSpPr>
        <p:spPr>
          <a:xfrm>
            <a:off x="10357419" y="5335707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38" name="Conector 37"/>
          <p:cNvSpPr/>
          <p:nvPr/>
        </p:nvSpPr>
        <p:spPr>
          <a:xfrm>
            <a:off x="5495139" y="446342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39" name="Conector 38"/>
          <p:cNvSpPr/>
          <p:nvPr/>
        </p:nvSpPr>
        <p:spPr>
          <a:xfrm>
            <a:off x="5581626" y="3625940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40" name="Conector 39"/>
          <p:cNvSpPr/>
          <p:nvPr/>
        </p:nvSpPr>
        <p:spPr>
          <a:xfrm>
            <a:off x="4081673" y="4679576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41" name="Conector 40"/>
          <p:cNvSpPr/>
          <p:nvPr/>
        </p:nvSpPr>
        <p:spPr>
          <a:xfrm>
            <a:off x="3611647" y="3968622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42" name="Conector 41"/>
          <p:cNvSpPr/>
          <p:nvPr/>
        </p:nvSpPr>
        <p:spPr>
          <a:xfrm>
            <a:off x="9629622" y="4545973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43" name="Conector 42"/>
          <p:cNvSpPr/>
          <p:nvPr/>
        </p:nvSpPr>
        <p:spPr>
          <a:xfrm>
            <a:off x="8948854" y="3922926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cxnSp>
        <p:nvCxnSpPr>
          <p:cNvPr id="45" name="Conector recto 44"/>
          <p:cNvCxnSpPr/>
          <p:nvPr/>
        </p:nvCxnSpPr>
        <p:spPr>
          <a:xfrm flipH="1">
            <a:off x="9285030" y="3669307"/>
            <a:ext cx="378665" cy="328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 flipH="1" flipV="1">
            <a:off x="5712739" y="4809564"/>
            <a:ext cx="302622" cy="443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 flipH="1">
            <a:off x="5864050" y="3366246"/>
            <a:ext cx="378665" cy="328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 flipH="1">
            <a:off x="10647921" y="4916573"/>
            <a:ext cx="198925" cy="439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>
            <a:stCxn id="4" idx="5"/>
          </p:cNvCxnSpPr>
          <p:nvPr/>
        </p:nvCxnSpPr>
        <p:spPr>
          <a:xfrm>
            <a:off x="6451267" y="3383369"/>
            <a:ext cx="420198" cy="386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17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66993" y="591494"/>
            <a:ext cx="8911687" cy="787831"/>
          </a:xfrm>
        </p:spPr>
        <p:txBody>
          <a:bodyPr>
            <a:normAutofit/>
          </a:bodyPr>
          <a:lstStyle/>
          <a:p>
            <a:pPr algn="ctr"/>
            <a:r>
              <a:rPr lang="es-PA" sz="44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</a:t>
            </a:r>
            <a:r>
              <a:rPr lang="es-PA" sz="44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PA" sz="44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logía</a:t>
            </a:r>
            <a:endParaRPr lang="es-PA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60877" y="1437497"/>
            <a:ext cx="7684315" cy="1311675"/>
          </a:xfrm>
        </p:spPr>
        <p:txBody>
          <a:bodyPr>
            <a:normAutofit lnSpcReduction="10000"/>
          </a:bodyPr>
          <a:lstStyle/>
          <a:p>
            <a:pPr marL="12066" indent="0">
              <a:lnSpc>
                <a:spcPct val="100000"/>
              </a:lnSpc>
              <a:spcBef>
                <a:spcPts val="675"/>
              </a:spcBef>
              <a:buClr>
                <a:srgbClr val="CC9900"/>
              </a:buClr>
              <a:buSzPct val="68750"/>
              <a:buNone/>
              <a:tabLst>
                <a:tab pos="460375" algn="l"/>
                <a:tab pos="461009" algn="l"/>
              </a:tabLst>
            </a:pPr>
            <a:r>
              <a:rPr lang="es-PA" sz="2000" spc="-5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 los </a:t>
            </a:r>
            <a:r>
              <a:rPr lang="es-PA" sz="2000" spc="-5" dirty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árboles </a:t>
            </a:r>
            <a:r>
              <a:rPr lang="es-PA" sz="2000" spc="-5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binarios </a:t>
            </a:r>
            <a:r>
              <a:rPr lang="es-PA" sz="2000" spc="-5" dirty="0" smtClean="0">
                <a:solidFill>
                  <a:schemeClr val="tx1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se le conoce </a:t>
            </a:r>
            <a:r>
              <a:rPr lang="es-PA" sz="2000" spc="-5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como </a:t>
            </a:r>
            <a:r>
              <a:rPr lang="es-PA" sz="2000" b="1" u="sng" spc="-5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Nodo</a:t>
            </a: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 cada nodo representa un elemento del</a:t>
            </a:r>
            <a:r>
              <a:rPr lang="es-PA" sz="2000" spc="4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árbol.</a:t>
            </a:r>
            <a:endParaRPr lang="es-P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6" indent="0">
              <a:lnSpc>
                <a:spcPct val="100000"/>
              </a:lnSpc>
              <a:spcBef>
                <a:spcPts val="580"/>
              </a:spcBef>
              <a:buClr>
                <a:srgbClr val="CC9900"/>
              </a:buClr>
              <a:buSzPct val="68750"/>
              <a:buNone/>
              <a:tabLst>
                <a:tab pos="460375" algn="l"/>
                <a:tab pos="461009" algn="l"/>
              </a:tabLst>
            </a:pPr>
            <a:r>
              <a:rPr lang="es-PA" sz="2000" spc="-5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El árbol comienza con un </a:t>
            </a:r>
            <a:r>
              <a:rPr lang="es-PA" sz="2000" b="1" u="sng" spc="-5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Nodo Raíz</a:t>
            </a:r>
            <a:r>
              <a:rPr lang="es-PA" sz="2000" spc="-5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el  primer elemento que se agrega al</a:t>
            </a:r>
            <a:r>
              <a:rPr lang="es-PA" sz="2000" spc="10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árbol</a:t>
            </a:r>
            <a:r>
              <a:rPr lang="es-PA" sz="2000" spc="-5" dirty="0" smtClean="0">
                <a:solidFill>
                  <a:srgbClr val="292929"/>
                </a:solidFill>
                <a:latin typeface="Arial"/>
                <a:cs typeface="Arial"/>
              </a:rPr>
              <a:t>.</a:t>
            </a:r>
          </a:p>
          <a:p>
            <a:pPr marL="12066" indent="0">
              <a:lnSpc>
                <a:spcPct val="100000"/>
              </a:lnSpc>
              <a:spcBef>
                <a:spcPts val="580"/>
              </a:spcBef>
              <a:buClr>
                <a:srgbClr val="CC9900"/>
              </a:buClr>
              <a:buSzPct val="68750"/>
              <a:buNone/>
              <a:tabLst>
                <a:tab pos="460375" algn="l"/>
                <a:tab pos="461009" algn="l"/>
              </a:tabLst>
            </a:pPr>
            <a:endParaRPr lang="es-PA" spc="-5" dirty="0">
              <a:solidFill>
                <a:srgbClr val="292929"/>
              </a:solidFill>
              <a:latin typeface="Arial"/>
              <a:cs typeface="Arial"/>
            </a:endParaRPr>
          </a:p>
          <a:p>
            <a:pPr marL="12066" indent="0">
              <a:lnSpc>
                <a:spcPct val="100000"/>
              </a:lnSpc>
              <a:spcBef>
                <a:spcPts val="580"/>
              </a:spcBef>
              <a:buClr>
                <a:srgbClr val="CC9900"/>
              </a:buClr>
              <a:buSzPct val="68750"/>
              <a:buNone/>
              <a:tabLst>
                <a:tab pos="460375" algn="l"/>
                <a:tab pos="461009" algn="l"/>
              </a:tabLst>
            </a:pPr>
            <a:endParaRPr lang="es-PA" spc="-5" dirty="0" smtClean="0">
              <a:solidFill>
                <a:srgbClr val="292929"/>
              </a:solidFill>
              <a:latin typeface="Arial"/>
              <a:cs typeface="Arial"/>
            </a:endParaRPr>
          </a:p>
          <a:p>
            <a:pPr marL="12066" indent="0">
              <a:lnSpc>
                <a:spcPct val="100000"/>
              </a:lnSpc>
              <a:spcBef>
                <a:spcPts val="580"/>
              </a:spcBef>
              <a:buClr>
                <a:srgbClr val="CC9900"/>
              </a:buClr>
              <a:buSzPct val="68750"/>
              <a:buNone/>
              <a:tabLst>
                <a:tab pos="460375" algn="l"/>
                <a:tab pos="461009" algn="l"/>
              </a:tabLst>
            </a:pPr>
            <a:endParaRPr lang="es-PA" dirty="0"/>
          </a:p>
        </p:txBody>
      </p:sp>
      <p:sp>
        <p:nvSpPr>
          <p:cNvPr id="5" name="Conector 4"/>
          <p:cNvSpPr/>
          <p:nvPr/>
        </p:nvSpPr>
        <p:spPr>
          <a:xfrm>
            <a:off x="3867294" y="4592756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D</a:t>
            </a:r>
            <a:endParaRPr lang="es-PA" dirty="0"/>
          </a:p>
        </p:txBody>
      </p:sp>
      <p:sp>
        <p:nvSpPr>
          <p:cNvPr id="6" name="Conector 5"/>
          <p:cNvSpPr/>
          <p:nvPr/>
        </p:nvSpPr>
        <p:spPr>
          <a:xfrm>
            <a:off x="4048220" y="5503329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H</a:t>
            </a:r>
            <a:endParaRPr lang="es-PA" dirty="0"/>
          </a:p>
        </p:txBody>
      </p:sp>
      <p:sp>
        <p:nvSpPr>
          <p:cNvPr id="7" name="Conector 6"/>
          <p:cNvSpPr/>
          <p:nvPr/>
        </p:nvSpPr>
        <p:spPr>
          <a:xfrm>
            <a:off x="4670296" y="4624130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E</a:t>
            </a:r>
          </a:p>
        </p:txBody>
      </p:sp>
      <p:sp>
        <p:nvSpPr>
          <p:cNvPr id="8" name="Conector 7"/>
          <p:cNvSpPr/>
          <p:nvPr/>
        </p:nvSpPr>
        <p:spPr>
          <a:xfrm>
            <a:off x="5481449" y="466447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F</a:t>
            </a:r>
            <a:endParaRPr lang="es-PA" dirty="0"/>
          </a:p>
        </p:txBody>
      </p:sp>
      <p:sp>
        <p:nvSpPr>
          <p:cNvPr id="9" name="Conector 8"/>
          <p:cNvSpPr/>
          <p:nvPr/>
        </p:nvSpPr>
        <p:spPr>
          <a:xfrm>
            <a:off x="6889883" y="5353540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I</a:t>
            </a:r>
          </a:p>
        </p:txBody>
      </p:sp>
      <p:sp>
        <p:nvSpPr>
          <p:cNvPr id="10" name="Conector 9"/>
          <p:cNvSpPr/>
          <p:nvPr/>
        </p:nvSpPr>
        <p:spPr>
          <a:xfrm>
            <a:off x="6408575" y="4670609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G</a:t>
            </a:r>
            <a:endParaRPr lang="es-PA" dirty="0"/>
          </a:p>
        </p:txBody>
      </p:sp>
      <p:sp>
        <p:nvSpPr>
          <p:cNvPr id="11" name="Conector 10"/>
          <p:cNvSpPr/>
          <p:nvPr/>
        </p:nvSpPr>
        <p:spPr>
          <a:xfrm>
            <a:off x="5809784" y="3935504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C</a:t>
            </a:r>
            <a:endParaRPr lang="es-PA" dirty="0"/>
          </a:p>
        </p:txBody>
      </p:sp>
      <p:sp>
        <p:nvSpPr>
          <p:cNvPr id="12" name="Conector 11"/>
          <p:cNvSpPr/>
          <p:nvPr/>
        </p:nvSpPr>
        <p:spPr>
          <a:xfrm>
            <a:off x="4536048" y="3876426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B</a:t>
            </a:r>
            <a:endParaRPr lang="es-PA" dirty="0"/>
          </a:p>
        </p:txBody>
      </p:sp>
      <p:sp>
        <p:nvSpPr>
          <p:cNvPr id="13" name="Conector 12"/>
          <p:cNvSpPr/>
          <p:nvPr/>
        </p:nvSpPr>
        <p:spPr>
          <a:xfrm>
            <a:off x="5194254" y="3160058"/>
            <a:ext cx="389964" cy="40341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A</a:t>
            </a:r>
            <a:endParaRPr lang="es-PA" dirty="0"/>
          </a:p>
        </p:txBody>
      </p:sp>
      <p:cxnSp>
        <p:nvCxnSpPr>
          <p:cNvPr id="14" name="Conector recto 13"/>
          <p:cNvCxnSpPr>
            <a:endCxn id="6" idx="7"/>
          </p:cNvCxnSpPr>
          <p:nvPr/>
        </p:nvCxnSpPr>
        <p:spPr>
          <a:xfrm flipH="1">
            <a:off x="4381075" y="4936609"/>
            <a:ext cx="452999" cy="625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>
            <a:endCxn id="12" idx="7"/>
          </p:cNvCxnSpPr>
          <p:nvPr/>
        </p:nvCxnSpPr>
        <p:spPr>
          <a:xfrm flipH="1">
            <a:off x="4868903" y="3495795"/>
            <a:ext cx="384913" cy="439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>
            <a:endCxn id="8" idx="0"/>
          </p:cNvCxnSpPr>
          <p:nvPr/>
        </p:nvCxnSpPr>
        <p:spPr>
          <a:xfrm flipH="1">
            <a:off x="5676431" y="4243805"/>
            <a:ext cx="230776" cy="420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6714458" y="4996168"/>
            <a:ext cx="342938" cy="435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>
            <a:stCxn id="11" idx="5"/>
          </p:cNvCxnSpPr>
          <p:nvPr/>
        </p:nvCxnSpPr>
        <p:spPr>
          <a:xfrm>
            <a:off x="6142639" y="4279838"/>
            <a:ext cx="360396" cy="46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5466846" y="3479610"/>
            <a:ext cx="485382" cy="629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V="1">
            <a:off x="4138520" y="4174871"/>
            <a:ext cx="424259" cy="449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>
            <a:endCxn id="7" idx="0"/>
          </p:cNvCxnSpPr>
          <p:nvPr/>
        </p:nvCxnSpPr>
        <p:spPr>
          <a:xfrm>
            <a:off x="4693809" y="4121303"/>
            <a:ext cx="171469" cy="502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redondeado 31"/>
          <p:cNvSpPr/>
          <p:nvPr/>
        </p:nvSpPr>
        <p:spPr>
          <a:xfrm>
            <a:off x="6077743" y="2790438"/>
            <a:ext cx="1942049" cy="53470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Nodo raíz</a:t>
            </a:r>
            <a:endParaRPr lang="es-PA" dirty="0"/>
          </a:p>
        </p:txBody>
      </p:sp>
      <p:cxnSp>
        <p:nvCxnSpPr>
          <p:cNvPr id="36" name="Conector recto de flecha 35"/>
          <p:cNvCxnSpPr>
            <a:endCxn id="13" idx="7"/>
          </p:cNvCxnSpPr>
          <p:nvPr/>
        </p:nvCxnSpPr>
        <p:spPr>
          <a:xfrm flipH="1">
            <a:off x="5527109" y="2951258"/>
            <a:ext cx="615530" cy="267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01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836" y="735106"/>
            <a:ext cx="8915400" cy="3777622"/>
          </a:xfrm>
        </p:spPr>
        <p:txBody>
          <a:bodyPr/>
          <a:lstStyle/>
          <a:p>
            <a:pPr marL="12066" marR="5080" indent="0">
              <a:lnSpc>
                <a:spcPct val="100000"/>
              </a:lnSpc>
              <a:spcBef>
                <a:spcPts val="105"/>
              </a:spcBef>
              <a:buClr>
                <a:srgbClr val="CC9900"/>
              </a:buClr>
              <a:buSzPct val="70000"/>
              <a:buNone/>
              <a:tabLst>
                <a:tab pos="460375" algn="l"/>
                <a:tab pos="461009" algn="l"/>
              </a:tabLst>
            </a:pPr>
            <a:r>
              <a:rPr lang="es-PA" sz="2400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También contiene el </a:t>
            </a:r>
            <a:r>
              <a:rPr lang="es-PA" sz="2400" b="1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Nodo Padre, Nodo hijo, Nodo Hoja y subárbol, </a:t>
            </a:r>
            <a:r>
              <a:rPr lang="es-PA" sz="2400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PA" sz="2400" u="sng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Nodo Padre </a:t>
            </a:r>
            <a:r>
              <a:rPr lang="es-PA" sz="2400" u="sng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lleva este nombre ya que</a:t>
            </a:r>
            <a:r>
              <a:rPr lang="es-PA" sz="2400" b="1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nodo es pariente </a:t>
            </a:r>
            <a:r>
              <a:rPr lang="es-PA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s-PA" sz="2400" spc="-19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 </a:t>
            </a:r>
            <a:r>
              <a:rPr lang="es-PA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elemento.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PA" sz="2400" u="sng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Nodo Hijo</a:t>
            </a:r>
            <a:r>
              <a:rPr lang="es-PA" sz="2400" u="sng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es-PA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nodo </a:t>
            </a:r>
            <a:r>
              <a:rPr lang="es-PA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descendiente </a:t>
            </a:r>
            <a:r>
              <a:rPr lang="es-PA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un</a:t>
            </a:r>
            <a:r>
              <a:rPr lang="es-PA" sz="2400" spc="-14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elemento y </a:t>
            </a:r>
            <a:r>
              <a:rPr lang="es-PA" sz="2400" u="sng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Nodos </a:t>
            </a:r>
            <a:r>
              <a:rPr lang="es-PA" sz="2400" u="sng" dirty="0" smtClean="0">
                <a:solidFill>
                  <a:srgbClr val="292929"/>
                </a:solidFill>
                <a:uFill>
                  <a:solidFill>
                    <a:srgbClr val="292929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Hermanos</a:t>
            </a:r>
            <a:r>
              <a:rPr lang="es-PA" sz="2400" u="sng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tienen </a:t>
            </a:r>
            <a:r>
              <a:rPr lang="es-PA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mismo nodo</a:t>
            </a:r>
            <a:r>
              <a:rPr lang="es-PA" sz="2400" spc="-16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padre.</a:t>
            </a:r>
            <a:endParaRPr lang="es-P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P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6" marR="5080" indent="0">
              <a:lnSpc>
                <a:spcPct val="100000"/>
              </a:lnSpc>
              <a:spcBef>
                <a:spcPts val="105"/>
              </a:spcBef>
              <a:buClr>
                <a:srgbClr val="CC9900"/>
              </a:buClr>
              <a:buSzPct val="70000"/>
              <a:buNone/>
              <a:tabLst>
                <a:tab pos="460375" algn="l"/>
                <a:tab pos="461009" algn="l"/>
              </a:tabLst>
            </a:pPr>
            <a:endParaRPr lang="es-PA" dirty="0">
              <a:latin typeface="Arial"/>
              <a:cs typeface="Arial"/>
            </a:endParaRPr>
          </a:p>
        </p:txBody>
      </p:sp>
      <p:sp>
        <p:nvSpPr>
          <p:cNvPr id="5" name="Conector 4"/>
          <p:cNvSpPr/>
          <p:nvPr/>
        </p:nvSpPr>
        <p:spPr>
          <a:xfrm>
            <a:off x="4242820" y="506654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H</a:t>
            </a:r>
            <a:endParaRPr lang="es-PA" dirty="0"/>
          </a:p>
        </p:txBody>
      </p:sp>
      <p:sp>
        <p:nvSpPr>
          <p:cNvPr id="6" name="Conector 5"/>
          <p:cNvSpPr/>
          <p:nvPr/>
        </p:nvSpPr>
        <p:spPr>
          <a:xfrm>
            <a:off x="3667727" y="4192339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D</a:t>
            </a:r>
            <a:endParaRPr lang="es-PA" dirty="0"/>
          </a:p>
        </p:txBody>
      </p:sp>
      <p:sp>
        <p:nvSpPr>
          <p:cNvPr id="7" name="Conector 6"/>
          <p:cNvSpPr/>
          <p:nvPr/>
        </p:nvSpPr>
        <p:spPr>
          <a:xfrm>
            <a:off x="4632784" y="4192339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E</a:t>
            </a:r>
          </a:p>
        </p:txBody>
      </p:sp>
      <p:sp>
        <p:nvSpPr>
          <p:cNvPr id="8" name="Conector 7"/>
          <p:cNvSpPr/>
          <p:nvPr/>
        </p:nvSpPr>
        <p:spPr>
          <a:xfrm>
            <a:off x="4427425" y="3318137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B</a:t>
            </a:r>
          </a:p>
        </p:txBody>
      </p:sp>
      <p:sp>
        <p:nvSpPr>
          <p:cNvPr id="9" name="Conector 8"/>
          <p:cNvSpPr/>
          <p:nvPr/>
        </p:nvSpPr>
        <p:spPr>
          <a:xfrm>
            <a:off x="5476705" y="4184516"/>
            <a:ext cx="389964" cy="403412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F</a:t>
            </a:r>
          </a:p>
        </p:txBody>
      </p:sp>
      <p:sp>
        <p:nvSpPr>
          <p:cNvPr id="10" name="Conector 9"/>
          <p:cNvSpPr/>
          <p:nvPr/>
        </p:nvSpPr>
        <p:spPr>
          <a:xfrm>
            <a:off x="6767824" y="4946862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I</a:t>
            </a:r>
          </a:p>
        </p:txBody>
      </p:sp>
      <p:sp>
        <p:nvSpPr>
          <p:cNvPr id="11" name="Conector 10"/>
          <p:cNvSpPr/>
          <p:nvPr/>
        </p:nvSpPr>
        <p:spPr>
          <a:xfrm>
            <a:off x="6374966" y="4163159"/>
            <a:ext cx="389964" cy="403412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G</a:t>
            </a:r>
            <a:endParaRPr lang="es-PA" dirty="0"/>
          </a:p>
        </p:txBody>
      </p:sp>
      <p:sp>
        <p:nvSpPr>
          <p:cNvPr id="12" name="Conector 11"/>
          <p:cNvSpPr/>
          <p:nvPr/>
        </p:nvSpPr>
        <p:spPr>
          <a:xfrm>
            <a:off x="5863572" y="3318137"/>
            <a:ext cx="389964" cy="403412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C</a:t>
            </a:r>
          </a:p>
        </p:txBody>
      </p:sp>
      <p:sp>
        <p:nvSpPr>
          <p:cNvPr id="13" name="Conector 12"/>
          <p:cNvSpPr/>
          <p:nvPr/>
        </p:nvSpPr>
        <p:spPr>
          <a:xfrm>
            <a:off x="5324058" y="254932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A</a:t>
            </a:r>
          </a:p>
        </p:txBody>
      </p:sp>
      <p:cxnSp>
        <p:nvCxnSpPr>
          <p:cNvPr id="14" name="Conector recto 13"/>
          <p:cNvCxnSpPr>
            <a:stCxn id="13" idx="3"/>
            <a:endCxn id="8" idx="7"/>
          </p:cNvCxnSpPr>
          <p:nvPr/>
        </p:nvCxnSpPr>
        <p:spPr>
          <a:xfrm flipH="1">
            <a:off x="4760280" y="2893655"/>
            <a:ext cx="620887" cy="483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>
            <a:stCxn id="12" idx="3"/>
            <a:endCxn id="9" idx="0"/>
          </p:cNvCxnSpPr>
          <p:nvPr/>
        </p:nvCxnSpPr>
        <p:spPr>
          <a:xfrm flipH="1">
            <a:off x="5671687" y="3662471"/>
            <a:ext cx="248994" cy="522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5598385" y="2827832"/>
            <a:ext cx="386867" cy="6411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>
            <a:endCxn id="11" idx="1"/>
          </p:cNvCxnSpPr>
          <p:nvPr/>
        </p:nvCxnSpPr>
        <p:spPr>
          <a:xfrm>
            <a:off x="6137983" y="3654217"/>
            <a:ext cx="294092" cy="568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>
            <a:endCxn id="10" idx="1"/>
          </p:cNvCxnSpPr>
          <p:nvPr/>
        </p:nvCxnSpPr>
        <p:spPr>
          <a:xfrm>
            <a:off x="6593007" y="4492541"/>
            <a:ext cx="231926" cy="513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>
            <a:endCxn id="6" idx="7"/>
          </p:cNvCxnSpPr>
          <p:nvPr/>
        </p:nvCxnSpPr>
        <p:spPr>
          <a:xfrm flipH="1">
            <a:off x="4000582" y="3630822"/>
            <a:ext cx="542231" cy="620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>
            <a:endCxn id="7" idx="0"/>
          </p:cNvCxnSpPr>
          <p:nvPr/>
        </p:nvCxnSpPr>
        <p:spPr>
          <a:xfrm>
            <a:off x="4671034" y="3688650"/>
            <a:ext cx="156732" cy="503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>
            <a:stCxn id="7" idx="4"/>
          </p:cNvCxnSpPr>
          <p:nvPr/>
        </p:nvCxnSpPr>
        <p:spPr>
          <a:xfrm flipH="1">
            <a:off x="4507019" y="4595751"/>
            <a:ext cx="320747" cy="53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redondeado 31"/>
          <p:cNvSpPr/>
          <p:nvPr/>
        </p:nvSpPr>
        <p:spPr>
          <a:xfrm>
            <a:off x="6635487" y="2549321"/>
            <a:ext cx="2273902" cy="48820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Nodo Padre</a:t>
            </a:r>
            <a:endParaRPr lang="es-PA" dirty="0"/>
          </a:p>
        </p:txBody>
      </p:sp>
      <p:cxnSp>
        <p:nvCxnSpPr>
          <p:cNvPr id="34" name="Conector recto de flecha 33"/>
          <p:cNvCxnSpPr>
            <a:stCxn id="32" idx="1"/>
            <a:endCxn id="12" idx="7"/>
          </p:cNvCxnSpPr>
          <p:nvPr/>
        </p:nvCxnSpPr>
        <p:spPr>
          <a:xfrm flipH="1">
            <a:off x="6196427" y="2793423"/>
            <a:ext cx="439060" cy="583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redondeado 34"/>
          <p:cNvSpPr/>
          <p:nvPr/>
        </p:nvSpPr>
        <p:spPr>
          <a:xfrm>
            <a:off x="5671687" y="5718363"/>
            <a:ext cx="2889651" cy="85268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F y G son hermanos eso quiere decir que son hijos de C</a:t>
            </a:r>
            <a:endParaRPr lang="es-PA" dirty="0"/>
          </a:p>
        </p:txBody>
      </p:sp>
      <p:cxnSp>
        <p:nvCxnSpPr>
          <p:cNvPr id="37" name="Conector recto de flecha 36"/>
          <p:cNvCxnSpPr/>
          <p:nvPr/>
        </p:nvCxnSpPr>
        <p:spPr>
          <a:xfrm flipV="1">
            <a:off x="6220086" y="4550111"/>
            <a:ext cx="294092" cy="1184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>
            <a:endCxn id="9" idx="4"/>
          </p:cNvCxnSpPr>
          <p:nvPr/>
        </p:nvCxnSpPr>
        <p:spPr>
          <a:xfrm flipH="1" flipV="1">
            <a:off x="5671687" y="4587928"/>
            <a:ext cx="386868" cy="1130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40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50795" y="734273"/>
            <a:ext cx="8915400" cy="580698"/>
          </a:xfrm>
        </p:spPr>
        <p:txBody>
          <a:bodyPr/>
          <a:lstStyle/>
          <a:p>
            <a:pPr marL="0" indent="0">
              <a:buNone/>
            </a:pP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P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odo </a:t>
            </a:r>
            <a:r>
              <a:rPr lang="es-P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oja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aquel que no tiene hijos</a:t>
            </a:r>
            <a:r>
              <a:rPr lang="es-P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P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Conector recto de flecha 3"/>
          <p:cNvCxnSpPr/>
          <p:nvPr/>
        </p:nvCxnSpPr>
        <p:spPr>
          <a:xfrm>
            <a:off x="5065608" y="2071797"/>
            <a:ext cx="520761" cy="478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/>
          <p:cNvCxnSpPr>
            <a:stCxn id="17" idx="4"/>
            <a:endCxn id="14" idx="0"/>
          </p:cNvCxnSpPr>
          <p:nvPr/>
        </p:nvCxnSpPr>
        <p:spPr>
          <a:xfrm flipH="1">
            <a:off x="4303604" y="3622873"/>
            <a:ext cx="194982" cy="434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>
            <a:stCxn id="20" idx="5"/>
            <a:endCxn id="17" idx="0"/>
          </p:cNvCxnSpPr>
          <p:nvPr/>
        </p:nvCxnSpPr>
        <p:spPr>
          <a:xfrm>
            <a:off x="4259057" y="2769789"/>
            <a:ext cx="239529" cy="449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>
            <a:stCxn id="20" idx="3"/>
            <a:endCxn id="16" idx="7"/>
          </p:cNvCxnSpPr>
          <p:nvPr/>
        </p:nvCxnSpPr>
        <p:spPr>
          <a:xfrm flipH="1">
            <a:off x="3418027" y="2769789"/>
            <a:ext cx="565284" cy="508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>
            <a:stCxn id="22" idx="3"/>
            <a:endCxn id="20" idx="7"/>
          </p:cNvCxnSpPr>
          <p:nvPr/>
        </p:nvCxnSpPr>
        <p:spPr>
          <a:xfrm flipH="1">
            <a:off x="4259057" y="2144951"/>
            <a:ext cx="491620" cy="339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>
            <a:stCxn id="21" idx="5"/>
            <a:endCxn id="19" idx="1"/>
          </p:cNvCxnSpPr>
          <p:nvPr/>
        </p:nvCxnSpPr>
        <p:spPr>
          <a:xfrm>
            <a:off x="5860968" y="2763754"/>
            <a:ext cx="618071" cy="516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6714403" y="3622873"/>
            <a:ext cx="294092" cy="460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21" idx="3"/>
            <a:endCxn id="18" idx="0"/>
          </p:cNvCxnSpPr>
          <p:nvPr/>
        </p:nvCxnSpPr>
        <p:spPr>
          <a:xfrm flipH="1">
            <a:off x="5522530" y="2763754"/>
            <a:ext cx="78491" cy="445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6453850" y="4362232"/>
            <a:ext cx="554645" cy="5837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V="1">
            <a:off x="5348548" y="3613100"/>
            <a:ext cx="84120" cy="13329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ector 13"/>
          <p:cNvSpPr/>
          <p:nvPr/>
        </p:nvSpPr>
        <p:spPr>
          <a:xfrm>
            <a:off x="4108622" y="4056985"/>
            <a:ext cx="389964" cy="40341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H</a:t>
            </a:r>
          </a:p>
        </p:txBody>
      </p:sp>
      <p:sp>
        <p:nvSpPr>
          <p:cNvPr id="15" name="Conector 14"/>
          <p:cNvSpPr/>
          <p:nvPr/>
        </p:nvSpPr>
        <p:spPr>
          <a:xfrm>
            <a:off x="6936204" y="4056985"/>
            <a:ext cx="389964" cy="40341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I</a:t>
            </a:r>
          </a:p>
        </p:txBody>
      </p:sp>
      <p:sp>
        <p:nvSpPr>
          <p:cNvPr id="16" name="Conector 15"/>
          <p:cNvSpPr/>
          <p:nvPr/>
        </p:nvSpPr>
        <p:spPr>
          <a:xfrm>
            <a:off x="3085172" y="3219461"/>
            <a:ext cx="389964" cy="40341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D</a:t>
            </a:r>
            <a:endParaRPr lang="es-PA" dirty="0"/>
          </a:p>
        </p:txBody>
      </p:sp>
      <p:sp>
        <p:nvSpPr>
          <p:cNvPr id="17" name="Conector 16"/>
          <p:cNvSpPr/>
          <p:nvPr/>
        </p:nvSpPr>
        <p:spPr>
          <a:xfrm>
            <a:off x="4303604" y="321946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E</a:t>
            </a:r>
          </a:p>
        </p:txBody>
      </p:sp>
      <p:sp>
        <p:nvSpPr>
          <p:cNvPr id="18" name="Conector 17"/>
          <p:cNvSpPr/>
          <p:nvPr/>
        </p:nvSpPr>
        <p:spPr>
          <a:xfrm>
            <a:off x="5327548" y="3209687"/>
            <a:ext cx="389964" cy="40341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F</a:t>
            </a:r>
          </a:p>
        </p:txBody>
      </p:sp>
      <p:sp>
        <p:nvSpPr>
          <p:cNvPr id="19" name="Conector 18"/>
          <p:cNvSpPr/>
          <p:nvPr/>
        </p:nvSpPr>
        <p:spPr>
          <a:xfrm>
            <a:off x="6421930" y="3221615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G</a:t>
            </a:r>
            <a:endParaRPr lang="es-PA" dirty="0"/>
          </a:p>
        </p:txBody>
      </p:sp>
      <p:sp>
        <p:nvSpPr>
          <p:cNvPr id="20" name="Conector 19"/>
          <p:cNvSpPr/>
          <p:nvPr/>
        </p:nvSpPr>
        <p:spPr>
          <a:xfrm>
            <a:off x="3926202" y="2425455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B</a:t>
            </a:r>
            <a:endParaRPr lang="es-PA" dirty="0"/>
          </a:p>
        </p:txBody>
      </p:sp>
      <p:sp>
        <p:nvSpPr>
          <p:cNvPr id="21" name="Conector 20"/>
          <p:cNvSpPr/>
          <p:nvPr/>
        </p:nvSpPr>
        <p:spPr>
          <a:xfrm>
            <a:off x="5547184" y="2424190"/>
            <a:ext cx="367621" cy="3978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C</a:t>
            </a:r>
          </a:p>
        </p:txBody>
      </p:sp>
      <p:sp>
        <p:nvSpPr>
          <p:cNvPr id="22" name="Conector 21"/>
          <p:cNvSpPr/>
          <p:nvPr/>
        </p:nvSpPr>
        <p:spPr>
          <a:xfrm>
            <a:off x="4693568" y="1800617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A</a:t>
            </a:r>
            <a:endParaRPr lang="es-PA" dirty="0"/>
          </a:p>
        </p:txBody>
      </p:sp>
      <p:cxnSp>
        <p:nvCxnSpPr>
          <p:cNvPr id="48" name="Conector recto de flecha 47"/>
          <p:cNvCxnSpPr/>
          <p:nvPr/>
        </p:nvCxnSpPr>
        <p:spPr>
          <a:xfrm flipH="1" flipV="1">
            <a:off x="4296870" y="4460398"/>
            <a:ext cx="62416" cy="4728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/>
          <p:nvPr/>
        </p:nvCxnSpPr>
        <p:spPr>
          <a:xfrm flipH="1" flipV="1">
            <a:off x="3258660" y="3622874"/>
            <a:ext cx="438277" cy="13103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ángulo redondeado 50"/>
          <p:cNvSpPr/>
          <p:nvPr/>
        </p:nvSpPr>
        <p:spPr>
          <a:xfrm>
            <a:off x="3475136" y="4946025"/>
            <a:ext cx="3141776" cy="737205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D,F,H,I son Nodos Hojas los mismo no tienen hijos </a:t>
            </a:r>
            <a:endParaRPr lang="es-P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62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48108" y="797011"/>
            <a:ext cx="8915400" cy="651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subárbol son todos los descendiente de los nodos ya sea por la derecha o por la izquierda.</a:t>
            </a:r>
            <a:endParaRPr lang="es-P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Conector recto de flecha 3"/>
          <p:cNvCxnSpPr>
            <a:stCxn id="6" idx="2"/>
            <a:endCxn id="10" idx="7"/>
          </p:cNvCxnSpPr>
          <p:nvPr/>
        </p:nvCxnSpPr>
        <p:spPr>
          <a:xfrm flipH="1">
            <a:off x="5076366" y="2266780"/>
            <a:ext cx="353462" cy="532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/>
          <p:cNvCxnSpPr>
            <a:stCxn id="11" idx="5"/>
            <a:endCxn id="14" idx="1"/>
          </p:cNvCxnSpPr>
          <p:nvPr/>
        </p:nvCxnSpPr>
        <p:spPr>
          <a:xfrm>
            <a:off x="7087352" y="3993717"/>
            <a:ext cx="593742" cy="429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ector 5"/>
          <p:cNvSpPr/>
          <p:nvPr/>
        </p:nvSpPr>
        <p:spPr>
          <a:xfrm>
            <a:off x="5429828" y="2065074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A</a:t>
            </a:r>
            <a:endParaRPr lang="es-PA" dirty="0"/>
          </a:p>
        </p:txBody>
      </p:sp>
      <p:sp>
        <p:nvSpPr>
          <p:cNvPr id="7" name="Conector 6"/>
          <p:cNvSpPr/>
          <p:nvPr/>
        </p:nvSpPr>
        <p:spPr>
          <a:xfrm>
            <a:off x="3966513" y="3649383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D</a:t>
            </a:r>
          </a:p>
        </p:txBody>
      </p:sp>
      <p:sp>
        <p:nvSpPr>
          <p:cNvPr id="8" name="Conector 7"/>
          <p:cNvSpPr/>
          <p:nvPr/>
        </p:nvSpPr>
        <p:spPr>
          <a:xfrm>
            <a:off x="5025829" y="3683936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E</a:t>
            </a:r>
            <a:endParaRPr lang="es-PA" dirty="0"/>
          </a:p>
        </p:txBody>
      </p:sp>
      <p:sp>
        <p:nvSpPr>
          <p:cNvPr id="9" name="Conector 8"/>
          <p:cNvSpPr/>
          <p:nvPr/>
        </p:nvSpPr>
        <p:spPr>
          <a:xfrm>
            <a:off x="5792672" y="3688132"/>
            <a:ext cx="389964" cy="403412"/>
          </a:xfrm>
          <a:prstGeom prst="flowChartConnector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F</a:t>
            </a:r>
            <a:endParaRPr lang="es-PA" dirty="0"/>
          </a:p>
        </p:txBody>
      </p:sp>
      <p:sp>
        <p:nvSpPr>
          <p:cNvPr id="10" name="Conector 9"/>
          <p:cNvSpPr/>
          <p:nvPr/>
        </p:nvSpPr>
        <p:spPr>
          <a:xfrm>
            <a:off x="4743511" y="2740693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B</a:t>
            </a:r>
          </a:p>
        </p:txBody>
      </p:sp>
      <p:sp>
        <p:nvSpPr>
          <p:cNvPr id="11" name="Conector 10"/>
          <p:cNvSpPr/>
          <p:nvPr/>
        </p:nvSpPr>
        <p:spPr>
          <a:xfrm>
            <a:off x="6754497" y="3649383"/>
            <a:ext cx="389964" cy="403412"/>
          </a:xfrm>
          <a:prstGeom prst="flowChartConnector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G</a:t>
            </a:r>
          </a:p>
        </p:txBody>
      </p:sp>
      <p:sp>
        <p:nvSpPr>
          <p:cNvPr id="12" name="Conector 11"/>
          <p:cNvSpPr/>
          <p:nvPr/>
        </p:nvSpPr>
        <p:spPr>
          <a:xfrm>
            <a:off x="4469791" y="4552241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H</a:t>
            </a:r>
          </a:p>
        </p:txBody>
      </p:sp>
      <p:sp>
        <p:nvSpPr>
          <p:cNvPr id="13" name="Conector 12"/>
          <p:cNvSpPr/>
          <p:nvPr/>
        </p:nvSpPr>
        <p:spPr>
          <a:xfrm>
            <a:off x="6072953" y="2702082"/>
            <a:ext cx="389964" cy="4034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C</a:t>
            </a:r>
          </a:p>
        </p:txBody>
      </p:sp>
      <p:sp>
        <p:nvSpPr>
          <p:cNvPr id="14" name="Conector 13"/>
          <p:cNvSpPr/>
          <p:nvPr/>
        </p:nvSpPr>
        <p:spPr>
          <a:xfrm>
            <a:off x="7623985" y="4363708"/>
            <a:ext cx="389964" cy="403412"/>
          </a:xfrm>
          <a:prstGeom prst="flowChartConnector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/>
              <a:t>I</a:t>
            </a:r>
          </a:p>
        </p:txBody>
      </p:sp>
      <p:cxnSp>
        <p:nvCxnSpPr>
          <p:cNvPr id="17" name="Conector recto de flecha 16"/>
          <p:cNvCxnSpPr>
            <a:stCxn id="13" idx="5"/>
          </p:cNvCxnSpPr>
          <p:nvPr/>
        </p:nvCxnSpPr>
        <p:spPr>
          <a:xfrm>
            <a:off x="6405808" y="3046416"/>
            <a:ext cx="395614" cy="602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>
            <a:stCxn id="6" idx="5"/>
            <a:endCxn id="13" idx="1"/>
          </p:cNvCxnSpPr>
          <p:nvPr/>
        </p:nvCxnSpPr>
        <p:spPr>
          <a:xfrm>
            <a:off x="5762683" y="2409408"/>
            <a:ext cx="367379" cy="3517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stCxn id="13" idx="3"/>
            <a:endCxn id="9" idx="0"/>
          </p:cNvCxnSpPr>
          <p:nvPr/>
        </p:nvCxnSpPr>
        <p:spPr>
          <a:xfrm flipH="1">
            <a:off x="5987654" y="3046416"/>
            <a:ext cx="142408" cy="6417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>
            <a:stCxn id="10" idx="5"/>
            <a:endCxn id="8" idx="0"/>
          </p:cNvCxnSpPr>
          <p:nvPr/>
        </p:nvCxnSpPr>
        <p:spPr>
          <a:xfrm>
            <a:off x="5076366" y="3085027"/>
            <a:ext cx="144445" cy="598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stCxn id="8" idx="3"/>
            <a:endCxn id="12" idx="7"/>
          </p:cNvCxnSpPr>
          <p:nvPr/>
        </p:nvCxnSpPr>
        <p:spPr>
          <a:xfrm flipH="1">
            <a:off x="4802646" y="4028270"/>
            <a:ext cx="280292" cy="583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stCxn id="10" idx="3"/>
            <a:endCxn id="7" idx="7"/>
          </p:cNvCxnSpPr>
          <p:nvPr/>
        </p:nvCxnSpPr>
        <p:spPr>
          <a:xfrm flipH="1">
            <a:off x="4299368" y="3085027"/>
            <a:ext cx="501252" cy="623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redondeado 37"/>
          <p:cNvSpPr/>
          <p:nvPr/>
        </p:nvSpPr>
        <p:spPr>
          <a:xfrm>
            <a:off x="8201891" y="2585284"/>
            <a:ext cx="2396837" cy="943243"/>
          </a:xfrm>
          <a:prstGeom prst="roundRect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y I son subárbol de la derecha de C</a:t>
            </a:r>
            <a:endParaRPr lang="es-P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Conector recto de flecha 41"/>
          <p:cNvCxnSpPr>
            <a:stCxn id="38" idx="1"/>
            <a:endCxn id="11" idx="7"/>
          </p:cNvCxnSpPr>
          <p:nvPr/>
        </p:nvCxnSpPr>
        <p:spPr>
          <a:xfrm flipH="1">
            <a:off x="7087352" y="3056906"/>
            <a:ext cx="1114539" cy="651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stCxn id="38" idx="1"/>
            <a:endCxn id="14" idx="0"/>
          </p:cNvCxnSpPr>
          <p:nvPr/>
        </p:nvCxnSpPr>
        <p:spPr>
          <a:xfrm flipH="1">
            <a:off x="7818967" y="3056906"/>
            <a:ext cx="382924" cy="1306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ángulo redondeado 45"/>
          <p:cNvSpPr/>
          <p:nvPr/>
        </p:nvSpPr>
        <p:spPr>
          <a:xfrm>
            <a:off x="5220812" y="4955653"/>
            <a:ext cx="2789618" cy="724711"/>
          </a:xfrm>
          <a:prstGeom prst="roundRect">
            <a:avLst/>
          </a:prstGeom>
          <a:solidFill>
            <a:srgbClr val="FB65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es subárbol de la izquierda de C</a:t>
            </a:r>
            <a:endParaRPr lang="es-P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Conector recto de flecha 47"/>
          <p:cNvCxnSpPr>
            <a:endCxn id="9" idx="4"/>
          </p:cNvCxnSpPr>
          <p:nvPr/>
        </p:nvCxnSpPr>
        <p:spPr>
          <a:xfrm flipV="1">
            <a:off x="5987654" y="4091544"/>
            <a:ext cx="0" cy="871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ángulo redondeado 48"/>
          <p:cNvSpPr/>
          <p:nvPr/>
        </p:nvSpPr>
        <p:spPr>
          <a:xfrm>
            <a:off x="1432274" y="2433025"/>
            <a:ext cx="2739376" cy="9144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mismo no sucede con B y su descendencia</a:t>
            </a:r>
            <a:endParaRPr lang="es-P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09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6034" y="377990"/>
            <a:ext cx="8911687" cy="1060311"/>
          </a:xfrm>
        </p:spPr>
        <p:txBody>
          <a:bodyPr>
            <a:normAutofit/>
          </a:bodyPr>
          <a:lstStyle/>
          <a:p>
            <a:pPr algn="ctr"/>
            <a:r>
              <a:rPr lang="es-P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s-P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rboles </a:t>
            </a:r>
            <a:r>
              <a:rPr lang="es-P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Binario de Búsqueda</a:t>
            </a:r>
            <a:endParaRPr lang="es-PA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40212" y="1707820"/>
            <a:ext cx="4795261" cy="418964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PA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P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conocido con las siglas (ABB), con este tipo de árbol se podrá almacenar  información de forma ordenada, pero se deben cumplir algunas reglas para dicha función entre estas tenemos: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P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Nodo del árbol podrá tener de 0 a 2 hijos solamente 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P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descendientes de la izquierda  siempre deberán tener un valor menor que el del padre.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P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cuanto a los descendiente de la derecha siempre </a:t>
            </a:r>
            <a:r>
              <a:rPr lang="es-PA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tendrán</a:t>
            </a:r>
            <a:r>
              <a:rPr lang="es-PA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valor mayor que el del padre.</a:t>
            </a:r>
          </a:p>
          <a:p>
            <a:pPr marL="0" indent="0" algn="just">
              <a:buNone/>
            </a:pPr>
            <a:endParaRPr lang="es-PA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endParaRPr lang="es-PA" dirty="0" smtClean="0"/>
          </a:p>
          <a:p>
            <a:pPr marL="0" indent="0">
              <a:buNone/>
            </a:pPr>
            <a:endParaRPr lang="es-PA" dirty="0"/>
          </a:p>
          <a:p>
            <a:pPr marL="0" indent="0">
              <a:buNone/>
            </a:pPr>
            <a:r>
              <a:rPr lang="es-PA" dirty="0" smtClean="0"/>
              <a:t>.</a:t>
            </a:r>
            <a:endParaRPr lang="es-PA" dirty="0"/>
          </a:p>
        </p:txBody>
      </p:sp>
      <p:sp>
        <p:nvSpPr>
          <p:cNvPr id="16" name="Conector 15"/>
          <p:cNvSpPr/>
          <p:nvPr/>
        </p:nvSpPr>
        <p:spPr>
          <a:xfrm>
            <a:off x="9555165" y="1684420"/>
            <a:ext cx="584760" cy="4922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22</a:t>
            </a:r>
            <a:endParaRPr lang="es-PA" sz="1400" dirty="0"/>
          </a:p>
        </p:txBody>
      </p:sp>
      <p:sp>
        <p:nvSpPr>
          <p:cNvPr id="17" name="Conector 16"/>
          <p:cNvSpPr/>
          <p:nvPr/>
        </p:nvSpPr>
        <p:spPr>
          <a:xfrm>
            <a:off x="8870804" y="2415514"/>
            <a:ext cx="584760" cy="5141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/>
              <a:t>1</a:t>
            </a:r>
            <a:r>
              <a:rPr lang="es-PA" sz="1400" dirty="0" smtClean="0"/>
              <a:t>1</a:t>
            </a:r>
            <a:endParaRPr lang="es-PA" sz="1400" dirty="0"/>
          </a:p>
        </p:txBody>
      </p:sp>
      <p:sp>
        <p:nvSpPr>
          <p:cNvPr id="18" name="Conector 17"/>
          <p:cNvSpPr/>
          <p:nvPr/>
        </p:nvSpPr>
        <p:spPr>
          <a:xfrm>
            <a:off x="8190665" y="3236126"/>
            <a:ext cx="584760" cy="48640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/>
              <a:t>9</a:t>
            </a:r>
          </a:p>
        </p:txBody>
      </p:sp>
      <p:sp>
        <p:nvSpPr>
          <p:cNvPr id="19" name="Conector 18"/>
          <p:cNvSpPr/>
          <p:nvPr/>
        </p:nvSpPr>
        <p:spPr>
          <a:xfrm>
            <a:off x="9163184" y="3236126"/>
            <a:ext cx="584760" cy="4922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19</a:t>
            </a:r>
            <a:endParaRPr lang="es-PA" sz="1400" dirty="0"/>
          </a:p>
        </p:txBody>
      </p:sp>
      <p:sp>
        <p:nvSpPr>
          <p:cNvPr id="20" name="Conector 19"/>
          <p:cNvSpPr/>
          <p:nvPr/>
        </p:nvSpPr>
        <p:spPr>
          <a:xfrm>
            <a:off x="9153224" y="4312333"/>
            <a:ext cx="584760" cy="4922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14</a:t>
            </a:r>
            <a:endParaRPr lang="es-PA" sz="1400" dirty="0"/>
          </a:p>
        </p:txBody>
      </p:sp>
      <p:sp>
        <p:nvSpPr>
          <p:cNvPr id="21" name="Conector 20"/>
          <p:cNvSpPr/>
          <p:nvPr/>
        </p:nvSpPr>
        <p:spPr>
          <a:xfrm>
            <a:off x="10334907" y="2415514"/>
            <a:ext cx="584760" cy="5418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30</a:t>
            </a:r>
            <a:endParaRPr lang="es-PA" sz="1400" dirty="0"/>
          </a:p>
        </p:txBody>
      </p:sp>
      <p:sp>
        <p:nvSpPr>
          <p:cNvPr id="22" name="Conector 21"/>
          <p:cNvSpPr/>
          <p:nvPr/>
        </p:nvSpPr>
        <p:spPr>
          <a:xfrm>
            <a:off x="10019235" y="3419034"/>
            <a:ext cx="584760" cy="4922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26</a:t>
            </a:r>
            <a:endParaRPr lang="es-PA" sz="1400" dirty="0"/>
          </a:p>
        </p:txBody>
      </p:sp>
      <p:sp>
        <p:nvSpPr>
          <p:cNvPr id="23" name="Conector 22"/>
          <p:cNvSpPr/>
          <p:nvPr/>
        </p:nvSpPr>
        <p:spPr>
          <a:xfrm>
            <a:off x="11016417" y="3277621"/>
            <a:ext cx="584760" cy="4922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36</a:t>
            </a:r>
            <a:endParaRPr lang="es-PA" sz="1400" dirty="0"/>
          </a:p>
        </p:txBody>
      </p:sp>
      <p:sp>
        <p:nvSpPr>
          <p:cNvPr id="24" name="Conector 23"/>
          <p:cNvSpPr/>
          <p:nvPr/>
        </p:nvSpPr>
        <p:spPr>
          <a:xfrm>
            <a:off x="11504612" y="4259673"/>
            <a:ext cx="584760" cy="4922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1400" dirty="0" smtClean="0"/>
              <a:t>40</a:t>
            </a:r>
            <a:endParaRPr lang="es-PA" sz="1400" dirty="0"/>
          </a:p>
        </p:txBody>
      </p:sp>
      <p:cxnSp>
        <p:nvCxnSpPr>
          <p:cNvPr id="25" name="Conector recto de flecha 24"/>
          <p:cNvCxnSpPr>
            <a:endCxn id="24" idx="1"/>
          </p:cNvCxnSpPr>
          <p:nvPr/>
        </p:nvCxnSpPr>
        <p:spPr>
          <a:xfrm>
            <a:off x="11343587" y="3722528"/>
            <a:ext cx="246661" cy="609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21" idx="3"/>
            <a:endCxn id="22" idx="0"/>
          </p:cNvCxnSpPr>
          <p:nvPr/>
        </p:nvCxnSpPr>
        <p:spPr>
          <a:xfrm flipH="1">
            <a:off x="10311615" y="2877987"/>
            <a:ext cx="108928" cy="541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16" idx="5"/>
            <a:endCxn id="21" idx="1"/>
          </p:cNvCxnSpPr>
          <p:nvPr/>
        </p:nvCxnSpPr>
        <p:spPr>
          <a:xfrm>
            <a:off x="10054289" y="2104571"/>
            <a:ext cx="366254" cy="390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stCxn id="19" idx="4"/>
            <a:endCxn id="20" idx="0"/>
          </p:cNvCxnSpPr>
          <p:nvPr/>
        </p:nvCxnSpPr>
        <p:spPr>
          <a:xfrm flipH="1">
            <a:off x="9445604" y="3728363"/>
            <a:ext cx="9960" cy="583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>
            <a:off x="9324558" y="2854336"/>
            <a:ext cx="85636" cy="381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7" idx="3"/>
          </p:cNvCxnSpPr>
          <p:nvPr/>
        </p:nvCxnSpPr>
        <p:spPr>
          <a:xfrm flipH="1">
            <a:off x="8650345" y="2854336"/>
            <a:ext cx="306095" cy="423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16" idx="3"/>
          </p:cNvCxnSpPr>
          <p:nvPr/>
        </p:nvCxnSpPr>
        <p:spPr>
          <a:xfrm flipH="1">
            <a:off x="9297822" y="2104571"/>
            <a:ext cx="342979" cy="384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endCxn id="23" idx="1"/>
          </p:cNvCxnSpPr>
          <p:nvPr/>
        </p:nvCxnSpPr>
        <p:spPr>
          <a:xfrm>
            <a:off x="10756071" y="2846723"/>
            <a:ext cx="345982" cy="502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49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907125" y="656767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es-P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PA" sz="40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Cuál es la estructura de </a:t>
            </a:r>
            <a:r>
              <a:rPr lang="es-PA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Árbol Binario de </a:t>
            </a:r>
            <a:r>
              <a:rPr lang="es-PA" sz="40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Búsqueda</a:t>
            </a:r>
            <a:r>
              <a:rPr lang="es-P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PA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PA" sz="40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PA" sz="4000" dirty="0"/>
          </a:p>
        </p:txBody>
      </p:sp>
      <p:sp>
        <p:nvSpPr>
          <p:cNvPr id="22" name="object 7"/>
          <p:cNvSpPr txBox="1"/>
          <p:nvPr/>
        </p:nvSpPr>
        <p:spPr>
          <a:xfrm>
            <a:off x="1621942" y="1937657"/>
            <a:ext cx="8044572" cy="4478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sz="3000" spc="-2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</a:t>
            </a:r>
            <a:endParaRPr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2925">
              <a:lnSpc>
                <a:spcPct val="100000"/>
              </a:lnSpc>
            </a:pP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public:</a:t>
            </a:r>
            <a:endParaRPr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5055">
              <a:lnSpc>
                <a:spcPct val="100000"/>
              </a:lnSpc>
              <a:spcBef>
                <a:spcPts val="5"/>
              </a:spcBef>
            </a:pP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sz="3000" spc="-1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info;</a:t>
            </a:r>
            <a:endParaRPr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32510" marR="3076575" indent="42545">
              <a:lnSpc>
                <a:spcPct val="100000"/>
              </a:lnSpc>
            </a:pP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 </a:t>
            </a:r>
            <a:r>
              <a:rPr sz="3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*izq,</a:t>
            </a:r>
            <a:r>
              <a:rPr sz="3000" spc="-1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*der;  </a:t>
            </a:r>
            <a:r>
              <a:rPr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NodoArbol( );  NodoArbol(int</a:t>
            </a:r>
            <a:r>
              <a:rPr sz="3000" spc="-7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dato);</a:t>
            </a:r>
            <a:endParaRPr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3000" spc="-1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};</a:t>
            </a:r>
            <a:endParaRPr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NodoArbol(void) { izq = der = NULL;</a:t>
            </a:r>
            <a:r>
              <a:rPr sz="2600" spc="-9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6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NodoArbol(int </a:t>
            </a:r>
            <a:r>
              <a:rPr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dato) { info = dato; izq = der = NULL;</a:t>
            </a:r>
            <a:r>
              <a:rPr sz="2600" spc="-9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44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5801" y="990599"/>
            <a:ext cx="8915400" cy="425087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lang="es-PA" sz="3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s-PA" sz="3000" spc="-18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000" spc="-1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</a:t>
            </a:r>
            <a:endParaRPr lang="es-P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PA" sz="3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s-P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0020" indent="0">
              <a:lnSpc>
                <a:spcPct val="100000"/>
              </a:lnSpc>
              <a:buNone/>
            </a:pPr>
            <a:r>
              <a:rPr lang="es-PA" sz="3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private:</a:t>
            </a:r>
            <a:endParaRPr lang="es-P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2920" marR="5080" indent="0">
              <a:lnSpc>
                <a:spcPct val="100000"/>
              </a:lnSpc>
              <a:buNone/>
            </a:pPr>
            <a:r>
              <a:rPr lang="es-PA" sz="3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NodoArbol</a:t>
            </a:r>
            <a:r>
              <a:rPr lang="es-PA" sz="3000" spc="-4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*raiz;  public:</a:t>
            </a:r>
            <a:endParaRPr lang="es-P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lang="es-PA" sz="3000" spc="-1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ABB</a:t>
            </a:r>
            <a:r>
              <a:rPr lang="es-PA" sz="3000" spc="-1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PA" sz="3000" spc="-3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   </a:t>
            </a:r>
            <a:r>
              <a:rPr lang="es-PA" sz="3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s-PA" sz="3000" spc="-8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constructor</a:t>
            </a:r>
            <a:endParaRPr lang="es-P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es-PA" sz="3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s-PA" sz="3000" spc="-1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s-PA" sz="3000" spc="-1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ABB(</a:t>
            </a:r>
            <a:r>
              <a:rPr lang="es-PA" sz="3000" spc="-5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   //</a:t>
            </a:r>
            <a:r>
              <a:rPr lang="es-PA" sz="3000" spc="-5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destructor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es-PA" sz="3000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//</a:t>
            </a:r>
            <a:r>
              <a:rPr lang="es-PA" sz="300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es-PA" sz="3000" spc="-60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000" spc="-5" dirty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métodos</a:t>
            </a:r>
            <a:endParaRPr lang="es-P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PA" sz="3000" spc="-5" dirty="0" smtClean="0">
                <a:solidFill>
                  <a:srgbClr val="2929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};</a:t>
            </a:r>
            <a:endParaRPr lang="es-P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A53010"/>
              </a:buClr>
              <a:buNone/>
            </a:pPr>
            <a:endParaRPr lang="es-PA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endParaRPr lang="es-PA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PA" spc="-10" dirty="0" smtClean="0">
                <a:solidFill>
                  <a:srgbClr val="292929"/>
                </a:solidFill>
                <a:latin typeface="Arial"/>
                <a:cs typeface="Arial"/>
              </a:rPr>
              <a:t>        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6556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956</TotalTime>
  <Words>1241</Words>
  <Application>Microsoft Office PowerPoint</Application>
  <PresentationFormat>Panorámica</PresentationFormat>
  <Paragraphs>408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Times New Roman</vt:lpstr>
      <vt:lpstr>Wingdings</vt:lpstr>
      <vt:lpstr>Wingdings 3</vt:lpstr>
      <vt:lpstr>Espiral</vt:lpstr>
      <vt:lpstr>Presentación de PowerPoint</vt:lpstr>
      <vt:lpstr>¿Qué es un Árbol Binario?</vt:lpstr>
      <vt:lpstr>Terminología</vt:lpstr>
      <vt:lpstr>Presentación de PowerPoint</vt:lpstr>
      <vt:lpstr>Presentación de PowerPoint</vt:lpstr>
      <vt:lpstr>Presentación de PowerPoint</vt:lpstr>
      <vt:lpstr>Árboles Binario de Búsqueda</vt:lpstr>
      <vt:lpstr>¿Cuál es la estructura de un Árbol Binario de Búsqueda? </vt:lpstr>
      <vt:lpstr>Presentación de PowerPoint</vt:lpstr>
      <vt:lpstr>Aquí veremos el proceso de buscar un Nodo</vt:lpstr>
      <vt:lpstr>Implementación de la búsqueda</vt:lpstr>
      <vt:lpstr>¿Cómo podemos agregar Nodos?</vt:lpstr>
      <vt:lpstr>Pequeño ejemplo de agregar Nodo</vt:lpstr>
      <vt:lpstr>Observaciones de suma importancia </vt:lpstr>
      <vt:lpstr>Presentación de PowerPoint</vt:lpstr>
      <vt:lpstr>¿Cómo eliminar un nodo ? </vt:lpstr>
      <vt:lpstr>¿Cómo eliminar un Nodo con un hijo?</vt:lpstr>
      <vt:lpstr>¿Cómo se puede eliminar un nodo con dos hijos ?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Portal Educa Panamá Facultad de Informática, Electrónica y Comunicación  Tema:  Arboles Binarios     Autora: Cecilia Mejía Licda. En Informática Aplicada UP</dc:title>
  <dc:creator>cecilia mejia</dc:creator>
  <cp:lastModifiedBy>PC279311</cp:lastModifiedBy>
  <cp:revision>58</cp:revision>
  <dcterms:created xsi:type="dcterms:W3CDTF">2022-07-27T23:10:14Z</dcterms:created>
  <dcterms:modified xsi:type="dcterms:W3CDTF">2022-09-15T13:36:20Z</dcterms:modified>
</cp:coreProperties>
</file>