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64" r:id="rId2"/>
    <p:sldId id="256"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DBC9C3"/>
    <a:srgbClr val="990033"/>
    <a:srgbClr val="FFCC00"/>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71" autoAdjust="0"/>
  </p:normalViewPr>
  <p:slideViewPr>
    <p:cSldViewPr>
      <p:cViewPr varScale="1">
        <p:scale>
          <a:sx n="70" d="100"/>
          <a:sy n="70" d="100"/>
        </p:scale>
        <p:origin x="-516" y="-90"/>
      </p:cViewPr>
      <p:guideLst>
        <p:guide orient="horz" pos="2160"/>
        <p:guide pos="2880"/>
      </p:guideLst>
    </p:cSldViewPr>
  </p:slideViewPr>
  <p:outlineViewPr>
    <p:cViewPr>
      <p:scale>
        <a:sx n="33" d="100"/>
        <a:sy n="33" d="100"/>
      </p:scale>
      <p:origin x="0" y="5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CF31D-8E4A-4C79-9EFD-B5BFA26E5855}" type="datetimeFigureOut">
              <a:rPr lang="es-PA" smtClean="0"/>
              <a:t>05/05/2016</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4E6F11-FDB4-48F9-BF23-B8CD6A146F6B}" type="slidenum">
              <a:rPr lang="es-PA" smtClean="0"/>
              <a:t>‹Nº›</a:t>
            </a:fld>
            <a:endParaRPr lang="es-PA"/>
          </a:p>
        </p:txBody>
      </p:sp>
    </p:spTree>
    <p:extLst>
      <p:ext uri="{BB962C8B-B14F-4D97-AF65-F5344CB8AC3E}">
        <p14:creationId xmlns:p14="http://schemas.microsoft.com/office/powerpoint/2010/main" val="372351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A" dirty="0"/>
          </a:p>
        </p:txBody>
      </p:sp>
      <p:sp>
        <p:nvSpPr>
          <p:cNvPr id="4" name="3 Marcador de número de diapositiva"/>
          <p:cNvSpPr>
            <a:spLocks noGrp="1"/>
          </p:cNvSpPr>
          <p:nvPr>
            <p:ph type="sldNum" sz="quarter" idx="10"/>
          </p:nvPr>
        </p:nvSpPr>
        <p:spPr/>
        <p:txBody>
          <a:bodyPr/>
          <a:lstStyle/>
          <a:p>
            <a:fld id="{004E6F11-FDB4-48F9-BF23-B8CD6A146F6B}" type="slidenum">
              <a:rPr lang="es-PA" smtClean="0"/>
              <a:t>8</a:t>
            </a:fld>
            <a:endParaRPr lang="es-PA"/>
          </a:p>
        </p:txBody>
      </p:sp>
    </p:spTree>
    <p:extLst>
      <p:ext uri="{BB962C8B-B14F-4D97-AF65-F5344CB8AC3E}">
        <p14:creationId xmlns:p14="http://schemas.microsoft.com/office/powerpoint/2010/main" val="1177062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lvl1pPr>
              <a:defRPr/>
            </a:lvl1pPr>
          </a:lstStyle>
          <a:p>
            <a:fld id="{8BF52801-B79C-4186-A7ED-8C5972809AD2}" type="datetime1">
              <a:rPr lang="es-PA" smtClean="0"/>
              <a:t>05/05/2016</a:t>
            </a:fld>
            <a:endParaRPr lang="es-PA"/>
          </a:p>
        </p:txBody>
      </p:sp>
      <p:sp>
        <p:nvSpPr>
          <p:cNvPr id="5" name="4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6" name="5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184049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fld id="{B9C34D8D-0554-457F-95BE-442E6E4437C0}" type="datetime1">
              <a:rPr lang="es-PA" smtClean="0"/>
              <a:t>05/05/2016</a:t>
            </a:fld>
            <a:endParaRPr lang="es-PA"/>
          </a:p>
        </p:txBody>
      </p:sp>
      <p:sp>
        <p:nvSpPr>
          <p:cNvPr id="5" name="4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6" name="5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47507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fld id="{CC96FE2E-1F44-489F-9F89-7EB6483ECBF5}" type="datetime1">
              <a:rPr lang="es-PA" smtClean="0"/>
              <a:t>05/05/2016</a:t>
            </a:fld>
            <a:endParaRPr lang="es-PA"/>
          </a:p>
        </p:txBody>
      </p:sp>
      <p:sp>
        <p:nvSpPr>
          <p:cNvPr id="5" name="4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6" name="5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3834628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fld id="{8E1AA502-C328-4F65-AEBA-DC355DC51725}" type="datetime1">
              <a:rPr lang="es-PA" smtClean="0"/>
              <a:t>05/05/2016</a:t>
            </a:fld>
            <a:endParaRPr lang="es-PA"/>
          </a:p>
        </p:txBody>
      </p:sp>
      <p:sp>
        <p:nvSpPr>
          <p:cNvPr id="5" name="4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6" name="5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4017281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5676B2CD-44F2-4730-B31C-4389EB2ED130}" type="datetime1">
              <a:rPr lang="es-PA" smtClean="0"/>
              <a:t>05/05/2016</a:t>
            </a:fld>
            <a:endParaRPr lang="es-PA"/>
          </a:p>
        </p:txBody>
      </p:sp>
      <p:sp>
        <p:nvSpPr>
          <p:cNvPr id="5" name="4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6" name="5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94198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lvl1pPr>
              <a:defRPr/>
            </a:lvl1pPr>
          </a:lstStyle>
          <a:p>
            <a:fld id="{0E027E1B-14FE-4E60-8323-57B851AD3E49}" type="datetime1">
              <a:rPr lang="es-PA" smtClean="0"/>
              <a:t>05/05/2016</a:t>
            </a:fld>
            <a:endParaRPr lang="es-PA"/>
          </a:p>
        </p:txBody>
      </p:sp>
      <p:sp>
        <p:nvSpPr>
          <p:cNvPr id="6" name="5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7" name="6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363418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lvl1pPr>
              <a:defRPr/>
            </a:lvl1pPr>
          </a:lstStyle>
          <a:p>
            <a:fld id="{4BAA5067-EC81-4548-978F-20FD26F5968A}" type="datetime1">
              <a:rPr lang="es-PA" smtClean="0"/>
              <a:t>05/05/2016</a:t>
            </a:fld>
            <a:endParaRPr lang="es-PA"/>
          </a:p>
        </p:txBody>
      </p:sp>
      <p:sp>
        <p:nvSpPr>
          <p:cNvPr id="8" name="7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9" name="8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173804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lvl1pPr>
              <a:defRPr/>
            </a:lvl1pPr>
          </a:lstStyle>
          <a:p>
            <a:fld id="{D800169A-CDE7-49DE-9B12-E634365DB887}" type="datetime1">
              <a:rPr lang="es-PA" smtClean="0"/>
              <a:t>05/05/2016</a:t>
            </a:fld>
            <a:endParaRPr lang="es-PA"/>
          </a:p>
        </p:txBody>
      </p:sp>
      <p:sp>
        <p:nvSpPr>
          <p:cNvPr id="4" name="3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5" name="4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177034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fld id="{615AE1C8-F4D5-403D-B946-182992F48493}" type="datetime1">
              <a:rPr lang="es-PA" smtClean="0"/>
              <a:t>05/05/2016</a:t>
            </a:fld>
            <a:endParaRPr lang="es-PA"/>
          </a:p>
        </p:txBody>
      </p:sp>
      <p:sp>
        <p:nvSpPr>
          <p:cNvPr id="3" name="2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4" name="3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1814989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fld id="{3A8928F4-9A7D-4E29-9A77-D45C904B236C}" type="datetime1">
              <a:rPr lang="es-PA" smtClean="0"/>
              <a:t>05/05/2016</a:t>
            </a:fld>
            <a:endParaRPr lang="es-PA"/>
          </a:p>
        </p:txBody>
      </p:sp>
      <p:sp>
        <p:nvSpPr>
          <p:cNvPr id="6" name="5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7" name="6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3299627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fld id="{2BEE2503-1770-4FEF-84DF-368F034D9514}" type="datetime1">
              <a:rPr lang="es-PA" smtClean="0"/>
              <a:t>05/05/2016</a:t>
            </a:fld>
            <a:endParaRPr lang="es-PA"/>
          </a:p>
        </p:txBody>
      </p:sp>
      <p:sp>
        <p:nvSpPr>
          <p:cNvPr id="6" name="5 Marcador de pie de página"/>
          <p:cNvSpPr>
            <a:spLocks noGrp="1"/>
          </p:cNvSpPr>
          <p:nvPr>
            <p:ph type="ftr" sz="quarter" idx="11"/>
          </p:nvPr>
        </p:nvSpPr>
        <p:spPr/>
        <p:txBody>
          <a:bodyPr/>
          <a:lstStyle>
            <a:lvl1pPr>
              <a:defRPr/>
            </a:lvl1pPr>
          </a:lstStyle>
          <a:p>
            <a:r>
              <a:rPr lang="es-PA" smtClean="0"/>
              <a:t>Autor: El Mentor de Matemáticas. Océano.   Colaborador:  Prof. Lourdes Barreno Portal Educa Panamá.</a:t>
            </a:r>
            <a:endParaRPr lang="es-PA"/>
          </a:p>
        </p:txBody>
      </p:sp>
      <p:sp>
        <p:nvSpPr>
          <p:cNvPr id="7" name="6 Marcador de número de diapositiva"/>
          <p:cNvSpPr>
            <a:spLocks noGrp="1"/>
          </p:cNvSpPr>
          <p:nvPr>
            <p:ph type="sldNum" sz="quarter" idx="12"/>
          </p:nvPr>
        </p:nvSpPr>
        <p:spPr/>
        <p:txBody>
          <a:bodyPr/>
          <a:lstStyle>
            <a:lvl1pPr>
              <a:defRPr/>
            </a:lvl1pPr>
          </a:lstStyle>
          <a:p>
            <a:fld id="{2D21216E-F2CE-4916-A8B4-2AC334C8A31E}" type="slidenum">
              <a:rPr lang="es-PA" smtClean="0"/>
              <a:t>‹Nº›</a:t>
            </a:fld>
            <a:endParaRPr lang="es-PA"/>
          </a:p>
        </p:txBody>
      </p:sp>
    </p:spTree>
    <p:extLst>
      <p:ext uri="{BB962C8B-B14F-4D97-AF65-F5344CB8AC3E}">
        <p14:creationId xmlns:p14="http://schemas.microsoft.com/office/powerpoint/2010/main" val="432948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43223E05-BC65-4558-B30D-150582B2FD6D}" type="datetime1">
              <a:rPr lang="es-PA" smtClean="0"/>
              <a:t>05/05/2016</a:t>
            </a:fld>
            <a:endParaRPr lang="es-P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s-PA" smtClean="0"/>
              <a:t>Autor: El Mentor de Matemáticas. Océano.   Colaborador:  Prof. Lourdes Barreno Portal Educa Panamá.</a:t>
            </a:r>
            <a:endParaRPr lang="es-P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D21216E-F2CE-4916-A8B4-2AC334C8A31E}"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1740064"/>
            <a:ext cx="5017680" cy="33451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style>
          <a:lnRef idx="3">
            <a:schemeClr val="lt1"/>
          </a:lnRef>
          <a:fillRef idx="1">
            <a:schemeClr val="accent1"/>
          </a:fillRef>
          <a:effectRef idx="1">
            <a:schemeClr val="accent1"/>
          </a:effectRef>
          <a:fontRef idx="minor">
            <a:schemeClr val="lt1"/>
          </a:fontRef>
        </p:style>
      </p:pic>
      <p:sp>
        <p:nvSpPr>
          <p:cNvPr id="3" name="2 Rectángulo"/>
          <p:cNvSpPr/>
          <p:nvPr/>
        </p:nvSpPr>
        <p:spPr>
          <a:xfrm>
            <a:off x="-239568" y="0"/>
            <a:ext cx="9492087" cy="1754326"/>
          </a:xfrm>
          <a:prstGeom prst="rect">
            <a:avLst/>
          </a:prstGeom>
          <a:noFill/>
        </p:spPr>
        <p:txBody>
          <a:bodyPr wrap="square" lIns="91440" tIns="45720" rIns="91440" bIns="45720">
            <a:spAutoFit/>
          </a:bodyPr>
          <a:lstStyle/>
          <a:p>
            <a:pPr algn="ctr"/>
            <a:r>
              <a:rPr lang="es-ES" sz="54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Operaciones con Fracciones</a:t>
            </a:r>
            <a:endParaRPr lang="es-ES" sz="5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4" name="3 Marcador de pie de página"/>
          <p:cNvSpPr>
            <a:spLocks noGrp="1"/>
          </p:cNvSpPr>
          <p:nvPr>
            <p:ph type="ftr" sz="quarter" idx="11"/>
          </p:nvPr>
        </p:nvSpPr>
        <p:spPr>
          <a:xfrm>
            <a:off x="251520" y="5805264"/>
            <a:ext cx="5775920" cy="908298"/>
          </a:xfrm>
        </p:spPr>
        <p:txBody>
          <a:bodyPr/>
          <a:lstStyle/>
          <a:p>
            <a:r>
              <a:rPr lang="es-PA" sz="1600" b="1" dirty="0" smtClean="0">
                <a:latin typeface="Bodoni MT Black" pitchFamily="18" charset="0"/>
              </a:rPr>
              <a:t>Autor: El Mentor de Matemáticas. Océano.   Colaborador:  Prof. </a:t>
            </a:r>
            <a:r>
              <a:rPr lang="es-PA" sz="1600" b="1" smtClean="0">
                <a:latin typeface="Bodoni MT Black" pitchFamily="18" charset="0"/>
              </a:rPr>
              <a:t>Lourdes Barreno .</a:t>
            </a:r>
          </a:p>
          <a:p>
            <a:r>
              <a:rPr lang="es-PA" sz="1600" b="1" smtClean="0">
                <a:latin typeface="Bodoni MT Black" pitchFamily="18" charset="0"/>
              </a:rPr>
              <a:t>Portal Educa Panamá.</a:t>
            </a:r>
            <a:endParaRPr lang="es-PA" sz="1600" b="1" dirty="0">
              <a:latin typeface="Bodoni MT Black" pitchFamily="18" charset="0"/>
            </a:endParaRPr>
          </a:p>
        </p:txBody>
      </p:sp>
    </p:spTree>
    <p:extLst>
      <p:ext uri="{BB962C8B-B14F-4D97-AF65-F5344CB8AC3E}">
        <p14:creationId xmlns:p14="http://schemas.microsoft.com/office/powerpoint/2010/main" val="117533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a:t>B</a:t>
            </a:r>
            <a:r>
              <a:rPr lang="es-PA" dirty="0" smtClean="0"/>
              <a:t>ibliografía</a:t>
            </a:r>
            <a:endParaRPr lang="es-PA" dirty="0"/>
          </a:p>
        </p:txBody>
      </p:sp>
      <p:sp>
        <p:nvSpPr>
          <p:cNvPr id="3" name="2 Marcador de contenido"/>
          <p:cNvSpPr>
            <a:spLocks noGrp="1"/>
          </p:cNvSpPr>
          <p:nvPr>
            <p:ph idx="1"/>
          </p:nvPr>
        </p:nvSpPr>
        <p:spPr/>
        <p:txBody>
          <a:bodyPr/>
          <a:lstStyle/>
          <a:p>
            <a:r>
              <a:rPr lang="es-PA" dirty="0" smtClean="0"/>
              <a:t>El Mentor de Matemáticas. </a:t>
            </a:r>
            <a:r>
              <a:rPr lang="es-PA" dirty="0"/>
              <a:t>E</a:t>
            </a:r>
            <a:r>
              <a:rPr lang="es-PA" dirty="0" smtClean="0"/>
              <a:t>ditorial Océano.</a:t>
            </a:r>
          </a:p>
          <a:p>
            <a:r>
              <a:rPr lang="es-PA" dirty="0" smtClean="0"/>
              <a:t>Fppt.com</a:t>
            </a:r>
            <a:endParaRPr lang="es-PA" dirty="0"/>
          </a:p>
        </p:txBody>
      </p:sp>
      <p:sp>
        <p:nvSpPr>
          <p:cNvPr id="4" name="3 Marcador de pie de página"/>
          <p:cNvSpPr>
            <a:spLocks noGrp="1"/>
          </p:cNvSpPr>
          <p:nvPr>
            <p:ph type="ftr" sz="quarter" idx="11"/>
          </p:nvPr>
        </p:nvSpPr>
        <p:spPr>
          <a:xfrm>
            <a:off x="2771800" y="6021288"/>
            <a:ext cx="3600400" cy="836712"/>
          </a:xfrm>
        </p:spPr>
        <p:txBody>
          <a:bodyPr/>
          <a:lstStyle/>
          <a:p>
            <a:r>
              <a:rPr lang="es-PA" b="1" dirty="0" smtClean="0"/>
              <a:t>Autor: El Mentor de Matemáticas. Océano.   Colaborador:  Prof. Lourdes Barreno. Portal Educa Panamá.</a:t>
            </a:r>
            <a:endParaRPr lang="es-PA" b="1"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2348880"/>
            <a:ext cx="4572000" cy="2571750"/>
          </a:xfrm>
          <a:prstGeom prst="ellipse">
            <a:avLst/>
          </a:prstGeom>
          <a:ln>
            <a:noFill/>
          </a:ln>
          <a:effectLst>
            <a:softEdge rad="112500"/>
          </a:effectLst>
        </p:spPr>
      </p:pic>
    </p:spTree>
    <p:extLst>
      <p:ext uri="{BB962C8B-B14F-4D97-AF65-F5344CB8AC3E}">
        <p14:creationId xmlns:p14="http://schemas.microsoft.com/office/powerpoint/2010/main" val="238260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PA" dirty="0"/>
              <a:t>O</a:t>
            </a:r>
            <a:r>
              <a:rPr lang="es-PA" dirty="0" smtClean="0"/>
              <a:t>peraciones con Fracciones</a:t>
            </a:r>
            <a:endParaRPr lang="es-PA" dirty="0"/>
          </a:p>
        </p:txBody>
      </p:sp>
      <p:sp>
        <p:nvSpPr>
          <p:cNvPr id="3" name="2 Subtítulo"/>
          <p:cNvSpPr>
            <a:spLocks noGrp="1"/>
          </p:cNvSpPr>
          <p:nvPr>
            <p:ph idx="1"/>
          </p:nvPr>
        </p:nvSpPr>
        <p:spPr/>
        <p:txBody>
          <a:bodyPr/>
          <a:lstStyle/>
          <a:p>
            <a:pPr algn="just"/>
            <a:r>
              <a:rPr lang="es-PA" dirty="0" smtClean="0"/>
              <a:t>Las operaciones algebraicas con fracciones, es decir, la suma, la resta, la multiplicación y la división siguen una serie de reglas que es </a:t>
            </a:r>
            <a:r>
              <a:rPr lang="es-PA" dirty="0"/>
              <a:t>p</a:t>
            </a:r>
            <a:r>
              <a:rPr lang="es-PA" dirty="0" smtClean="0"/>
              <a:t>reciso conocer para realizar cálculos en los que aparezca este tipo de números, muy frecuentes en problemas teóricos y prácticos.</a:t>
            </a:r>
            <a:endParaRPr lang="es-PA" dirty="0"/>
          </a:p>
        </p:txBody>
      </p:sp>
      <p:sp>
        <p:nvSpPr>
          <p:cNvPr id="4" name="3 Marcador de pie de página"/>
          <p:cNvSpPr>
            <a:spLocks noGrp="1"/>
          </p:cNvSpPr>
          <p:nvPr>
            <p:ph type="ftr" sz="quarter" idx="11"/>
          </p:nvPr>
        </p:nvSpPr>
        <p:spPr>
          <a:xfrm>
            <a:off x="755576" y="6245225"/>
            <a:ext cx="5904656" cy="476250"/>
          </a:xfrm>
        </p:spPr>
        <p:txBody>
          <a:bodyPr/>
          <a:lstStyle/>
          <a:p>
            <a:r>
              <a:rPr lang="es-PA" b="1" dirty="0" smtClean="0">
                <a:latin typeface="Arial Narrow" pitchFamily="34" charset="0"/>
              </a:rPr>
              <a:t>Autor: El Mentor de Matemáticas. Océano.   Colaborador:  Prof. Lourdes Barreno Portal Educa Panamá.</a:t>
            </a:r>
            <a:endParaRPr lang="es-PA" b="1" dirty="0">
              <a:latin typeface="Arial Narrow" pitchFamily="34" charset="0"/>
            </a:endParaRPr>
          </a:p>
        </p:txBody>
      </p:sp>
    </p:spTree>
    <p:extLst>
      <p:ext uri="{BB962C8B-B14F-4D97-AF65-F5344CB8AC3E}">
        <p14:creationId xmlns:p14="http://schemas.microsoft.com/office/powerpoint/2010/main" val="338579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40000"/>
              <a:lumOff val="60000"/>
            </a:schemeClr>
          </a:solidFill>
        </p:spPr>
        <p:txBody>
          <a:bodyPr/>
          <a:lstStyle/>
          <a:p>
            <a:r>
              <a:rPr lang="es-PA" dirty="0" smtClean="0"/>
              <a:t>Suma de Fracciones</a:t>
            </a:r>
            <a:br>
              <a:rPr lang="es-PA" dirty="0" smtClean="0"/>
            </a:br>
            <a:endParaRPr lang="es-PA" dirty="0"/>
          </a:p>
        </p:txBody>
      </p:sp>
      <p:sp>
        <p:nvSpPr>
          <p:cNvPr id="3" name="2 Marcador de contenido"/>
          <p:cNvSpPr>
            <a:spLocks noGrp="1"/>
          </p:cNvSpPr>
          <p:nvPr>
            <p:ph sz="half" idx="1"/>
          </p:nvPr>
        </p:nvSpPr>
        <p:spPr/>
        <p:txBody>
          <a:bodyPr/>
          <a:lstStyle/>
          <a:p>
            <a:pPr algn="just"/>
            <a:r>
              <a:rPr lang="es-PA" dirty="0" smtClean="0"/>
              <a:t>Para sumar fracciones en primer lugar se convierte a común denominador. Una vez convertidas, se suman los numeradores, es decir:</a:t>
            </a:r>
          </a:p>
          <a:p>
            <a:pPr algn="just"/>
            <a:r>
              <a:rPr lang="es-PA" dirty="0" smtClean="0"/>
              <a:t>m/n + p/q= </a:t>
            </a:r>
            <a:r>
              <a:rPr lang="es-PA" u="sng" dirty="0" err="1" smtClean="0"/>
              <a:t>m.q</a:t>
            </a:r>
            <a:r>
              <a:rPr lang="es-PA" u="sng" dirty="0" smtClean="0"/>
              <a:t> +</a:t>
            </a:r>
            <a:r>
              <a:rPr lang="es-PA" u="sng" dirty="0" err="1" smtClean="0"/>
              <a:t>p.n</a:t>
            </a:r>
            <a:endParaRPr lang="es-PA" u="sng" dirty="0" smtClean="0"/>
          </a:p>
          <a:p>
            <a:pPr marL="0" indent="0" algn="just">
              <a:buNone/>
            </a:pPr>
            <a:r>
              <a:rPr lang="es-PA" dirty="0" smtClean="0"/>
              <a:t>                         </a:t>
            </a:r>
            <a:r>
              <a:rPr lang="es-PA" dirty="0" err="1" smtClean="0"/>
              <a:t>n.q</a:t>
            </a:r>
            <a:r>
              <a:rPr lang="es-PA" dirty="0" smtClean="0"/>
              <a:t>                                    </a:t>
            </a:r>
            <a:endParaRPr lang="es-PA" dirty="0"/>
          </a:p>
        </p:txBody>
      </p:sp>
      <p:sp>
        <p:nvSpPr>
          <p:cNvPr id="4" name="3 Marcador de contenido"/>
          <p:cNvSpPr>
            <a:spLocks noGrp="1"/>
          </p:cNvSpPr>
          <p:nvPr>
            <p:ph sz="half" idx="2"/>
          </p:nvPr>
        </p:nvSpPr>
        <p:spPr>
          <a:xfrm>
            <a:off x="4648200" y="1600201"/>
            <a:ext cx="4038600" cy="2260848"/>
          </a:xfrm>
        </p:spPr>
        <p:style>
          <a:lnRef idx="2">
            <a:schemeClr val="accent5">
              <a:shade val="50000"/>
            </a:schemeClr>
          </a:lnRef>
          <a:fillRef idx="1">
            <a:schemeClr val="accent5"/>
          </a:fillRef>
          <a:effectRef idx="0">
            <a:schemeClr val="accent5"/>
          </a:effectRef>
          <a:fontRef idx="minor">
            <a:schemeClr val="lt1"/>
          </a:fontRef>
        </p:style>
        <p:txBody>
          <a:bodyPr/>
          <a:lstStyle/>
          <a:p>
            <a:pPr algn="just"/>
            <a:r>
              <a:rPr lang="es-PA" dirty="0" smtClean="0">
                <a:solidFill>
                  <a:schemeClr val="tx1"/>
                </a:solidFill>
              </a:rPr>
              <a:t>El resultado de esta operación puede ser susceptible de simplificación.</a:t>
            </a:r>
          </a:p>
          <a:p>
            <a:pPr marL="0" indent="0">
              <a:buNone/>
            </a:pPr>
            <a:endParaRPr lang="es-PA" dirty="0"/>
          </a:p>
        </p:txBody>
      </p:sp>
      <p:sp>
        <p:nvSpPr>
          <p:cNvPr id="5" name="4 Marcador de pie de página"/>
          <p:cNvSpPr>
            <a:spLocks noGrp="1"/>
          </p:cNvSpPr>
          <p:nvPr>
            <p:ph type="ftr" sz="quarter" idx="11"/>
          </p:nvPr>
        </p:nvSpPr>
        <p:spPr>
          <a:xfrm>
            <a:off x="323528" y="6245225"/>
            <a:ext cx="5696272" cy="476250"/>
          </a:xfrm>
        </p:spPr>
        <p:txBody>
          <a:bodyPr/>
          <a:lstStyle/>
          <a:p>
            <a:r>
              <a:rPr lang="es-PA" b="1" dirty="0" smtClean="0"/>
              <a:t>Autor: El Mentor de Matemáticas. Océano.   Colaborador:  </a:t>
            </a:r>
          </a:p>
          <a:p>
            <a:r>
              <a:rPr lang="es-PA" b="1" dirty="0" smtClean="0"/>
              <a:t>Prof. Lourdes Barreno Portal Educa Panamá.</a:t>
            </a:r>
            <a:endParaRPr lang="es-PA" b="1" dirty="0"/>
          </a:p>
        </p:txBody>
      </p:sp>
    </p:spTree>
    <p:extLst>
      <p:ext uri="{BB962C8B-B14F-4D97-AF65-F5344CB8AC3E}">
        <p14:creationId xmlns:p14="http://schemas.microsoft.com/office/powerpoint/2010/main" val="26766969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style>
          <a:lnRef idx="1">
            <a:schemeClr val="accent1"/>
          </a:lnRef>
          <a:fillRef idx="3">
            <a:schemeClr val="accent1"/>
          </a:fillRef>
          <a:effectRef idx="2">
            <a:schemeClr val="accent1"/>
          </a:effectRef>
          <a:fontRef idx="minor">
            <a:schemeClr val="lt1"/>
          </a:fontRef>
        </p:style>
        <p:txBody>
          <a:bodyPr/>
          <a:lstStyle/>
          <a:p>
            <a:r>
              <a:rPr lang="es-PA" sz="3200" dirty="0" smtClean="0"/>
              <a:t>EJEMPLOS DE OPERACIONES</a:t>
            </a:r>
            <a:endParaRPr lang="es-PA" sz="3200" dirty="0"/>
          </a:p>
        </p:txBody>
      </p:sp>
      <p:sp>
        <p:nvSpPr>
          <p:cNvPr id="3" name="2 Marcador de contenido"/>
          <p:cNvSpPr>
            <a:spLocks noGrp="1"/>
          </p:cNvSpPr>
          <p:nvPr>
            <p:ph idx="1"/>
          </p:nvPr>
        </p:nvSpPr>
        <p:spPr/>
        <p:txBody>
          <a:bodyPr/>
          <a:lstStyle/>
          <a:p>
            <a:r>
              <a:rPr lang="es-PA" sz="2400" dirty="0" smtClean="0"/>
              <a:t>Por ejemplo, para realizar la suma</a:t>
            </a:r>
          </a:p>
          <a:p>
            <a:pPr marL="0" indent="0">
              <a:buNone/>
            </a:pPr>
            <a:r>
              <a:rPr lang="es-PA" sz="2400" dirty="0" smtClean="0"/>
              <a:t>3/5 + 7/11</a:t>
            </a:r>
          </a:p>
          <a:p>
            <a:pPr marL="0" indent="0">
              <a:buNone/>
            </a:pPr>
            <a:r>
              <a:rPr lang="es-PA" sz="2400" dirty="0" smtClean="0"/>
              <a:t>Se busca un denominador común, en este caso, 5.11 = 55.  Se reducen luego las dos fracciones a común denominador:</a:t>
            </a:r>
          </a:p>
          <a:p>
            <a:pPr marL="0" indent="0">
              <a:buNone/>
            </a:pPr>
            <a:r>
              <a:rPr lang="es-PA" sz="2400" dirty="0" smtClean="0"/>
              <a:t>55 ÷ 5 = 11                     </a:t>
            </a:r>
            <a:r>
              <a:rPr lang="es-PA" sz="2400" u="sng" dirty="0" smtClean="0"/>
              <a:t>3</a:t>
            </a:r>
            <a:r>
              <a:rPr lang="es-PA" sz="2400" dirty="0" smtClean="0"/>
              <a:t> = </a:t>
            </a:r>
            <a:r>
              <a:rPr lang="es-PA" sz="2400" u="sng" dirty="0" smtClean="0"/>
              <a:t>33</a:t>
            </a:r>
          </a:p>
          <a:p>
            <a:pPr marL="0" indent="0">
              <a:buNone/>
            </a:pPr>
            <a:r>
              <a:rPr lang="es-PA" sz="2400" dirty="0" smtClean="0"/>
              <a:t>11 . 3 = 33                      5    55</a:t>
            </a:r>
          </a:p>
          <a:p>
            <a:pPr marL="0" indent="0">
              <a:buNone/>
            </a:pPr>
            <a:endParaRPr lang="es-PA" sz="2400" dirty="0"/>
          </a:p>
          <a:p>
            <a:pPr marL="0" indent="0">
              <a:buNone/>
            </a:pPr>
            <a:r>
              <a:rPr lang="es-PA" sz="2400" dirty="0" smtClean="0"/>
              <a:t>55 ÷ 11 = 5                      </a:t>
            </a:r>
            <a:r>
              <a:rPr lang="es-PA" sz="2400" u="sng" dirty="0" smtClean="0"/>
              <a:t> 7 </a:t>
            </a:r>
            <a:r>
              <a:rPr lang="es-PA" sz="2400" dirty="0" smtClean="0"/>
              <a:t>= </a:t>
            </a:r>
            <a:r>
              <a:rPr lang="es-PA" sz="2400" u="sng" dirty="0" smtClean="0"/>
              <a:t>35</a:t>
            </a:r>
            <a:endParaRPr lang="es-PA" sz="2400" dirty="0" smtClean="0"/>
          </a:p>
          <a:p>
            <a:pPr marL="0" indent="0">
              <a:buNone/>
            </a:pPr>
            <a:r>
              <a:rPr lang="es-PA" sz="2400" dirty="0" smtClean="0"/>
              <a:t>      7. 5 = 35                    11   55</a:t>
            </a:r>
          </a:p>
          <a:p>
            <a:pPr marL="0" indent="0">
              <a:buNone/>
            </a:pPr>
            <a:endParaRPr lang="es-PA" dirty="0"/>
          </a:p>
        </p:txBody>
      </p:sp>
      <p:sp>
        <p:nvSpPr>
          <p:cNvPr id="4" name="3 Cerrar llave"/>
          <p:cNvSpPr/>
          <p:nvPr/>
        </p:nvSpPr>
        <p:spPr>
          <a:xfrm>
            <a:off x="2411760" y="3682248"/>
            <a:ext cx="144016" cy="754864"/>
          </a:xfrm>
          <a:prstGeom prst="righ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es-PA" b="1" dirty="0">
              <a:solidFill>
                <a:srgbClr val="FF0000"/>
              </a:solidFill>
            </a:endParaRPr>
          </a:p>
        </p:txBody>
      </p:sp>
      <p:sp>
        <p:nvSpPr>
          <p:cNvPr id="5" name="4 Flecha derecha"/>
          <p:cNvSpPr/>
          <p:nvPr/>
        </p:nvSpPr>
        <p:spPr>
          <a:xfrm flipV="1">
            <a:off x="2907967" y="3915663"/>
            <a:ext cx="576064" cy="288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6" name="5 Cerrar llave"/>
          <p:cNvSpPr/>
          <p:nvPr/>
        </p:nvSpPr>
        <p:spPr>
          <a:xfrm>
            <a:off x="2387855" y="5013176"/>
            <a:ext cx="144016" cy="754864"/>
          </a:xfrm>
          <a:prstGeom prst="rightBrace">
            <a:avLst/>
          </a:prstGeom>
        </p:spPr>
        <p:style>
          <a:lnRef idx="3">
            <a:schemeClr val="accent6"/>
          </a:lnRef>
          <a:fillRef idx="0">
            <a:schemeClr val="accent6"/>
          </a:fillRef>
          <a:effectRef idx="2">
            <a:schemeClr val="accent6"/>
          </a:effectRef>
          <a:fontRef idx="minor">
            <a:schemeClr val="tx1"/>
          </a:fontRef>
        </p:style>
        <p:txBody>
          <a:bodyPr rtlCol="0" anchor="ctr"/>
          <a:lstStyle/>
          <a:p>
            <a:pPr algn="ctr"/>
            <a:endParaRPr lang="es-PA" b="1" dirty="0">
              <a:solidFill>
                <a:srgbClr val="FF0000"/>
              </a:solidFill>
            </a:endParaRPr>
          </a:p>
        </p:txBody>
      </p:sp>
      <p:sp>
        <p:nvSpPr>
          <p:cNvPr id="7" name="6 Flecha derecha"/>
          <p:cNvSpPr/>
          <p:nvPr/>
        </p:nvSpPr>
        <p:spPr>
          <a:xfrm flipV="1">
            <a:off x="2907967" y="5013176"/>
            <a:ext cx="576064" cy="2880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8" name="7 Marcador de pie de página"/>
          <p:cNvSpPr>
            <a:spLocks noGrp="1"/>
          </p:cNvSpPr>
          <p:nvPr>
            <p:ph type="ftr" sz="quarter" idx="11"/>
          </p:nvPr>
        </p:nvSpPr>
        <p:spPr>
          <a:xfrm>
            <a:off x="1403648" y="6245224"/>
            <a:ext cx="4616152" cy="712167"/>
          </a:xfrm>
        </p:spPr>
        <p:txBody>
          <a:bodyPr/>
          <a:lstStyle/>
          <a:p>
            <a:r>
              <a:rPr lang="es-PA" b="1" dirty="0" smtClean="0"/>
              <a:t>Autor: El Mentor de Matemáticas. Océano.   Colaborador:  Prof. Lourdes Barreno </a:t>
            </a:r>
          </a:p>
          <a:p>
            <a:r>
              <a:rPr lang="es-PA" b="1" dirty="0" smtClean="0"/>
              <a:t>Portal Educa Panamá.</a:t>
            </a:r>
            <a:endParaRPr lang="es-PA" b="1" dirty="0"/>
          </a:p>
        </p:txBody>
      </p:sp>
    </p:spTree>
    <p:extLst>
      <p:ext uri="{BB962C8B-B14F-4D97-AF65-F5344CB8AC3E}">
        <p14:creationId xmlns:p14="http://schemas.microsoft.com/office/powerpoint/2010/main" val="450227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CCCCFF"/>
          </a:solidFill>
        </p:spPr>
        <p:txBody>
          <a:bodyPr/>
          <a:lstStyle/>
          <a:p>
            <a:r>
              <a:rPr lang="es-PA" dirty="0" smtClean="0"/>
              <a:t>Ejemplos de Operaciones</a:t>
            </a:r>
            <a:endParaRPr lang="es-PA" dirty="0"/>
          </a:p>
        </p:txBody>
      </p:sp>
      <p:sp>
        <p:nvSpPr>
          <p:cNvPr id="3" name="2 Marcador de contenido"/>
          <p:cNvSpPr>
            <a:spLocks noGrp="1"/>
          </p:cNvSpPr>
          <p:nvPr>
            <p:ph idx="1"/>
          </p:nvPr>
        </p:nvSpPr>
        <p:spPr/>
        <p:txBody>
          <a:bodyPr/>
          <a:lstStyle/>
          <a:p>
            <a:pPr algn="just"/>
            <a:r>
              <a:rPr lang="es-PA" dirty="0" smtClean="0"/>
              <a:t>En segundo lugar, se suman los numeradores de las fracciones reducidas a común denominador:</a:t>
            </a:r>
          </a:p>
          <a:p>
            <a:pPr algn="just"/>
            <a:endParaRPr lang="es-PA" dirty="0" smtClean="0"/>
          </a:p>
          <a:p>
            <a:r>
              <a:rPr lang="es-PA" u="sng" dirty="0" smtClean="0"/>
              <a:t>33</a:t>
            </a:r>
            <a:r>
              <a:rPr lang="es-PA" dirty="0"/>
              <a:t> </a:t>
            </a:r>
            <a:r>
              <a:rPr lang="es-PA" dirty="0" smtClean="0"/>
              <a:t>+ </a:t>
            </a:r>
            <a:r>
              <a:rPr lang="es-PA" u="sng" dirty="0" smtClean="0"/>
              <a:t>35</a:t>
            </a:r>
            <a:r>
              <a:rPr lang="es-PA" dirty="0" smtClean="0"/>
              <a:t> = </a:t>
            </a:r>
            <a:r>
              <a:rPr lang="es-PA" u="sng" dirty="0" smtClean="0"/>
              <a:t>33 + 35  </a:t>
            </a:r>
            <a:r>
              <a:rPr lang="es-PA" dirty="0" smtClean="0"/>
              <a:t>=  </a:t>
            </a:r>
            <a:r>
              <a:rPr lang="es-PA" u="sng" dirty="0" smtClean="0"/>
              <a:t>68 </a:t>
            </a:r>
          </a:p>
          <a:p>
            <a:pPr marL="0" indent="0">
              <a:buNone/>
            </a:pPr>
            <a:r>
              <a:rPr lang="es-PA" dirty="0" smtClean="0"/>
              <a:t>   55    55         55          55</a:t>
            </a:r>
            <a:endParaRPr lang="es-PA" dirty="0"/>
          </a:p>
        </p:txBody>
      </p:sp>
      <p:sp>
        <p:nvSpPr>
          <p:cNvPr id="4" name="3 Marcador de pie de página"/>
          <p:cNvSpPr>
            <a:spLocks noGrp="1"/>
          </p:cNvSpPr>
          <p:nvPr>
            <p:ph type="ftr" sz="quarter" idx="11"/>
          </p:nvPr>
        </p:nvSpPr>
        <p:spPr>
          <a:xfrm>
            <a:off x="1835696" y="6245224"/>
            <a:ext cx="4184104" cy="856183"/>
          </a:xfrm>
        </p:spPr>
        <p:txBody>
          <a:bodyPr/>
          <a:lstStyle/>
          <a:p>
            <a:r>
              <a:rPr lang="es-PA" b="1" dirty="0" smtClean="0"/>
              <a:t>Autor: El Mentor de Matemáticas. Océano.   Colaborador:  Prof. Lourdes Barreno </a:t>
            </a:r>
          </a:p>
          <a:p>
            <a:r>
              <a:rPr lang="es-PA" b="1" dirty="0" smtClean="0"/>
              <a:t>Portal Educa Panamá.</a:t>
            </a:r>
            <a:endParaRPr lang="es-PA" dirty="0"/>
          </a:p>
        </p:txBody>
      </p:sp>
    </p:spTree>
    <p:extLst>
      <p:ext uri="{BB962C8B-B14F-4D97-AF65-F5344CB8AC3E}">
        <p14:creationId xmlns:p14="http://schemas.microsoft.com/office/powerpoint/2010/main" val="2188806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C00000"/>
          </a:solidFill>
        </p:spPr>
        <p:txBody>
          <a:bodyPr/>
          <a:lstStyle/>
          <a:p>
            <a:r>
              <a:rPr lang="es-PA" dirty="0" smtClean="0">
                <a:solidFill>
                  <a:schemeClr val="bg1"/>
                </a:solidFill>
              </a:rPr>
              <a:t>Resta de Fraccionarios</a:t>
            </a:r>
            <a:endParaRPr lang="es-PA" dirty="0">
              <a:solidFill>
                <a:schemeClr val="bg1"/>
              </a:solidFill>
            </a:endParaRPr>
          </a:p>
        </p:txBody>
      </p:sp>
      <p:sp>
        <p:nvSpPr>
          <p:cNvPr id="3" name="2 Marcador de contenido"/>
          <p:cNvSpPr>
            <a:spLocks noGrp="1"/>
          </p:cNvSpPr>
          <p:nvPr>
            <p:ph idx="1"/>
          </p:nvPr>
        </p:nvSpPr>
        <p:spPr>
          <a:xfrm>
            <a:off x="457200" y="1600201"/>
            <a:ext cx="8147248" cy="4349080"/>
          </a:xfrm>
        </p:spPr>
        <p:txBody>
          <a:bodyPr/>
          <a:lstStyle/>
          <a:p>
            <a:pPr algn="just"/>
            <a:r>
              <a:rPr lang="es-PA" dirty="0" smtClean="0">
                <a:solidFill>
                  <a:schemeClr val="bg1"/>
                </a:solidFill>
              </a:rPr>
              <a:t>La resta de fracciones se puede definir como la suma  del minuendo con el opuesto del sustraendo con el signo contrario.  Si las fracciones tienen el mismo denominador, se restan los numeradores y se deja el mismo denominador; si tienen distintos denominadores, se convierten antes a común denominador.</a:t>
            </a:r>
            <a:endParaRPr lang="es-PA" dirty="0">
              <a:solidFill>
                <a:schemeClr val="bg1"/>
              </a:solidFill>
            </a:endParaRPr>
          </a:p>
        </p:txBody>
      </p:sp>
      <p:sp>
        <p:nvSpPr>
          <p:cNvPr id="4" name="3 Marcador de pie de página"/>
          <p:cNvSpPr>
            <a:spLocks noGrp="1"/>
          </p:cNvSpPr>
          <p:nvPr>
            <p:ph type="ftr" sz="quarter" idx="11"/>
          </p:nvPr>
        </p:nvSpPr>
        <p:spPr>
          <a:xfrm>
            <a:off x="2195736" y="6245225"/>
            <a:ext cx="3824064" cy="476250"/>
          </a:xfrm>
        </p:spPr>
        <p:txBody>
          <a:bodyPr/>
          <a:lstStyle/>
          <a:p>
            <a:r>
              <a:rPr lang="es-PA" b="1" smtClean="0"/>
              <a:t>Autor: El Mentor de Matemáticas. Océano.   Colaborador:  Prof. Lourdes Barreno Portal Educa Panamá.</a:t>
            </a:r>
            <a:endParaRPr lang="es-PA" dirty="0"/>
          </a:p>
        </p:txBody>
      </p:sp>
    </p:spTree>
    <p:extLst>
      <p:ext uri="{BB962C8B-B14F-4D97-AF65-F5344CB8AC3E}">
        <p14:creationId xmlns:p14="http://schemas.microsoft.com/office/powerpoint/2010/main" val="2136125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990033"/>
          </a:solidFill>
        </p:spPr>
        <p:txBody>
          <a:bodyPr/>
          <a:lstStyle/>
          <a:p>
            <a:r>
              <a:rPr lang="es-PA" dirty="0" smtClean="0">
                <a:solidFill>
                  <a:schemeClr val="bg1"/>
                </a:solidFill>
              </a:rPr>
              <a:t>Ejemplos de Resta de Fracciones</a:t>
            </a:r>
            <a:endParaRPr lang="es-PA" dirty="0">
              <a:solidFill>
                <a:schemeClr val="bg1"/>
              </a:solidFill>
            </a:endParaRPr>
          </a:p>
        </p:txBody>
      </p:sp>
      <p:sp>
        <p:nvSpPr>
          <p:cNvPr id="3" name="2 Marcador de contenido"/>
          <p:cNvSpPr>
            <a:spLocks noGrp="1"/>
          </p:cNvSpPr>
          <p:nvPr>
            <p:ph idx="1"/>
          </p:nvPr>
        </p:nvSpPr>
        <p:spPr>
          <a:xfrm>
            <a:off x="539552" y="1484784"/>
            <a:ext cx="8229600" cy="5256584"/>
          </a:xfrm>
        </p:spPr>
        <p:txBody>
          <a:bodyPr/>
          <a:lstStyle/>
          <a:p>
            <a:pPr marL="0" indent="0">
              <a:buNone/>
            </a:pPr>
            <a:r>
              <a:rPr lang="es-PA" sz="2800" u="sng" dirty="0" smtClean="0"/>
              <a:t> </a:t>
            </a:r>
            <a:r>
              <a:rPr lang="es-PA" sz="2800" dirty="0" smtClean="0"/>
              <a:t>Por ejemplo, para obtener</a:t>
            </a:r>
          </a:p>
          <a:p>
            <a:r>
              <a:rPr lang="es-PA" sz="2800" u="sng" dirty="0" smtClean="0"/>
              <a:t>5 </a:t>
            </a:r>
            <a:r>
              <a:rPr lang="es-PA" sz="2800" dirty="0" smtClean="0"/>
              <a:t>– </a:t>
            </a:r>
            <a:r>
              <a:rPr lang="es-PA" sz="2800" u="sng" dirty="0" smtClean="0"/>
              <a:t>4</a:t>
            </a:r>
          </a:p>
          <a:p>
            <a:pPr marL="0" indent="0">
              <a:buNone/>
            </a:pPr>
            <a:r>
              <a:rPr lang="es-PA" sz="2800" dirty="0"/>
              <a:t> </a:t>
            </a:r>
            <a:r>
              <a:rPr lang="es-PA" sz="2800" dirty="0" smtClean="0"/>
              <a:t>  6     8</a:t>
            </a:r>
          </a:p>
          <a:p>
            <a:pPr marL="0" indent="0" algn="just">
              <a:buNone/>
            </a:pPr>
            <a:r>
              <a:rPr lang="es-PA" sz="2800" dirty="0" smtClean="0"/>
              <a:t>Se calcula el común denominador mediante el </a:t>
            </a:r>
            <a:r>
              <a:rPr lang="es-PA" sz="2800" dirty="0" err="1" smtClean="0"/>
              <a:t>m.c.m</a:t>
            </a:r>
            <a:r>
              <a:rPr lang="es-PA" sz="2800" dirty="0" smtClean="0"/>
              <a:t>. Para ello, se descomponen los denominadores en sus factores primos:</a:t>
            </a:r>
          </a:p>
          <a:p>
            <a:pPr marL="514350" indent="-514350" algn="just">
              <a:buAutoNum type="arabicPlain" startAt="6"/>
            </a:pPr>
            <a:r>
              <a:rPr lang="es-PA" sz="2800" dirty="0" smtClean="0"/>
              <a:t>2            8  2</a:t>
            </a:r>
          </a:p>
          <a:p>
            <a:pPr marL="514350" indent="-514350">
              <a:buAutoNum type="arabicPlain" startAt="3"/>
            </a:pPr>
            <a:r>
              <a:rPr lang="es-PA" sz="2800" dirty="0" smtClean="0"/>
              <a:t>3            4  2</a:t>
            </a:r>
          </a:p>
          <a:p>
            <a:pPr marL="0" indent="0">
              <a:buNone/>
            </a:pPr>
            <a:r>
              <a:rPr lang="es-PA" sz="2800" dirty="0" smtClean="0"/>
              <a:t>1                 2   2</a:t>
            </a:r>
          </a:p>
          <a:p>
            <a:pPr marL="0" indent="0">
              <a:buNone/>
            </a:pPr>
            <a:r>
              <a:rPr lang="es-PA" sz="2800" dirty="0" smtClean="0"/>
              <a:t>                   1      </a:t>
            </a:r>
            <a:r>
              <a:rPr lang="es-PA" sz="2800" dirty="0" err="1" smtClean="0">
                <a:solidFill>
                  <a:schemeClr val="bg1"/>
                </a:solidFill>
              </a:rPr>
              <a:t>m.c.m</a:t>
            </a:r>
            <a:r>
              <a:rPr lang="es-PA" sz="2800" dirty="0" smtClean="0">
                <a:solidFill>
                  <a:schemeClr val="bg1"/>
                </a:solidFill>
              </a:rPr>
              <a:t>. (6,8)=</a:t>
            </a:r>
            <a:r>
              <a:rPr lang="es-PA" sz="2800" dirty="0">
                <a:solidFill>
                  <a:schemeClr val="bg1"/>
                </a:solidFill>
                <a:latin typeface="+mn-lt"/>
                <a:ea typeface="+mn-ea"/>
                <a:cs typeface="+mn-cs"/>
              </a:rPr>
              <a:t>2</a:t>
            </a:r>
            <a:r>
              <a:rPr lang="es-PA" sz="2800" baseline="30000" dirty="0">
                <a:solidFill>
                  <a:schemeClr val="bg1"/>
                </a:solidFill>
                <a:latin typeface="+mn-lt"/>
                <a:ea typeface="+mn-ea"/>
                <a:cs typeface="+mn-cs"/>
              </a:rPr>
              <a:t>3.</a:t>
            </a:r>
            <a:r>
              <a:rPr lang="es-PA" sz="2800" dirty="0">
                <a:solidFill>
                  <a:schemeClr val="bg1"/>
                </a:solidFill>
                <a:latin typeface="+mn-lt"/>
                <a:ea typeface="+mn-ea"/>
                <a:cs typeface="+mn-cs"/>
              </a:rPr>
              <a:t> 3=24</a:t>
            </a:r>
          </a:p>
          <a:p>
            <a:pPr marL="0" indent="0">
              <a:buNone/>
            </a:pPr>
            <a:endParaRPr lang="es-PA" sz="2800" dirty="0" smtClean="0">
              <a:solidFill>
                <a:schemeClr val="bg1"/>
              </a:solidFill>
            </a:endParaRPr>
          </a:p>
          <a:p>
            <a:pPr marL="0" indent="0">
              <a:buNone/>
            </a:pPr>
            <a:endParaRPr lang="es-PA" dirty="0"/>
          </a:p>
        </p:txBody>
      </p:sp>
      <p:cxnSp>
        <p:nvCxnSpPr>
          <p:cNvPr id="5" name="4 Conector recto"/>
          <p:cNvCxnSpPr/>
          <p:nvPr/>
        </p:nvCxnSpPr>
        <p:spPr>
          <a:xfrm>
            <a:off x="912080" y="4585503"/>
            <a:ext cx="0" cy="1584176"/>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9 Conector recto"/>
          <p:cNvCxnSpPr/>
          <p:nvPr/>
        </p:nvCxnSpPr>
        <p:spPr>
          <a:xfrm>
            <a:off x="2786752" y="4585503"/>
            <a:ext cx="0" cy="1872208"/>
          </a:xfrm>
          <a:prstGeom prst="line">
            <a:avLst/>
          </a:prstGeom>
        </p:spPr>
        <p:style>
          <a:lnRef idx="3">
            <a:schemeClr val="accent2"/>
          </a:lnRef>
          <a:fillRef idx="0">
            <a:schemeClr val="accent2"/>
          </a:fillRef>
          <a:effectRef idx="2">
            <a:schemeClr val="accent2"/>
          </a:effectRef>
          <a:fontRef idx="minor">
            <a:schemeClr val="tx1"/>
          </a:fontRef>
        </p:style>
      </p:cxnSp>
      <p:sp>
        <p:nvSpPr>
          <p:cNvPr id="14" name="13 Marcador de pie de página"/>
          <p:cNvSpPr>
            <a:spLocks noGrp="1"/>
          </p:cNvSpPr>
          <p:nvPr>
            <p:ph type="ftr" sz="quarter" idx="11"/>
          </p:nvPr>
        </p:nvSpPr>
        <p:spPr>
          <a:xfrm>
            <a:off x="4788024" y="6169680"/>
            <a:ext cx="4355976" cy="688320"/>
          </a:xfrm>
        </p:spPr>
        <p:txBody>
          <a:bodyPr/>
          <a:lstStyle/>
          <a:p>
            <a:r>
              <a:rPr lang="es-PA" b="1" dirty="0" smtClean="0">
                <a:solidFill>
                  <a:schemeClr val="tx2"/>
                </a:solidFill>
              </a:rPr>
              <a:t>Autor: El Mentor de Matemáticas. Océano.  </a:t>
            </a:r>
          </a:p>
          <a:p>
            <a:r>
              <a:rPr lang="es-PA" b="1" dirty="0" smtClean="0">
                <a:solidFill>
                  <a:schemeClr val="tx2"/>
                </a:solidFill>
              </a:rPr>
              <a:t> Colaborador:  Prof. Lourdes Barreno.</a:t>
            </a:r>
          </a:p>
          <a:p>
            <a:r>
              <a:rPr lang="es-PA" b="1" dirty="0" smtClean="0">
                <a:solidFill>
                  <a:schemeClr val="tx2"/>
                </a:solidFill>
              </a:rPr>
              <a:t> Portal Educa Panamá.</a:t>
            </a:r>
            <a:endParaRPr lang="es-PA" b="1" dirty="0">
              <a:solidFill>
                <a:schemeClr val="tx2"/>
              </a:solidFill>
            </a:endParaRPr>
          </a:p>
        </p:txBody>
      </p:sp>
    </p:spTree>
    <p:extLst>
      <p:ext uri="{BB962C8B-B14F-4D97-AF65-F5344CB8AC3E}">
        <p14:creationId xmlns:p14="http://schemas.microsoft.com/office/powerpoint/2010/main" val="2465472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r>
              <a:rPr lang="es-PA" dirty="0" smtClean="0"/>
              <a:t>Ejemplos de Resta de Fracciones</a:t>
            </a:r>
            <a:endParaRPr lang="es-PA" dirty="0"/>
          </a:p>
        </p:txBody>
      </p:sp>
      <p:sp>
        <p:nvSpPr>
          <p:cNvPr id="3" name="2 Marcador de contenido"/>
          <p:cNvSpPr>
            <a:spLocks noGrp="1"/>
          </p:cNvSpPr>
          <p:nvPr>
            <p:ph idx="1"/>
          </p:nvPr>
        </p:nvSpPr>
        <p:spPr>
          <a:xfrm>
            <a:off x="457200" y="1600200"/>
            <a:ext cx="8229600" cy="5141168"/>
          </a:xfrm>
        </p:spPr>
        <p:txBody>
          <a:bodyPr/>
          <a:lstStyle/>
          <a:p>
            <a:r>
              <a:rPr lang="es-PA" dirty="0" smtClean="0"/>
              <a:t>Se divide el común denominador </a:t>
            </a:r>
            <a:r>
              <a:rPr lang="es-PA" dirty="0" smtClean="0">
                <a:solidFill>
                  <a:schemeClr val="bg1"/>
                </a:solidFill>
              </a:rPr>
              <a:t>(24) </a:t>
            </a:r>
            <a:r>
              <a:rPr lang="es-PA" dirty="0" smtClean="0"/>
              <a:t>por cada uno de los denominadores de las dos fracciones </a:t>
            </a:r>
            <a:r>
              <a:rPr lang="es-PA" dirty="0" smtClean="0">
                <a:solidFill>
                  <a:schemeClr val="bg1"/>
                </a:solidFill>
              </a:rPr>
              <a:t>(6 y 8) </a:t>
            </a:r>
            <a:r>
              <a:rPr lang="es-PA" dirty="0" smtClean="0"/>
              <a:t>y el resultado se multiplica por los respectivos numerales</a:t>
            </a:r>
          </a:p>
          <a:p>
            <a:pPr marL="0" indent="0">
              <a:buNone/>
            </a:pPr>
            <a:r>
              <a:rPr lang="es-PA" dirty="0" smtClean="0"/>
              <a:t> </a:t>
            </a:r>
            <a:r>
              <a:rPr lang="es-PA" dirty="0" smtClean="0">
                <a:solidFill>
                  <a:schemeClr val="bg1"/>
                </a:solidFill>
              </a:rPr>
              <a:t>(5 y 4):</a:t>
            </a:r>
          </a:p>
          <a:p>
            <a:pPr marL="0" indent="0">
              <a:buNone/>
            </a:pPr>
            <a:r>
              <a:rPr lang="es-PA" u="sng" dirty="0" smtClean="0">
                <a:solidFill>
                  <a:schemeClr val="bg1"/>
                </a:solidFill>
              </a:rPr>
              <a:t>(24 ÷ 6) . 5  </a:t>
            </a:r>
            <a:r>
              <a:rPr lang="es-PA" dirty="0" smtClean="0">
                <a:solidFill>
                  <a:schemeClr val="bg1"/>
                </a:solidFill>
              </a:rPr>
              <a:t>- </a:t>
            </a:r>
            <a:r>
              <a:rPr lang="es-PA" u="sng" dirty="0" smtClean="0">
                <a:solidFill>
                  <a:schemeClr val="bg1"/>
                </a:solidFill>
              </a:rPr>
              <a:t>(24 ÷ 8) </a:t>
            </a:r>
            <a:r>
              <a:rPr lang="es-PA" dirty="0" smtClean="0">
                <a:solidFill>
                  <a:schemeClr val="bg1"/>
                </a:solidFill>
              </a:rPr>
              <a:t>. 4 =</a:t>
            </a:r>
            <a:r>
              <a:rPr lang="es-PA" u="sng" dirty="0" smtClean="0">
                <a:solidFill>
                  <a:schemeClr val="bg1"/>
                </a:solidFill>
              </a:rPr>
              <a:t>20 – 12</a:t>
            </a:r>
            <a:r>
              <a:rPr lang="es-PA" dirty="0" smtClean="0">
                <a:solidFill>
                  <a:schemeClr val="bg1"/>
                </a:solidFill>
              </a:rPr>
              <a:t> = </a:t>
            </a:r>
            <a:r>
              <a:rPr lang="es-PA" u="sng" dirty="0" smtClean="0">
                <a:solidFill>
                  <a:schemeClr val="bg1"/>
                </a:solidFill>
              </a:rPr>
              <a:t>8</a:t>
            </a:r>
            <a:endParaRPr lang="es-PA" u="sng" dirty="0">
              <a:solidFill>
                <a:schemeClr val="bg1"/>
              </a:solidFill>
            </a:endParaRPr>
          </a:p>
          <a:p>
            <a:pPr marL="0" indent="0">
              <a:buNone/>
            </a:pPr>
            <a:r>
              <a:rPr lang="es-PA" dirty="0" smtClean="0">
                <a:solidFill>
                  <a:schemeClr val="bg1"/>
                </a:solidFill>
              </a:rPr>
              <a:t>     24                24                24        24</a:t>
            </a:r>
            <a:endParaRPr lang="es-PA" dirty="0">
              <a:solidFill>
                <a:schemeClr val="bg1"/>
              </a:solidFill>
            </a:endParaRPr>
          </a:p>
        </p:txBody>
      </p:sp>
      <p:sp>
        <p:nvSpPr>
          <p:cNvPr id="4" name="3 Marcador de pie de página"/>
          <p:cNvSpPr>
            <a:spLocks noGrp="1"/>
          </p:cNvSpPr>
          <p:nvPr>
            <p:ph type="ftr" sz="quarter" idx="11"/>
          </p:nvPr>
        </p:nvSpPr>
        <p:spPr>
          <a:xfrm>
            <a:off x="683568" y="6021288"/>
            <a:ext cx="5336232" cy="836712"/>
          </a:xfrm>
        </p:spPr>
        <p:txBody>
          <a:bodyPr/>
          <a:lstStyle/>
          <a:p>
            <a:r>
              <a:rPr lang="es-PA" b="1" dirty="0" smtClean="0"/>
              <a:t>Autor: El Mentor de Matemáticas. Océano. </a:t>
            </a:r>
          </a:p>
          <a:p>
            <a:r>
              <a:rPr lang="es-PA" b="1" dirty="0" smtClean="0"/>
              <a:t>  Colaborador:  Prof. Lourdes Barreno.</a:t>
            </a:r>
          </a:p>
          <a:p>
            <a:r>
              <a:rPr lang="es-PA" b="1" dirty="0" smtClean="0"/>
              <a:t> Portal Educa Panamá.</a:t>
            </a:r>
            <a:endParaRPr lang="es-PA" b="1" dirty="0"/>
          </a:p>
        </p:txBody>
      </p:sp>
    </p:spTree>
    <p:extLst>
      <p:ext uri="{BB962C8B-B14F-4D97-AF65-F5344CB8AC3E}">
        <p14:creationId xmlns:p14="http://schemas.microsoft.com/office/powerpoint/2010/main" val="2524282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3">
            <a:schemeClr val="accent5"/>
          </a:fillRef>
          <a:effectRef idx="2">
            <a:schemeClr val="accent5"/>
          </a:effectRef>
          <a:fontRef idx="minor">
            <a:schemeClr val="lt1"/>
          </a:fontRef>
        </p:style>
        <p:txBody>
          <a:bodyPr/>
          <a:lstStyle/>
          <a:p>
            <a:r>
              <a:rPr lang="es-PA" dirty="0" smtClean="0"/>
              <a:t>Resta de Fracciones</a:t>
            </a:r>
            <a:endParaRPr lang="es-PA" dirty="0"/>
          </a:p>
        </p:txBody>
      </p:sp>
      <p:sp>
        <p:nvSpPr>
          <p:cNvPr id="3" name="2 Marcador de contenido"/>
          <p:cNvSpPr>
            <a:spLocks noGrp="1"/>
          </p:cNvSpPr>
          <p:nvPr>
            <p:ph idx="1"/>
          </p:nvPr>
        </p:nvSpPr>
        <p:spPr>
          <a:xfrm>
            <a:off x="457200" y="1600200"/>
            <a:ext cx="8229600" cy="5069160"/>
          </a:xfrm>
        </p:spPr>
        <p:txBody>
          <a:bodyPr/>
          <a:lstStyle/>
          <a:p>
            <a:pPr marL="0" indent="0" algn="just">
              <a:buNone/>
            </a:pPr>
            <a:r>
              <a:rPr lang="es-PA" dirty="0" smtClean="0"/>
              <a:t>Como la fracción es reducible, para convertirla en irreducible se dividen numerador y denominador por su </a:t>
            </a:r>
            <a:r>
              <a:rPr lang="es-PA" dirty="0" err="1" smtClean="0"/>
              <a:t>m.c</a:t>
            </a:r>
            <a:r>
              <a:rPr lang="es-PA" dirty="0" smtClean="0"/>
              <a:t>. d. que en este caso es 8:</a:t>
            </a:r>
          </a:p>
          <a:p>
            <a:pPr marL="0" indent="0" algn="just">
              <a:buNone/>
            </a:pPr>
            <a:endParaRPr lang="es-PA" dirty="0" smtClean="0"/>
          </a:p>
          <a:p>
            <a:pPr marL="0" indent="0">
              <a:buNone/>
            </a:pPr>
            <a:r>
              <a:rPr lang="es-PA" u="sng" dirty="0" smtClean="0"/>
              <a:t>8  ÷ 8 </a:t>
            </a:r>
            <a:r>
              <a:rPr lang="es-PA" dirty="0" smtClean="0"/>
              <a:t>= </a:t>
            </a:r>
            <a:r>
              <a:rPr lang="es-PA" u="sng" dirty="0" smtClean="0"/>
              <a:t>1</a:t>
            </a:r>
          </a:p>
          <a:p>
            <a:pPr marL="0" indent="0">
              <a:buNone/>
            </a:pPr>
            <a:r>
              <a:rPr lang="es-PA" dirty="0" smtClean="0"/>
              <a:t>24 ÷8    3</a:t>
            </a:r>
            <a:endParaRPr lang="es-PA" dirty="0"/>
          </a:p>
        </p:txBody>
      </p:sp>
      <p:sp>
        <p:nvSpPr>
          <p:cNvPr id="4" name="3 Marcador de pie de página"/>
          <p:cNvSpPr>
            <a:spLocks noGrp="1"/>
          </p:cNvSpPr>
          <p:nvPr>
            <p:ph type="ftr" sz="quarter" idx="11"/>
          </p:nvPr>
        </p:nvSpPr>
        <p:spPr>
          <a:xfrm>
            <a:off x="1187624" y="6093296"/>
            <a:ext cx="4832176" cy="764703"/>
          </a:xfrm>
        </p:spPr>
        <p:txBody>
          <a:bodyPr/>
          <a:lstStyle/>
          <a:p>
            <a:r>
              <a:rPr lang="es-PA" b="1" dirty="0" smtClean="0"/>
              <a:t>Autor: El Mentor de Matemáticas. Océano.   Colaborador:  Prof. Lourdes Barreno.</a:t>
            </a:r>
          </a:p>
          <a:p>
            <a:r>
              <a:rPr lang="es-PA" b="1" dirty="0" smtClean="0"/>
              <a:t> Portal Educa Panamá.</a:t>
            </a:r>
            <a:endParaRPr lang="es-PA" b="1" dirty="0"/>
          </a:p>
        </p:txBody>
      </p:sp>
    </p:spTree>
    <p:extLst>
      <p:ext uri="{BB962C8B-B14F-4D97-AF65-F5344CB8AC3E}">
        <p14:creationId xmlns:p14="http://schemas.microsoft.com/office/powerpoint/2010/main" val="718409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nologia2">
  <a:themeElements>
    <a:clrScheme name="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D1FF47"/>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tecnologia2</Template>
  <TotalTime>248</TotalTime>
  <Words>636</Words>
  <Application>Microsoft Office PowerPoint</Application>
  <PresentationFormat>Presentación en pantalla (4:3)</PresentationFormat>
  <Paragraphs>66</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tecnologia2</vt:lpstr>
      <vt:lpstr>Presentación de PowerPoint</vt:lpstr>
      <vt:lpstr>Operaciones con Fracciones</vt:lpstr>
      <vt:lpstr>Suma de Fracciones </vt:lpstr>
      <vt:lpstr>EJEMPLOS DE OPERACIONES</vt:lpstr>
      <vt:lpstr>Ejemplos de Operaciones</vt:lpstr>
      <vt:lpstr>Resta de Fraccionarios</vt:lpstr>
      <vt:lpstr>Ejemplos de Resta de Fracciones</vt:lpstr>
      <vt:lpstr>Ejemplos de Resta de Fracciones</vt:lpstr>
      <vt:lpstr>Resta de Fracciones</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OPERACIONES CON FRACCIONES</dc:title>
  <dc:creator>Portal_A</dc:creator>
  <cp:lastModifiedBy>Portal_A</cp:lastModifiedBy>
  <cp:revision>29</cp:revision>
  <dcterms:created xsi:type="dcterms:W3CDTF">2016-03-07T16:36:09Z</dcterms:created>
  <dcterms:modified xsi:type="dcterms:W3CDTF">2016-05-05T15:58:29Z</dcterms:modified>
</cp:coreProperties>
</file>