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034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45308" y="7612069"/>
            <a:ext cx="18578615" cy="302692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8216206" y="1449606"/>
            <a:ext cx="8487032" cy="3525405"/>
            <a:chOff x="0" y="0"/>
            <a:chExt cx="11316042" cy="470054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154065"/>
              <a:ext cx="11316042" cy="3546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560"/>
                </a:lnSpc>
              </a:pPr>
              <a:r>
                <a:rPr lang="en-US" sz="8800">
                  <a:solidFill>
                    <a:srgbClr val="FFFFFF"/>
                  </a:solidFill>
                  <a:latin typeface="DM Sans"/>
                </a:rPr>
                <a:t>Computación en la nube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38100"/>
              <a:ext cx="11316042" cy="4394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35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7806" y="831895"/>
            <a:ext cx="5503176" cy="862321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8216206" y="8686749"/>
            <a:ext cx="8487032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u="sng">
                <a:solidFill>
                  <a:srgbClr val="5034C4"/>
                </a:solidFill>
                <a:latin typeface="DM Sans"/>
              </a:rPr>
              <a:t>By : Jorge Álvarez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483037"/>
            <a:ext cx="10546591" cy="280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09"/>
              </a:lnSpc>
            </a:pPr>
            <a:r>
              <a:rPr lang="en-US" sz="6174">
                <a:solidFill>
                  <a:srgbClr val="7AC7CF"/>
                </a:solidFill>
                <a:latin typeface="DM Sans Bold"/>
              </a:rPr>
              <a:t>¿Qué es la computación en la nube y cómo funciona ?</a:t>
            </a:r>
          </a:p>
          <a:p>
            <a:pPr>
              <a:lnSpc>
                <a:spcPts val="7409"/>
              </a:lnSpc>
            </a:pPr>
          </a:p>
        </p:txBody>
      </p:sp>
      <p:sp>
        <p:nvSpPr>
          <p:cNvPr name="AutoShape 3" id="3"/>
          <p:cNvSpPr/>
          <p:nvPr/>
        </p:nvSpPr>
        <p:spPr>
          <a:xfrm rot="0">
            <a:off x="-171459" y="5315114"/>
            <a:ext cx="18578615" cy="5211459"/>
          </a:xfrm>
          <a:prstGeom prst="rect">
            <a:avLst/>
          </a:prstGeom>
          <a:solidFill>
            <a:srgbClr val="5034C4">
              <a:alpha val="4706"/>
            </a:srgbClr>
          </a:solidFill>
        </p:spPr>
      </p:sp>
      <p:sp>
        <p:nvSpPr>
          <p:cNvPr name="TextBox 4" id="4"/>
          <p:cNvSpPr txBox="true"/>
          <p:nvPr/>
        </p:nvSpPr>
        <p:spPr>
          <a:xfrm rot="0">
            <a:off x="314540" y="4983480"/>
            <a:ext cx="10449228" cy="5303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54"/>
              </a:lnSpc>
            </a:pPr>
            <a:r>
              <a:rPr lang="en-US" sz="2325" u="sng">
                <a:solidFill>
                  <a:srgbClr val="5034C4"/>
                </a:solidFill>
                <a:latin typeface="DM Sans"/>
              </a:rPr>
              <a:t> Es un modelo de computación en el que los recursos informáticos, como el almacenamiento de datos, los servidores y las aplicaciones, se entregan a través de Internet y se acceden mediante un navegador web.</a:t>
            </a:r>
          </a:p>
          <a:p>
            <a:pPr algn="just">
              <a:lnSpc>
                <a:spcPts val="3254"/>
              </a:lnSpc>
            </a:pPr>
          </a:p>
          <a:p>
            <a:pPr algn="just">
              <a:lnSpc>
                <a:spcPts val="3254"/>
              </a:lnSpc>
            </a:pPr>
            <a:r>
              <a:rPr lang="en-US" sz="2325" u="sng">
                <a:solidFill>
                  <a:srgbClr val="5034C4"/>
                </a:solidFill>
                <a:latin typeface="DM Sans"/>
              </a:rPr>
              <a:t>En lugar de poseer y mantener sus propios servidores y centros de datos, las empresas pueden contratar servicios de computación en la nube de proveedores externos, como Amazon Web Services, Microsoft Azure o Google Cloud Platform. Estos proveedores de servicios de nube ofrecen una amplia variedad de servicios, como almacenamiento de datos, procesamiento de datos, análisis de datos, inteligencia artificial y aprendizaje automático, entre otros.</a:t>
            </a:r>
          </a:p>
          <a:p>
            <a:pPr>
              <a:lnSpc>
                <a:spcPts val="3254"/>
              </a:lnSpc>
            </a:pPr>
          </a:p>
          <a:p>
            <a:pPr>
              <a:lnSpc>
                <a:spcPts val="3255"/>
              </a:lnSpc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15945" y="2720194"/>
            <a:ext cx="7372055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C3E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4378" y="939246"/>
            <a:ext cx="6826936" cy="9347754"/>
            <a:chOff x="0" y="0"/>
            <a:chExt cx="9102582" cy="1246367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308347"/>
              <a:ext cx="9102582" cy="10811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017"/>
                </a:lnSpc>
              </a:pPr>
            </a:p>
            <a:p>
              <a:pPr>
                <a:lnSpc>
                  <a:spcPts val="8017"/>
                </a:lnSpc>
              </a:pPr>
              <a:r>
                <a:rPr lang="en-US" sz="6681">
                  <a:solidFill>
                    <a:srgbClr val="5034C4"/>
                  </a:solidFill>
                  <a:latin typeface="DM Sans Bold"/>
                </a:rPr>
                <a:t>¿Cuáles son los diferentes modelos de servicio de la nube (SaaS, PaaS, IaaS) y que ofrecen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1947577"/>
              <a:ext cx="9102582" cy="4005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01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8784137" y="451908"/>
            <a:ext cx="8741794" cy="2724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5034C4"/>
                </a:solidFill>
                <a:latin typeface="DM Sans Bold"/>
              </a:rPr>
              <a:t>Software como Servicio (SaaS)</a:t>
            </a:r>
            <a:r>
              <a:rPr lang="en-US" sz="2600">
                <a:solidFill>
                  <a:srgbClr val="5034C4"/>
                </a:solidFill>
                <a:latin typeface="DM Sans"/>
              </a:rPr>
              <a:t> 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5034C4"/>
                </a:solidFill>
                <a:latin typeface="DM Sans"/>
              </a:rPr>
              <a:t>este modelo, los proveedores de servicios de la nube alojan y mantienen las aplicaciones y los datos, y los usuarios pueden acceder a ellos desde cualquier dispositivo con conexión a Internet. </a:t>
            </a:r>
          </a:p>
          <a:p>
            <a:pPr>
              <a:lnSpc>
                <a:spcPts val="364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663642" y="490008"/>
            <a:ext cx="667673" cy="538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7AC7CF"/>
                </a:solidFill>
                <a:latin typeface="DM Sans Bold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84137" y="4037542"/>
            <a:ext cx="8805881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5034C4"/>
                </a:solidFill>
                <a:latin typeface="DM Sans Bold"/>
              </a:rPr>
              <a:t>Plataforma como Servicio (PaaS)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5034C4"/>
                </a:solidFill>
                <a:latin typeface="DM Sans"/>
              </a:rPr>
              <a:t>En este modelo, los proveedores de servicios de la nube proporcionan una plataforma completa de desarrollo y alojamiento de aplicaciones, incluyendo herramientas de desarrollo, bases de datos, servidores web y sistemas operativos.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63642" y="4075642"/>
            <a:ext cx="667673" cy="538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7AC7CF"/>
                </a:solidFill>
                <a:latin typeface="DM Sans Bold"/>
              </a:rPr>
              <a:t>02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784137" y="7507817"/>
            <a:ext cx="9277627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5034C4"/>
                </a:solidFill>
                <a:latin typeface="DM Sans Bold"/>
              </a:rPr>
              <a:t>Infraestructura como Servicio (IaaS)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5034C4"/>
                </a:solidFill>
                <a:latin typeface="DM Sans"/>
              </a:rPr>
              <a:t> En este modelo, los usuarios pueden crear y administrar sus propios servidores virtuales, almacenamiento y redes en la nube, lo que les permite escalar y ajustar los recursos según sus necesidades.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997478" y="7592739"/>
            <a:ext cx="667673" cy="538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7AC7CF"/>
                </a:solidFill>
                <a:latin typeface="DM Sans Bold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C3E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5027" y="979839"/>
            <a:ext cx="1559794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70"/>
              </a:lnSpc>
            </a:pPr>
            <a:r>
              <a:rPr lang="en-US" sz="5725">
                <a:solidFill>
                  <a:srgbClr val="5034C4"/>
                </a:solidFill>
                <a:latin typeface="DM Sans Bold"/>
              </a:rPr>
              <a:t>proveedores de servicios de nube más populares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345027" y="3651627"/>
            <a:ext cx="4743236" cy="2369384"/>
            <a:chOff x="0" y="0"/>
            <a:chExt cx="6324315" cy="315917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57150"/>
              <a:ext cx="6324315" cy="616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7AC7CF"/>
                  </a:solidFill>
                  <a:latin typeface="DM Sans Bold"/>
                </a:rPr>
                <a:t> 1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649062"/>
              <a:ext cx="6324315" cy="345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75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621894"/>
              <a:ext cx="6324315" cy="16465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en-US" sz="3599" u="sng">
                  <a:solidFill>
                    <a:srgbClr val="5034C4"/>
                  </a:solidFill>
                  <a:latin typeface="DM Sans"/>
                </a:rPr>
                <a:t>Amazon Web Services (AWS):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930546" y="3651627"/>
            <a:ext cx="4743236" cy="1674059"/>
            <a:chOff x="0" y="0"/>
            <a:chExt cx="6324315" cy="223207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6324315" cy="616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7AC7CF"/>
                  </a:solidFill>
                  <a:latin typeface="DM Sans Bold"/>
                </a:rPr>
                <a:t>2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769587"/>
              <a:ext cx="6324315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621894"/>
              <a:ext cx="6324315" cy="7956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en-US" sz="3599" u="sng">
                  <a:solidFill>
                    <a:srgbClr val="5034C4"/>
                  </a:solidFill>
                  <a:latin typeface="DM Sans"/>
                </a:rPr>
                <a:t>Microsoft Azure: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85619" y="3560321"/>
            <a:ext cx="4743236" cy="2312234"/>
            <a:chOff x="0" y="0"/>
            <a:chExt cx="6324315" cy="308297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57150"/>
              <a:ext cx="6324315" cy="616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7AC7CF"/>
                  </a:solidFill>
                  <a:latin typeface="DM Sans Bold"/>
                </a:rPr>
                <a:t> 3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2620487"/>
              <a:ext cx="6324315" cy="449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5034C4"/>
                  </a:solidFill>
                  <a:latin typeface="DM Sans"/>
                </a:rPr>
                <a:t>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621894"/>
              <a:ext cx="6324315" cy="16465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en-US" sz="3599" u="sng">
                  <a:solidFill>
                    <a:srgbClr val="5034C4"/>
                  </a:solidFill>
                  <a:latin typeface="DM Sans"/>
                </a:rPr>
                <a:t>Google Cloud Platform (GCP): 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45027" y="6927485"/>
            <a:ext cx="4743236" cy="1819484"/>
            <a:chOff x="0" y="0"/>
            <a:chExt cx="6324315" cy="2425979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57150"/>
              <a:ext cx="6324315" cy="616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7AC7CF"/>
                  </a:solidFill>
                  <a:latin typeface="DM Sans Bold"/>
                </a:rPr>
                <a:t> 4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847071"/>
              <a:ext cx="6324315" cy="3647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80"/>
                </a:lnSpc>
              </a:pP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621894"/>
              <a:ext cx="6324315" cy="8062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127"/>
                </a:lnSpc>
              </a:pPr>
              <a:r>
                <a:rPr lang="en-US" sz="3662" u="sng">
                  <a:solidFill>
                    <a:srgbClr val="5034C4"/>
                  </a:solidFill>
                  <a:latin typeface="DM Sans"/>
                </a:rPr>
                <a:t>IBM Cloud: 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930546" y="6927485"/>
            <a:ext cx="4743236" cy="1797884"/>
            <a:chOff x="0" y="0"/>
            <a:chExt cx="6324315" cy="2397179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57150"/>
              <a:ext cx="6324315" cy="616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7AC7CF"/>
                  </a:solidFill>
                  <a:latin typeface="DM Sans Bold"/>
                </a:rPr>
                <a:t> 5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1798162"/>
              <a:ext cx="6324315" cy="345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75"/>
                </a:lnSpc>
              </a:pP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621894"/>
              <a:ext cx="6324315" cy="7956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en-US" sz="3599" u="sng">
                  <a:solidFill>
                    <a:srgbClr val="5034C4"/>
                  </a:solidFill>
                  <a:latin typeface="DM Sans"/>
                </a:rPr>
                <a:t>Oracle Cloud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3157586"/>
            <a:ext cx="18288000" cy="7129414"/>
          </a:xfrm>
          <a:prstGeom prst="rect">
            <a:avLst/>
          </a:prstGeom>
          <a:solidFill>
            <a:srgbClr val="5034C4">
              <a:alpha val="4706"/>
            </a:srgbClr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3942151"/>
            <a:ext cx="4761624" cy="556028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191853" y="1083675"/>
            <a:ext cx="13904295" cy="1792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47"/>
              </a:lnSpc>
            </a:pPr>
            <a:r>
              <a:rPr lang="en-US" sz="5176">
                <a:solidFill>
                  <a:srgbClr val="5034C4"/>
                </a:solidFill>
                <a:latin typeface="DM Sans Bold"/>
              </a:rPr>
              <a:t>¿Cómo se garantiza la seguridad y privacidad de los datos en la nube?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916504" y="4448459"/>
            <a:ext cx="10342796" cy="409575"/>
            <a:chOff x="0" y="0"/>
            <a:chExt cx="13790394" cy="5461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014009" y="-45085"/>
              <a:ext cx="12776386" cy="525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24"/>
                </a:lnSpc>
              </a:pPr>
              <a:r>
                <a:rPr lang="en-US" sz="2374">
                  <a:solidFill>
                    <a:srgbClr val="5034C4"/>
                  </a:solidFill>
                  <a:latin typeface="DM Sans"/>
                </a:rPr>
                <a:t>Encriptación de datos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0"/>
              <a:ext cx="890230" cy="536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39"/>
                </a:lnSpc>
              </a:pPr>
              <a:r>
                <a:rPr lang="en-US" sz="2699">
                  <a:solidFill>
                    <a:srgbClr val="7AC7CF"/>
                  </a:solidFill>
                  <a:latin typeface="DM Sans Bold"/>
                </a:rPr>
                <a:t>01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16504" y="5368850"/>
            <a:ext cx="10342796" cy="409575"/>
            <a:chOff x="0" y="0"/>
            <a:chExt cx="13790394" cy="5461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1014009" y="-45085"/>
              <a:ext cx="12776386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300">
                  <a:solidFill>
                    <a:srgbClr val="5034C4"/>
                  </a:solidFill>
                  <a:latin typeface="DM Sans"/>
                </a:rPr>
                <a:t>Autenticación y control de acceso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0"/>
              <a:ext cx="890230" cy="536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39"/>
                </a:lnSpc>
              </a:pPr>
              <a:r>
                <a:rPr lang="en-US" sz="2699">
                  <a:solidFill>
                    <a:srgbClr val="7AC7CF"/>
                  </a:solidFill>
                  <a:latin typeface="DM Sans Bold"/>
                </a:rPr>
                <a:t>02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916504" y="6487070"/>
            <a:ext cx="9687959" cy="768072"/>
            <a:chOff x="0" y="0"/>
            <a:chExt cx="12917279" cy="102409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949808" y="-35721"/>
              <a:ext cx="11967470" cy="1050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96"/>
                </a:lnSpc>
              </a:pPr>
              <a:r>
                <a:rPr lang="en-US" sz="2354">
                  <a:solidFill>
                    <a:srgbClr val="5034C4"/>
                  </a:solidFill>
                  <a:latin typeface="DM Sans"/>
                </a:rPr>
                <a:t>Firewall y detección de intrusiones</a:t>
              </a:r>
            </a:p>
            <a:p>
              <a:pPr>
                <a:lnSpc>
                  <a:spcPts val="3296"/>
                </a:lnSpc>
              </a:pP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0"/>
              <a:ext cx="833867" cy="502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34"/>
                </a:lnSpc>
              </a:pPr>
              <a:r>
                <a:rPr lang="en-US" sz="2529">
                  <a:solidFill>
                    <a:srgbClr val="7AC7CF"/>
                  </a:solidFill>
                  <a:latin typeface="DM Sans Bold"/>
                </a:rPr>
                <a:t>03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916504" y="7552029"/>
            <a:ext cx="10342796" cy="409575"/>
            <a:chOff x="0" y="0"/>
            <a:chExt cx="13790394" cy="54610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1014009" y="-45085"/>
              <a:ext cx="12776386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300">
                  <a:solidFill>
                    <a:srgbClr val="5034C4"/>
                  </a:solidFill>
                  <a:latin typeface="DM Sans"/>
                </a:rPr>
                <a:t>Monitorización y auditoría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0"/>
              <a:ext cx="890230" cy="536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39"/>
                </a:lnSpc>
              </a:pPr>
              <a:r>
                <a:rPr lang="en-US" sz="2699">
                  <a:solidFill>
                    <a:srgbClr val="7AC7CF"/>
                  </a:solidFill>
                  <a:latin typeface="DM Sans Bold"/>
                </a:rPr>
                <a:t>04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916504" y="8586552"/>
            <a:ext cx="10342796" cy="409575"/>
            <a:chOff x="0" y="0"/>
            <a:chExt cx="13790394" cy="54610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014009" y="-45085"/>
              <a:ext cx="12776386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300">
                  <a:solidFill>
                    <a:srgbClr val="5034C4"/>
                  </a:solidFill>
                  <a:latin typeface="DM Sans"/>
                </a:rPr>
                <a:t>Cumplimiento normativo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0"/>
              <a:ext cx="890230" cy="536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39"/>
                </a:lnSpc>
              </a:pPr>
              <a:r>
                <a:rPr lang="en-US" sz="2699">
                  <a:solidFill>
                    <a:srgbClr val="7AC7CF"/>
                  </a:solidFill>
                  <a:latin typeface="DM Sans Bold"/>
                </a:rPr>
                <a:t>05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144000" y="-92187"/>
            <a:ext cx="9263156" cy="10772084"/>
          </a:xfrm>
          <a:prstGeom prst="rect">
            <a:avLst/>
          </a:prstGeom>
          <a:solidFill>
            <a:srgbClr val="5034C4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1320271"/>
            <a:ext cx="7161969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>
                <a:solidFill>
                  <a:srgbClr val="5034C4"/>
                </a:solidFill>
                <a:latin typeface="DM Sans Bold"/>
              </a:rPr>
              <a:t>Ventajas de la nube: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10903" y="4087990"/>
            <a:ext cx="7066719" cy="358140"/>
            <a:chOff x="0" y="0"/>
            <a:chExt cx="9422292" cy="47752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74646"/>
              <a:ext cx="328228" cy="328228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AC7CF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553006" y="-47625"/>
              <a:ext cx="8869286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5034C4"/>
                  </a:solidFill>
                  <a:latin typeface="DM Sans"/>
                </a:rPr>
                <a:t>Escalabilidad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0903" y="4939948"/>
            <a:ext cx="7066719" cy="353907"/>
            <a:chOff x="0" y="0"/>
            <a:chExt cx="9422292" cy="47187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74646"/>
              <a:ext cx="328228" cy="328228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AC7CF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553006" y="-47625"/>
              <a:ext cx="8869286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5034C4"/>
                  </a:solidFill>
                  <a:latin typeface="DM Sans"/>
                </a:rPr>
                <a:t>Accesibilidad</a:t>
              </a:r>
              <a:r>
                <a:rPr lang="en-US" sz="2400">
                  <a:solidFill>
                    <a:srgbClr val="5034C4"/>
                  </a:solidFill>
                  <a:latin typeface="DM Sans"/>
                </a:rPr>
                <a:t> 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10903" y="5866576"/>
            <a:ext cx="7066719" cy="353907"/>
            <a:chOff x="0" y="0"/>
            <a:chExt cx="9422292" cy="471876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74646"/>
              <a:ext cx="328228" cy="328228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AC7CF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553006" y="-47625"/>
              <a:ext cx="8869286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5034C4"/>
                  </a:solidFill>
                  <a:latin typeface="DM Sans"/>
                </a:rPr>
                <a:t>Colaboración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097331" y="1655058"/>
            <a:ext cx="7161969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>
                <a:solidFill>
                  <a:srgbClr val="FFFFFF"/>
                </a:solidFill>
                <a:latin typeface="DM Sans Bold"/>
              </a:rPr>
              <a:t>Ventajas de la nube: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994752" y="4847190"/>
            <a:ext cx="7066719" cy="1196340"/>
            <a:chOff x="0" y="0"/>
            <a:chExt cx="9422292" cy="1595120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74646"/>
              <a:ext cx="328228" cy="328228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3EBEF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553006" y="-47625"/>
              <a:ext cx="8869286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DM Sans"/>
                </a:rPr>
                <a:t>Dependencia de la conexión a Internet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994752" y="6392240"/>
            <a:ext cx="7066719" cy="777240"/>
            <a:chOff x="0" y="0"/>
            <a:chExt cx="9422292" cy="103632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74646"/>
              <a:ext cx="328228" cy="328228"/>
              <a:chOff x="0" y="0"/>
              <a:chExt cx="6350000" cy="63500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3EBEF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553006" y="-47625"/>
              <a:ext cx="8869286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DM Sans"/>
                </a:rPr>
                <a:t>Seguridad y privacidad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994752" y="7669695"/>
            <a:ext cx="7066719" cy="777240"/>
            <a:chOff x="0" y="0"/>
            <a:chExt cx="9422292" cy="1036320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74646"/>
              <a:ext cx="328228" cy="328228"/>
              <a:chOff x="0" y="0"/>
              <a:chExt cx="6350000" cy="63500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3EBEF"/>
              </a:solidFill>
            </p:spPr>
          </p:sp>
        </p:grpSp>
        <p:sp>
          <p:nvSpPr>
            <p:cNvPr name="TextBox 28" id="28"/>
            <p:cNvSpPr txBox="true"/>
            <p:nvPr/>
          </p:nvSpPr>
          <p:spPr>
            <a:xfrm rot="0">
              <a:off x="553006" y="-47625"/>
              <a:ext cx="8869286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DM Sans"/>
                </a:rPr>
                <a:t>Costos a largo plazo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04380" y="6765620"/>
            <a:ext cx="7066719" cy="353907"/>
            <a:chOff x="0" y="0"/>
            <a:chExt cx="9422292" cy="471876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74646"/>
              <a:ext cx="328228" cy="328228"/>
              <a:chOff x="0" y="0"/>
              <a:chExt cx="6350000" cy="63500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AC7CF"/>
              </a:solidFill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553006" y="-47625"/>
              <a:ext cx="8869286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5034C4"/>
                  </a:solidFill>
                  <a:latin typeface="DM Sans"/>
                </a:rPr>
                <a:t>Ahorro de costos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804380" y="7669695"/>
            <a:ext cx="7066719" cy="358140"/>
            <a:chOff x="0" y="0"/>
            <a:chExt cx="9422292" cy="477520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0" y="74646"/>
              <a:ext cx="328228" cy="328228"/>
              <a:chOff x="0" y="0"/>
              <a:chExt cx="6350000" cy="63500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AC7CF"/>
              </a:solidFill>
            </p:spPr>
          </p:sp>
        </p:grpSp>
        <p:sp>
          <p:nvSpPr>
            <p:cNvPr name="TextBox 36" id="36"/>
            <p:cNvSpPr txBox="true"/>
            <p:nvPr/>
          </p:nvSpPr>
          <p:spPr>
            <a:xfrm rot="0">
              <a:off x="553006" y="-47625"/>
              <a:ext cx="8869286" cy="530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5034C4"/>
                  </a:solidFill>
                  <a:latin typeface="DM Sans"/>
                </a:rPr>
                <a:t>El tiempo se registraba manualmente.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804380" y="8570760"/>
            <a:ext cx="7066719" cy="358140"/>
            <a:chOff x="0" y="0"/>
            <a:chExt cx="9422292" cy="477520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74646"/>
              <a:ext cx="328228" cy="328228"/>
              <a:chOff x="0" y="0"/>
              <a:chExt cx="6350000" cy="63500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AC7CF"/>
              </a:solidFill>
            </p:spPr>
          </p:sp>
        </p:grpSp>
        <p:sp>
          <p:nvSpPr>
            <p:cNvPr name="TextBox 40" id="40"/>
            <p:cNvSpPr txBox="true"/>
            <p:nvPr/>
          </p:nvSpPr>
          <p:spPr>
            <a:xfrm rot="0">
              <a:off x="553006" y="-47625"/>
              <a:ext cx="8869286" cy="5307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5034C4"/>
                  </a:solidFill>
                  <a:latin typeface="DM Sans"/>
                </a:rPr>
                <a:t>El tiempo se registraba manualmente.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643281">
            <a:off x="-567873" y="2939774"/>
            <a:ext cx="22979922" cy="10739927"/>
          </a:xfrm>
          <a:prstGeom prst="rect">
            <a:avLst/>
          </a:prstGeom>
          <a:solidFill>
            <a:srgbClr val="5034C4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203650"/>
            <a:ext cx="6313310" cy="662656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8861003" y="5296749"/>
            <a:ext cx="7621597" cy="289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451"/>
              </a:lnSpc>
            </a:pPr>
            <a:r>
              <a:rPr lang="en-US" sz="9542">
                <a:solidFill>
                  <a:srgbClr val="C3EBEF"/>
                </a:solidFill>
                <a:latin typeface="DM Sans Bold"/>
              </a:rPr>
              <a:t>muchas gracias</a:t>
            </a:r>
            <a:r>
              <a:rPr lang="en-US" sz="9542">
                <a:solidFill>
                  <a:srgbClr val="C3EBEF"/>
                </a:solidFill>
                <a:latin typeface="DM Sans"/>
              </a:rPr>
              <a:t> 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69954" y="1646458"/>
            <a:ext cx="2608193" cy="220985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31900" y="568361"/>
            <a:ext cx="1239902" cy="15324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DAFeOC7cI_s</dc:identifier>
  <dcterms:modified xsi:type="dcterms:W3CDTF">2011-08-01T06:04:30Z</dcterms:modified>
  <cp:revision>1</cp:revision>
  <dc:title>tecnología digital</dc:title>
</cp:coreProperties>
</file>