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5" r:id="rId4"/>
    <p:sldId id="266" r:id="rId5"/>
    <p:sldId id="259" r:id="rId6"/>
    <p:sldId id="257" r:id="rId7"/>
    <p:sldId id="261" r:id="rId8"/>
    <p:sldId id="267" r:id="rId9"/>
    <p:sldId id="260" r:id="rId10"/>
    <p:sldId id="263" r:id="rId11"/>
    <p:sldId id="264" r:id="rId12"/>
    <p:sldId id="270" r:id="rId13"/>
    <p:sldId id="268" r:id="rId14"/>
    <p:sldId id="269" r:id="rId15"/>
    <p:sldId id="258" r:id="rId16"/>
    <p:sldId id="271" r:id="rId17"/>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3399"/>
    <a:srgbClr val="9A648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8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303ECB79-9B0E-4DE4-94B4-0EC9B29D5326}" type="datetimeFigureOut">
              <a:rPr lang="es-PA" smtClean="0"/>
              <a:t>11/27/2015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63468CA-FE38-4C18-BAEC-9FEDA063CE8D}"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3ECB79-9B0E-4DE4-94B4-0EC9B29D5326}" type="datetimeFigureOut">
              <a:rPr lang="es-PA" smtClean="0"/>
              <a:t>11/27/2015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63468CA-FE38-4C18-BAEC-9FEDA063CE8D}"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3ECB79-9B0E-4DE4-94B4-0EC9B29D5326}" type="datetimeFigureOut">
              <a:rPr lang="es-PA" smtClean="0"/>
              <a:t>11/27/2015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63468CA-FE38-4C18-BAEC-9FEDA063CE8D}"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3ECB79-9B0E-4DE4-94B4-0EC9B29D5326}" type="datetimeFigureOut">
              <a:rPr lang="es-PA" smtClean="0"/>
              <a:t>11/27/2015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63468CA-FE38-4C18-BAEC-9FEDA063CE8D}"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3ECB79-9B0E-4DE4-94B4-0EC9B29D5326}" type="datetimeFigureOut">
              <a:rPr lang="es-PA" smtClean="0"/>
              <a:t>11/27/2015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63468CA-FE38-4C18-BAEC-9FEDA063CE8D}"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03ECB79-9B0E-4DE4-94B4-0EC9B29D5326}" type="datetimeFigureOut">
              <a:rPr lang="es-PA" smtClean="0"/>
              <a:t>11/27/2015</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C63468CA-FE38-4C18-BAEC-9FEDA063CE8D}"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303ECB79-9B0E-4DE4-94B4-0EC9B29D5326}" type="datetimeFigureOut">
              <a:rPr lang="es-PA" smtClean="0"/>
              <a:t>11/27/2015</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C63468CA-FE38-4C18-BAEC-9FEDA063CE8D}"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03ECB79-9B0E-4DE4-94B4-0EC9B29D5326}" type="datetimeFigureOut">
              <a:rPr lang="es-PA" smtClean="0"/>
              <a:t>11/27/2015</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C63468CA-FE38-4C18-BAEC-9FEDA063CE8D}"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ECB79-9B0E-4DE4-94B4-0EC9B29D5326}" type="datetimeFigureOut">
              <a:rPr lang="es-PA" smtClean="0"/>
              <a:t>11/27/2015</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C63468CA-FE38-4C18-BAEC-9FEDA063CE8D}"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3ECB79-9B0E-4DE4-94B4-0EC9B29D5326}" type="datetimeFigureOut">
              <a:rPr lang="es-PA" smtClean="0"/>
              <a:t>11/27/2015</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C63468CA-FE38-4C18-BAEC-9FEDA063CE8D}"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3ECB79-9B0E-4DE4-94B4-0EC9B29D5326}" type="datetimeFigureOut">
              <a:rPr lang="es-PA" smtClean="0"/>
              <a:t>11/27/2015</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C63468CA-FE38-4C18-BAEC-9FEDA063CE8D}" type="slidenum">
              <a:rPr lang="es-PA" smtClean="0"/>
              <a:t>‹Nº›</a:t>
            </a:fld>
            <a:endParaRPr lang="es-PA"/>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s-ES" smtClean="0"/>
              <a:t>Haga clic en el icono para agregar una imagen</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03ECB79-9B0E-4DE4-94B4-0EC9B29D5326}" type="datetimeFigureOut">
              <a:rPr lang="es-PA" smtClean="0"/>
              <a:t>11/27/2015</a:t>
            </a:fld>
            <a:endParaRPr lang="es-P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s-P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C63468CA-FE38-4C18-BAEC-9FEDA063CE8D}" type="slidenum">
              <a:rPr lang="es-PA" smtClean="0"/>
              <a:t>‹Nº›</a:t>
            </a:fld>
            <a:endParaRPr lang="es-P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lidesharecdn.com/intoxicacionpordietilenglicol-101110221614-phpapp01/95/intoxicacion-por-dietilenglicol-10-638.jpg?cb=1422661231" TargetMode="External"/><Relationship Id="rId7" Type="http://schemas.openxmlformats.org/officeDocument/2006/relationships/hyperlink" Target="http://www.madrimasd.org/blogs/salud_publica/2007/07/18/70170" TargetMode="External"/><Relationship Id="rId2" Type="http://schemas.openxmlformats.org/officeDocument/2006/relationships/hyperlink" Target="http://www.madrimasd.org/blogs/salud_publica/wp-content/blogs.dir/97/files/1519/o_jarabe1.jpg" TargetMode="External"/><Relationship Id="rId1" Type="http://schemas.openxmlformats.org/officeDocument/2006/relationships/slideLayout" Target="../slideLayouts/slideLayout2.xml"/><Relationship Id="rId6" Type="http://schemas.openxmlformats.org/officeDocument/2006/relationships/hyperlink" Target="http://www.elreservado.es/news/view/222-noticias-ciencia/1204-el-dietilenglicol-deja-un-millar-de-victimas-en-panama" TargetMode="External"/><Relationship Id="rId5" Type="http://schemas.openxmlformats.org/officeDocument/2006/relationships/hyperlink" Target="http://2.bp.blogspot.com/-edcovTyshjU/UYlFrQhx0rI/AAAAAAAAANA/RZkxw3fh4ok/s1600/jarabe.jpg" TargetMode="External"/><Relationship Id="rId4" Type="http://schemas.openxmlformats.org/officeDocument/2006/relationships/hyperlink" Target="https://es.wikipedia.org/wiki/Envenenamiento_por_dietilenglicol_en_Panam%C3%A1_de_2006"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Título"/>
          <p:cNvSpPr>
            <a:spLocks noGrp="1"/>
          </p:cNvSpPr>
          <p:nvPr>
            <p:ph type="title"/>
          </p:nvPr>
        </p:nvSpPr>
        <p:spPr>
          <a:xfrm>
            <a:off x="1009443" y="3308580"/>
            <a:ext cx="7117178" cy="1920619"/>
          </a:xfrm>
        </p:spPr>
        <p:txBody>
          <a:bodyPr/>
          <a:lstStyle/>
          <a:p>
            <a:r>
              <a:rPr lang="es-ES" sz="5400" dirty="0" smtClean="0">
                <a:solidFill>
                  <a:schemeClr val="tx1">
                    <a:lumMod val="50000"/>
                  </a:schemeClr>
                </a:solidFill>
                <a:latin typeface="Gabriola" pitchFamily="82" charset="0"/>
              </a:rPr>
              <a:t/>
            </a:r>
            <a:br>
              <a:rPr lang="es-ES" sz="5400" dirty="0" smtClean="0">
                <a:solidFill>
                  <a:schemeClr val="tx1">
                    <a:lumMod val="50000"/>
                  </a:schemeClr>
                </a:solidFill>
                <a:latin typeface="Gabriola" pitchFamily="82" charset="0"/>
              </a:rPr>
            </a:br>
            <a:r>
              <a:rPr lang="es-ES" sz="5400" dirty="0" err="1" smtClean="0">
                <a:solidFill>
                  <a:srgbClr val="9A648E"/>
                </a:solidFill>
                <a:latin typeface="Gabriola" pitchFamily="82" charset="0"/>
              </a:rPr>
              <a:t>Dientiglicol</a:t>
            </a:r>
            <a:endParaRPr lang="es-PA" sz="5400" dirty="0">
              <a:solidFill>
                <a:srgbClr val="9A648E"/>
              </a:solidFill>
              <a:latin typeface="Gabriola" pitchFamily="82" charset="0"/>
            </a:endParaRPr>
          </a:p>
        </p:txBody>
      </p:sp>
      <p:sp>
        <p:nvSpPr>
          <p:cNvPr id="7" name="6 Marcador de texto"/>
          <p:cNvSpPr>
            <a:spLocks noGrp="1"/>
          </p:cNvSpPr>
          <p:nvPr>
            <p:ph type="body" idx="1"/>
          </p:nvPr>
        </p:nvSpPr>
        <p:spPr>
          <a:xfrm>
            <a:off x="4427983" y="5013176"/>
            <a:ext cx="4608513" cy="936104"/>
          </a:xfrm>
        </p:spPr>
        <p:txBody>
          <a:bodyPr>
            <a:normAutofit fontScale="77500" lnSpcReduction="20000"/>
          </a:bodyPr>
          <a:lstStyle/>
          <a:p>
            <a:endParaRPr lang="es-ES" sz="3600" dirty="0" smtClean="0">
              <a:latin typeface="Gabriola" pitchFamily="82" charset="0"/>
            </a:endParaRPr>
          </a:p>
          <a:p>
            <a:r>
              <a:rPr lang="es-ES" sz="3600" dirty="0" err="1" smtClean="0">
                <a:solidFill>
                  <a:srgbClr val="9A648E"/>
                </a:solidFill>
                <a:latin typeface="Gabriola" pitchFamily="82" charset="0"/>
              </a:rPr>
              <a:t>Yuli</a:t>
            </a:r>
            <a:r>
              <a:rPr lang="es-ES" sz="3600" dirty="0" smtClean="0">
                <a:solidFill>
                  <a:srgbClr val="9A648E"/>
                </a:solidFill>
                <a:latin typeface="Gabriola" pitchFamily="82" charset="0"/>
              </a:rPr>
              <a:t> Domínguez</a:t>
            </a:r>
            <a:r>
              <a:rPr lang="es-PA" sz="3600" dirty="0" smtClean="0">
                <a:solidFill>
                  <a:srgbClr val="9A648E"/>
                </a:solidFill>
                <a:latin typeface="Gabriola" pitchFamily="82" charset="0"/>
              </a:rPr>
              <a:t>. Portal Educa Panamá</a:t>
            </a:r>
            <a:endParaRPr lang="es-ES" sz="3600" dirty="0" smtClean="0">
              <a:solidFill>
                <a:srgbClr val="9A648E"/>
              </a:solidFill>
              <a:latin typeface="Gabriola" pitchFamily="82" charset="0"/>
            </a:endParaRPr>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4" y="764704"/>
            <a:ext cx="3773767" cy="2844000"/>
          </a:xfrm>
          <a:prstGeom prst="rect">
            <a:avLst/>
          </a:prstGeom>
          <a:ln>
            <a:noFill/>
          </a:ln>
          <a:effectLst>
            <a:softEdge rad="112500"/>
          </a:effectLst>
        </p:spPr>
      </p:pic>
    </p:spTree>
    <p:extLst>
      <p:ext uri="{BB962C8B-B14F-4D97-AF65-F5344CB8AC3E}">
        <p14:creationId xmlns:p14="http://schemas.microsoft.com/office/powerpoint/2010/main" val="12244518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z="5400" dirty="0" smtClean="0">
                <a:latin typeface="Gabriola" pitchFamily="82" charset="0"/>
              </a:rPr>
              <a:t>Otro contaminante en el país </a:t>
            </a:r>
            <a:endParaRPr lang="es-PA" sz="5400" dirty="0">
              <a:latin typeface="Gabriola" pitchFamily="82" charset="0"/>
            </a:endParaRPr>
          </a:p>
        </p:txBody>
      </p:sp>
      <p:sp>
        <p:nvSpPr>
          <p:cNvPr id="6" name="5 Marcador de contenido"/>
          <p:cNvSpPr>
            <a:spLocks noGrp="1"/>
          </p:cNvSpPr>
          <p:nvPr>
            <p:ph sz="half" idx="1"/>
          </p:nvPr>
        </p:nvSpPr>
        <p:spPr/>
        <p:txBody>
          <a:bodyPr>
            <a:normAutofit/>
          </a:bodyPr>
          <a:lstStyle/>
          <a:p>
            <a:r>
              <a:rPr lang="es-ES" sz="2000" dirty="0">
                <a:latin typeface="Gabriola" pitchFamily="82" charset="0"/>
              </a:rPr>
              <a:t>No es difícil asociar la crisis sanitaria que sigue viviendo, aun hoy Panamá, con la que tuvo lugar en nuestro país, a principios de los años ochenta. El caso del aceite de colza industrial contaminado, puso en jaque al Gobierno de la época, y dejó cientos de miles de enfermos y afectados por una partida de este aceite adulterado y en mal estado.</a:t>
            </a:r>
            <a:endParaRPr lang="es-PA" sz="2000" dirty="0">
              <a:latin typeface="Gabriola" pitchFamily="82" charset="0"/>
            </a:endParaRPr>
          </a:p>
        </p:txBody>
      </p:sp>
      <p:pic>
        <p:nvPicPr>
          <p:cNvPr id="8" name="7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2080" y="2780928"/>
            <a:ext cx="2301558" cy="2232000"/>
          </a:xfrm>
        </p:spPr>
      </p:pic>
    </p:spTree>
    <p:extLst>
      <p:ext uri="{BB962C8B-B14F-4D97-AF65-F5344CB8AC3E}">
        <p14:creationId xmlns:p14="http://schemas.microsoft.com/office/powerpoint/2010/main" val="1409888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4800" dirty="0" smtClean="0">
                <a:latin typeface="Gabriola" pitchFamily="82" charset="0"/>
              </a:rPr>
              <a:t>Manifestación </a:t>
            </a:r>
            <a:endParaRPr lang="es-PA" sz="4800" dirty="0">
              <a:latin typeface="Gabriola" pitchFamily="82" charset="0"/>
            </a:endParaRPr>
          </a:p>
        </p:txBody>
      </p:sp>
      <p:sp>
        <p:nvSpPr>
          <p:cNvPr id="3" name="2 Marcador de contenido"/>
          <p:cNvSpPr>
            <a:spLocks noGrp="1"/>
          </p:cNvSpPr>
          <p:nvPr>
            <p:ph idx="1"/>
          </p:nvPr>
        </p:nvSpPr>
        <p:spPr/>
        <p:txBody>
          <a:bodyPr>
            <a:normAutofit fontScale="92500" lnSpcReduction="10000"/>
          </a:bodyPr>
          <a:lstStyle/>
          <a:p>
            <a:endParaRPr lang="es-ES" sz="2000" dirty="0" smtClean="0">
              <a:latin typeface="Gabriola" pitchFamily="82" charset="0"/>
            </a:endParaRPr>
          </a:p>
          <a:p>
            <a:endParaRPr lang="es-ES" sz="2000" dirty="0">
              <a:latin typeface="Gabriola" pitchFamily="82" charset="0"/>
            </a:endParaRPr>
          </a:p>
          <a:p>
            <a:endParaRPr lang="es-ES" sz="2000" dirty="0" smtClean="0">
              <a:latin typeface="Gabriola" pitchFamily="82" charset="0"/>
            </a:endParaRPr>
          </a:p>
          <a:p>
            <a:endParaRPr lang="es-ES" sz="2000" dirty="0">
              <a:latin typeface="Gabriola" pitchFamily="82" charset="0"/>
            </a:endParaRPr>
          </a:p>
          <a:p>
            <a:endParaRPr lang="es-ES" sz="2000" dirty="0" smtClean="0">
              <a:latin typeface="Gabriola" pitchFamily="82" charset="0"/>
            </a:endParaRPr>
          </a:p>
          <a:p>
            <a:endParaRPr lang="es-ES" sz="2000" dirty="0" smtClean="0">
              <a:latin typeface="Gabriola" pitchFamily="82" charset="0"/>
            </a:endParaRPr>
          </a:p>
          <a:p>
            <a:endParaRPr lang="es-ES" sz="2000" dirty="0">
              <a:latin typeface="Gabriola" pitchFamily="82" charset="0"/>
            </a:endParaRPr>
          </a:p>
          <a:p>
            <a:r>
              <a:rPr lang="es-ES" sz="2000" dirty="0">
                <a:latin typeface="Gabriola" pitchFamily="82" charset="0"/>
              </a:rPr>
              <a:t>El Frente Nacional por los Derechos Económicos y Sociales de Panamá (</a:t>
            </a:r>
            <a:r>
              <a:rPr lang="es-ES" sz="2000" dirty="0" err="1">
                <a:latin typeface="Gabriola" pitchFamily="82" charset="0"/>
              </a:rPr>
              <a:t>Frenadeso</a:t>
            </a:r>
            <a:r>
              <a:rPr lang="es-ES" sz="2000" dirty="0">
                <a:latin typeface="Gabriola" pitchFamily="82" charset="0"/>
              </a:rPr>
              <a:t>), denunció, el pasado 3 de mayo, que la Policía antidisturbios del país caribeño agredió de forma desproporcionada a una mujer que formaba parte de una manifestación convocada por los afectados del “Caso </a:t>
            </a:r>
            <a:r>
              <a:rPr lang="es-ES" sz="2000" dirty="0" err="1">
                <a:latin typeface="Gabriola" pitchFamily="82" charset="0"/>
              </a:rPr>
              <a:t>Dietilenglicol</a:t>
            </a:r>
            <a:r>
              <a:rPr lang="es-ES" sz="2000" dirty="0">
                <a:latin typeface="Gabriola" pitchFamily="82" charset="0"/>
              </a:rPr>
              <a:t>”. </a:t>
            </a:r>
            <a:endParaRPr lang="es-PA" sz="2000" dirty="0">
              <a:latin typeface="Gabriola" pitchFamily="82"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1844824"/>
            <a:ext cx="3264000" cy="2448000"/>
          </a:xfrm>
          <a:prstGeom prst="rect">
            <a:avLst/>
          </a:prstGeom>
        </p:spPr>
      </p:pic>
    </p:spTree>
    <p:extLst>
      <p:ext uri="{BB962C8B-B14F-4D97-AF65-F5344CB8AC3E}">
        <p14:creationId xmlns:p14="http://schemas.microsoft.com/office/powerpoint/2010/main" val="5381460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5400" dirty="0" smtClean="0">
                <a:latin typeface="Gabriola" pitchFamily="82" charset="0"/>
              </a:rPr>
              <a:t>Las familias de los afectados </a:t>
            </a:r>
            <a:endParaRPr lang="es-PA" sz="5400" dirty="0">
              <a:latin typeface="Gabriola" pitchFamily="82" charset="0"/>
            </a:endParaRPr>
          </a:p>
        </p:txBody>
      </p:sp>
      <p:sp>
        <p:nvSpPr>
          <p:cNvPr id="3" name="2 Marcador de contenido"/>
          <p:cNvSpPr>
            <a:spLocks noGrp="1"/>
          </p:cNvSpPr>
          <p:nvPr>
            <p:ph idx="1"/>
          </p:nvPr>
        </p:nvSpPr>
        <p:spPr>
          <a:xfrm>
            <a:off x="1259632" y="2060849"/>
            <a:ext cx="7125112" cy="2232247"/>
          </a:xfrm>
        </p:spPr>
        <p:txBody>
          <a:bodyPr/>
          <a:lstStyle/>
          <a:p>
            <a:pPr algn="just"/>
            <a:r>
              <a:rPr lang="es-ES" dirty="0"/>
              <a:t>“</a:t>
            </a:r>
            <a:r>
              <a:rPr lang="es-ES" sz="2000" dirty="0">
                <a:latin typeface="Gabriola" pitchFamily="82" charset="0"/>
              </a:rPr>
              <a:t>Los familiares de estas víctimas, están en todo su derecho de seguir conociendo y exigiendo hasta donde sea posible la plena verdad de lo sucedido y de exigir responsabilidades a quienes la tengan, porque a los seres queridos fallecidos, nadie les devolverá la vida”, manifestó el Arzobispo Metropolitano.</a:t>
            </a:r>
            <a:endParaRPr lang="es-PA" sz="2000" dirty="0">
              <a:latin typeface="Gabriola" pitchFamily="82"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077072"/>
            <a:ext cx="3768080" cy="2124000"/>
          </a:xfrm>
          <a:prstGeom prst="rect">
            <a:avLst/>
          </a:prstGeom>
          <a:ln>
            <a:noFill/>
          </a:ln>
          <a:effectLst>
            <a:softEdge rad="112500"/>
          </a:effectLst>
        </p:spPr>
      </p:pic>
    </p:spTree>
    <p:extLst>
      <p:ext uri="{BB962C8B-B14F-4D97-AF65-F5344CB8AC3E}">
        <p14:creationId xmlns:p14="http://schemas.microsoft.com/office/powerpoint/2010/main" val="42373852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800" dirty="0" smtClean="0">
                <a:latin typeface="Gabriola" pitchFamily="82" charset="0"/>
              </a:rPr>
              <a:t>Aprobación de pensión vitalicia </a:t>
            </a:r>
            <a:endParaRPr lang="es-PA" sz="4800" dirty="0">
              <a:latin typeface="Gabriola" pitchFamily="82" charset="0"/>
            </a:endParaRPr>
          </a:p>
        </p:txBody>
      </p:sp>
      <p:sp>
        <p:nvSpPr>
          <p:cNvPr id="3" name="2 Marcador de contenido"/>
          <p:cNvSpPr>
            <a:spLocks noGrp="1"/>
          </p:cNvSpPr>
          <p:nvPr>
            <p:ph sz="half" idx="1"/>
          </p:nvPr>
        </p:nvSpPr>
        <p:spPr/>
        <p:txBody>
          <a:bodyPr>
            <a:normAutofit/>
          </a:bodyPr>
          <a:lstStyle/>
          <a:p>
            <a:r>
              <a:rPr lang="es-ES" sz="2400" dirty="0">
                <a:latin typeface="Gabriola" pitchFamily="82" charset="0"/>
              </a:rPr>
              <a:t>489 personas intoxicadas con el </a:t>
            </a:r>
            <a:r>
              <a:rPr lang="es-ES" sz="2400" dirty="0" err="1">
                <a:latin typeface="Gabriola" pitchFamily="82" charset="0"/>
              </a:rPr>
              <a:t>dietilenglicol</a:t>
            </a:r>
            <a:r>
              <a:rPr lang="es-ES" sz="2400" dirty="0">
                <a:latin typeface="Gabriola" pitchFamily="82" charset="0"/>
              </a:rPr>
              <a:t> recibieron un pago de $600 correspondiente a la pensión vitalicia que les aprobó el gobierno en abril pasado.</a:t>
            </a:r>
            <a:endParaRPr lang="es-PA" sz="2400" dirty="0">
              <a:latin typeface="Gabriola" pitchFamily="82" charset="0"/>
            </a:endParaRPr>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2852936"/>
            <a:ext cx="2571750" cy="1714500"/>
          </a:xfrm>
          <a:prstGeom prst="rect">
            <a:avLst/>
          </a:prstGeom>
          <a:ln>
            <a:noFill/>
          </a:ln>
          <a:effectLst>
            <a:softEdge rad="112500"/>
          </a:effectLst>
        </p:spPr>
      </p:pic>
    </p:spTree>
    <p:extLst>
      <p:ext uri="{BB962C8B-B14F-4D97-AF65-F5344CB8AC3E}">
        <p14:creationId xmlns:p14="http://schemas.microsoft.com/office/powerpoint/2010/main" val="10697863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S" sz="4000" dirty="0" smtClean="0">
                <a:latin typeface="Gabriola" pitchFamily="82" charset="0"/>
              </a:rPr>
              <a:t>Costo total del pago a afectados </a:t>
            </a:r>
            <a:endParaRPr lang="es-PA" sz="4000" dirty="0">
              <a:latin typeface="Gabriola" pitchFamily="82" charset="0"/>
            </a:endParaRPr>
          </a:p>
        </p:txBody>
      </p:sp>
      <p:sp>
        <p:nvSpPr>
          <p:cNvPr id="6" name="5 Marcador de texto"/>
          <p:cNvSpPr>
            <a:spLocks noGrp="1"/>
          </p:cNvSpPr>
          <p:nvPr>
            <p:ph type="body" sz="half" idx="2"/>
          </p:nvPr>
        </p:nvSpPr>
        <p:spPr/>
        <p:txBody>
          <a:bodyPr>
            <a:normAutofit lnSpcReduction="10000"/>
          </a:bodyPr>
          <a:lstStyle/>
          <a:p>
            <a:endParaRPr lang="es-ES" dirty="0" smtClean="0"/>
          </a:p>
          <a:p>
            <a:endParaRPr lang="es-ES" dirty="0"/>
          </a:p>
          <a:p>
            <a:r>
              <a:rPr lang="es-ES" sz="2000" dirty="0" err="1" smtClean="0">
                <a:latin typeface="Gabriola" pitchFamily="82" charset="0"/>
              </a:rPr>
              <a:t>Zelibeth</a:t>
            </a:r>
            <a:r>
              <a:rPr lang="es-ES" sz="2000" dirty="0" smtClean="0">
                <a:latin typeface="Gabriola" pitchFamily="82" charset="0"/>
              </a:rPr>
              <a:t> </a:t>
            </a:r>
            <a:r>
              <a:rPr lang="es-ES" sz="2000" dirty="0">
                <a:latin typeface="Gabriola" pitchFamily="82" charset="0"/>
              </a:rPr>
              <a:t>Valverde, directora ejecutiva nacional de Servicios al Asegurado de la Caja de Seguro Social (CSS), aseguró que la entidad desembolsó alrededor de $3.2 millones para el pago correspondiente a junio.</a:t>
            </a:r>
            <a:endParaRPr lang="es-PA" sz="2000" dirty="0">
              <a:latin typeface="Gabriola" pitchFamily="82" charset="0"/>
            </a:endParaRPr>
          </a:p>
        </p:txBody>
      </p:sp>
      <p:pic>
        <p:nvPicPr>
          <p:cNvPr id="12" name="1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564904"/>
            <a:ext cx="1797750" cy="2448000"/>
          </a:xfrm>
          <a:prstGeom prst="rect">
            <a:avLst/>
          </a:prstGeom>
        </p:spPr>
      </p:pic>
    </p:spTree>
    <p:extLst>
      <p:ext uri="{BB962C8B-B14F-4D97-AF65-F5344CB8AC3E}">
        <p14:creationId xmlns:p14="http://schemas.microsoft.com/office/powerpoint/2010/main" val="4267911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
            <a:ext cx="7125113" cy="1196752"/>
          </a:xfrm>
        </p:spPr>
        <p:txBody>
          <a:bodyPr/>
          <a:lstStyle/>
          <a:p>
            <a:pPr algn="ctr"/>
            <a:r>
              <a:rPr lang="es-ES" sz="5400" dirty="0" smtClean="0">
                <a:solidFill>
                  <a:srgbClr val="FF3399"/>
                </a:solidFill>
                <a:latin typeface="Gabriola" pitchFamily="82" charset="0"/>
              </a:rPr>
              <a:t>Infografía</a:t>
            </a:r>
            <a:r>
              <a:rPr lang="es-ES" sz="5400" dirty="0" smtClean="0">
                <a:latin typeface="Gabriola" pitchFamily="82" charset="0"/>
              </a:rPr>
              <a:t> </a:t>
            </a:r>
            <a:endParaRPr lang="es-PA" sz="5400" dirty="0">
              <a:latin typeface="Gabriola" pitchFamily="82" charset="0"/>
            </a:endParaRPr>
          </a:p>
        </p:txBody>
      </p:sp>
      <p:sp>
        <p:nvSpPr>
          <p:cNvPr id="3" name="2 Marcador de contenido"/>
          <p:cNvSpPr>
            <a:spLocks noGrp="1"/>
          </p:cNvSpPr>
          <p:nvPr>
            <p:ph idx="1"/>
          </p:nvPr>
        </p:nvSpPr>
        <p:spPr/>
        <p:txBody>
          <a:bodyPr>
            <a:normAutofit fontScale="77500" lnSpcReduction="20000"/>
          </a:bodyPr>
          <a:lstStyle/>
          <a:p>
            <a:endParaRPr lang="es-PA" dirty="0" smtClean="0">
              <a:hlinkClick r:id="rId2"/>
            </a:endParaRPr>
          </a:p>
          <a:p>
            <a:r>
              <a:rPr lang="es-PA" dirty="0" smtClean="0">
                <a:hlinkClick r:id="rId2"/>
              </a:rPr>
              <a:t>http</a:t>
            </a:r>
            <a:r>
              <a:rPr lang="es-PA" dirty="0">
                <a:hlinkClick r:id="rId2"/>
              </a:rPr>
              <a:t>://</a:t>
            </a:r>
            <a:r>
              <a:rPr lang="es-PA" dirty="0" smtClean="0">
                <a:hlinkClick r:id="rId2"/>
              </a:rPr>
              <a:t>www.madrimasd.org/blogs/salud_publica/wp-content/blogs.dir/97/files/1519/o_jarabe1.jpg</a:t>
            </a:r>
            <a:endParaRPr lang="es-PA" dirty="0" smtClean="0"/>
          </a:p>
          <a:p>
            <a:r>
              <a:rPr lang="es-PA" dirty="0">
                <a:hlinkClick r:id="rId3"/>
              </a:rPr>
              <a:t>http://</a:t>
            </a:r>
            <a:r>
              <a:rPr lang="es-PA" dirty="0" smtClean="0">
                <a:hlinkClick r:id="rId3"/>
              </a:rPr>
              <a:t>image.slidesharecdn.com/intoxicacionpordietilenglicol-101110221614-phpapp01/95/intoxicacion-por-dietilenglicol-10-638.jpg?cb=1422661231</a:t>
            </a:r>
            <a:endParaRPr lang="es-PA" dirty="0" smtClean="0"/>
          </a:p>
          <a:p>
            <a:r>
              <a:rPr lang="es-PA" dirty="0">
                <a:hlinkClick r:id="rId4"/>
              </a:rPr>
              <a:t>https://</a:t>
            </a:r>
            <a:r>
              <a:rPr lang="es-PA" dirty="0" smtClean="0">
                <a:hlinkClick r:id="rId4"/>
              </a:rPr>
              <a:t>es.wikipedia.org/wiki/Envenenamiento_por_dietilenglicol_en_Panam%C3%A1_de_2006</a:t>
            </a:r>
            <a:endParaRPr lang="es-PA" dirty="0" smtClean="0"/>
          </a:p>
          <a:p>
            <a:r>
              <a:rPr lang="es-PA" dirty="0"/>
              <a:t>cursos.campusvirtualsp.org/</a:t>
            </a:r>
            <a:r>
              <a:rPr lang="es-PA" dirty="0" err="1"/>
              <a:t>pluginfile</a:t>
            </a:r>
            <a:r>
              <a:rPr lang="es-PA" dirty="0"/>
              <a:t>.../2/.../</a:t>
            </a:r>
            <a:r>
              <a:rPr lang="es-PA" dirty="0" smtClean="0"/>
              <a:t>M2_Estudio_de_caso.pdf</a:t>
            </a:r>
          </a:p>
          <a:p>
            <a:r>
              <a:rPr lang="es-PA" dirty="0">
                <a:hlinkClick r:id="rId5"/>
              </a:rPr>
              <a:t>http://2.bp.blogspot.com/-</a:t>
            </a:r>
            <a:r>
              <a:rPr lang="es-PA" dirty="0" smtClean="0">
                <a:hlinkClick r:id="rId5"/>
              </a:rPr>
              <a:t>edcovTyshjU/UYlFrQhx0rI/AAAAAAAAANA/RZkxw3fh4ok/s1600/jarabe.jpg</a:t>
            </a:r>
            <a:endParaRPr lang="es-PA" dirty="0" smtClean="0"/>
          </a:p>
          <a:p>
            <a:r>
              <a:rPr lang="es-PA" dirty="0">
                <a:hlinkClick r:id="rId6"/>
              </a:rPr>
              <a:t>http://</a:t>
            </a:r>
            <a:r>
              <a:rPr lang="es-PA" dirty="0" smtClean="0">
                <a:hlinkClick r:id="rId6"/>
              </a:rPr>
              <a:t>www.elreservado.es/news/view/222-noticias-ciencia/1204-el-dietilenglicol-deja-un-millar-de-victimas-en-panama</a:t>
            </a:r>
            <a:endParaRPr lang="es-PA" dirty="0" smtClean="0"/>
          </a:p>
          <a:p>
            <a:r>
              <a:rPr lang="es-PA" dirty="0">
                <a:hlinkClick r:id="rId7"/>
              </a:rPr>
              <a:t>http://</a:t>
            </a:r>
            <a:r>
              <a:rPr lang="es-PA" dirty="0" smtClean="0">
                <a:hlinkClick r:id="rId7"/>
              </a:rPr>
              <a:t>www.madrimasd.org/blogs/salud_publica/2007/07/18/70170</a:t>
            </a:r>
            <a:endParaRPr lang="es-PA" dirty="0" smtClean="0"/>
          </a:p>
          <a:p>
            <a:r>
              <a:rPr lang="es-PA" dirty="0"/>
              <a:t>http://laestrella.com.pa/panama/nacional/afectados-dietilenglicol-reciben-primera-pension/23874207</a:t>
            </a:r>
          </a:p>
        </p:txBody>
      </p:sp>
    </p:spTree>
    <p:extLst>
      <p:ext uri="{BB962C8B-B14F-4D97-AF65-F5344CB8AC3E}">
        <p14:creationId xmlns:p14="http://schemas.microsoft.com/office/powerpoint/2010/main" val="39483954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250575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1052736"/>
            <a:ext cx="3481387" cy="1080120"/>
          </a:xfrm>
        </p:spPr>
        <p:txBody>
          <a:bodyPr>
            <a:normAutofit/>
          </a:bodyPr>
          <a:lstStyle/>
          <a:p>
            <a:r>
              <a:rPr lang="es-ES" sz="3600" dirty="0" smtClean="0">
                <a:latin typeface="Gabriola" pitchFamily="82" charset="0"/>
              </a:rPr>
              <a:t>El </a:t>
            </a:r>
            <a:r>
              <a:rPr lang="es-ES" sz="3600" dirty="0" err="1" smtClean="0">
                <a:latin typeface="Gabriola" pitchFamily="82" charset="0"/>
              </a:rPr>
              <a:t>Dietilenglicol</a:t>
            </a:r>
            <a:endParaRPr lang="es-PA" sz="3600" dirty="0">
              <a:latin typeface="Gabriola" pitchFamily="82" charset="0"/>
            </a:endParaRPr>
          </a:p>
        </p:txBody>
      </p:sp>
      <p:sp>
        <p:nvSpPr>
          <p:cNvPr id="3" name="2 Marcador de texto"/>
          <p:cNvSpPr>
            <a:spLocks noGrp="1"/>
          </p:cNvSpPr>
          <p:nvPr>
            <p:ph type="body" sz="half" idx="2"/>
          </p:nvPr>
        </p:nvSpPr>
        <p:spPr>
          <a:xfrm>
            <a:off x="1043608" y="2492896"/>
            <a:ext cx="3481387" cy="3016920"/>
          </a:xfrm>
        </p:spPr>
        <p:txBody>
          <a:bodyPr>
            <a:noAutofit/>
          </a:bodyPr>
          <a:lstStyle/>
          <a:p>
            <a:r>
              <a:rPr lang="es-ES" sz="2000" dirty="0">
                <a:latin typeface="Gabriola" pitchFamily="82" charset="0"/>
              </a:rPr>
              <a:t>E</a:t>
            </a:r>
            <a:r>
              <a:rPr lang="es-ES" sz="2000" dirty="0" smtClean="0">
                <a:latin typeface="Gabriola" pitchFamily="82" charset="0"/>
              </a:rPr>
              <a:t>s </a:t>
            </a:r>
            <a:r>
              <a:rPr lang="es-ES" sz="2000" dirty="0">
                <a:latin typeface="Gabriola" pitchFamily="82" charset="0"/>
              </a:rPr>
              <a:t>un líquido viscoso, incoloro e inodoro de sabor dulce que se ha utilizado para fabricar jarabes y otros medicamentos de rápida absorción en el organismo humano. Lo que ocurrió en Panamá es que el Gobierno dio luz verde a la distribución de un lote contaminado de este producto, envasado entre los meses de mayo y octubre del 2006. </a:t>
            </a:r>
          </a:p>
        </p:txBody>
      </p:sp>
      <p:pic>
        <p:nvPicPr>
          <p:cNvPr id="5" name="4 Marcador de posición de imagen"/>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319" r="12319"/>
          <a:stretch>
            <a:fillRect/>
          </a:stretch>
        </p:blipFill>
        <p:spPr>
          <a:xfrm>
            <a:off x="4572000" y="2852936"/>
            <a:ext cx="3079576" cy="2952328"/>
          </a:xfrm>
        </p:spPr>
      </p:pic>
    </p:spTree>
    <p:extLst>
      <p:ext uri="{BB962C8B-B14F-4D97-AF65-F5344CB8AC3E}">
        <p14:creationId xmlns:p14="http://schemas.microsoft.com/office/powerpoint/2010/main" val="2851131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smtClean="0">
                <a:latin typeface="Gabriola" pitchFamily="82" charset="0"/>
              </a:rPr>
              <a:t>Como llego del medicamento a Panamá</a:t>
            </a:r>
            <a:endParaRPr lang="es-PA" sz="4400" dirty="0">
              <a:latin typeface="Gabriola" pitchFamily="82" charset="0"/>
            </a:endParaRPr>
          </a:p>
        </p:txBody>
      </p:sp>
      <p:sp>
        <p:nvSpPr>
          <p:cNvPr id="3" name="2 Marcador de contenido"/>
          <p:cNvSpPr>
            <a:spLocks noGrp="1"/>
          </p:cNvSpPr>
          <p:nvPr>
            <p:ph sz="half" idx="1"/>
          </p:nvPr>
        </p:nvSpPr>
        <p:spPr/>
        <p:txBody>
          <a:bodyPr>
            <a:normAutofit/>
          </a:bodyPr>
          <a:lstStyle/>
          <a:p>
            <a:r>
              <a:rPr lang="es-ES" sz="1600" dirty="0">
                <a:latin typeface="Gabriola" pitchFamily="82" charset="0"/>
              </a:rPr>
              <a:t>Una empresa china exportó una partida de </a:t>
            </a:r>
            <a:r>
              <a:rPr lang="es-ES" sz="1600" dirty="0" err="1" smtClean="0">
                <a:latin typeface="Gabriola" pitchFamily="82" charset="0"/>
              </a:rPr>
              <a:t>dietilenglicol</a:t>
            </a:r>
            <a:r>
              <a:rPr lang="es-ES" sz="1600" dirty="0">
                <a:latin typeface="Gabriola" pitchFamily="82" charset="0"/>
              </a:rPr>
              <a:t>, vendido como glicerina, esta partida atravesó múltiples fronteras, sin someterse a ningún control ni sanitario ni de calidad, incluso pasó por una importadora española que tras cambiar el etiquetado, lo revendió y siguió circulando hasta que el año pasado llego a Panamá. Allí, creyendo que era glicerina, lo utilizaron para la fabricación de jarabes contra el catarro y jarabes antihistamínicos (para el tratamiento de la alergia).</a:t>
            </a:r>
            <a:endParaRPr lang="es-PA" sz="1600" dirty="0">
              <a:latin typeface="Gabriola" pitchFamily="82" charset="0"/>
            </a:endParaRPr>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2420888"/>
            <a:ext cx="3470275" cy="2537638"/>
          </a:xfrm>
          <a:prstGeom prst="rect">
            <a:avLst/>
          </a:prstGeom>
          <a:ln>
            <a:noFill/>
          </a:ln>
          <a:effectLst>
            <a:softEdge rad="112500"/>
          </a:effectLst>
        </p:spPr>
      </p:pic>
    </p:spTree>
    <p:extLst>
      <p:ext uri="{BB962C8B-B14F-4D97-AF65-F5344CB8AC3E}">
        <p14:creationId xmlns:p14="http://schemas.microsoft.com/office/powerpoint/2010/main" val="18531816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sz="4000" dirty="0" smtClean="0">
                <a:latin typeface="Gabriola" pitchFamily="82" charset="0"/>
              </a:rPr>
              <a:t>Pasta </a:t>
            </a:r>
            <a:r>
              <a:rPr lang="es-PA" sz="4000" dirty="0">
                <a:latin typeface="Gabriola" pitchFamily="82" charset="0"/>
              </a:rPr>
              <a:t>dentífrica fabricada con </a:t>
            </a:r>
            <a:r>
              <a:rPr lang="es-PA" sz="4000" dirty="0" err="1">
                <a:latin typeface="Gabriola" pitchFamily="82" charset="0"/>
              </a:rPr>
              <a:t>dietilen</a:t>
            </a:r>
            <a:r>
              <a:rPr lang="es-PA" sz="4000" dirty="0">
                <a:latin typeface="Gabriola" pitchFamily="82" charset="0"/>
              </a:rPr>
              <a:t> glicol.</a:t>
            </a:r>
          </a:p>
        </p:txBody>
      </p:sp>
      <p:sp>
        <p:nvSpPr>
          <p:cNvPr id="3" name="2 Marcador de contenido"/>
          <p:cNvSpPr>
            <a:spLocks noGrp="1"/>
          </p:cNvSpPr>
          <p:nvPr>
            <p:ph sz="half" idx="1"/>
          </p:nvPr>
        </p:nvSpPr>
        <p:spPr/>
        <p:txBody>
          <a:bodyPr>
            <a:normAutofit/>
          </a:bodyPr>
          <a:lstStyle/>
          <a:p>
            <a:r>
              <a:rPr lang="es-ES" sz="2000" dirty="0" smtClean="0">
                <a:latin typeface="Gabriola" pitchFamily="82" charset="0"/>
              </a:rPr>
              <a:t>Estas </a:t>
            </a:r>
            <a:r>
              <a:rPr lang="es-ES" sz="2000" dirty="0">
                <a:latin typeface="Gabriola" pitchFamily="82" charset="0"/>
              </a:rPr>
              <a:t>pastas de dientes han sido ampliamente distribuidas por todo el territorio español; no solo vendidas en los establecimientos conocidos por “Todo a cien o chinos”, si no distribuidas incluso en los hospitales.</a:t>
            </a:r>
            <a:endParaRPr lang="es-PA" sz="2000" dirty="0">
              <a:latin typeface="Gabriola" pitchFamily="82" charset="0"/>
            </a:endParaRPr>
          </a:p>
        </p:txBody>
      </p:sp>
      <p:pic>
        <p:nvPicPr>
          <p:cNvPr id="7" name="6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2204864"/>
            <a:ext cx="2688000" cy="2016000"/>
          </a:xfrm>
          <a:prstGeom prst="rect">
            <a:avLst/>
          </a:prstGeom>
          <a:ln>
            <a:noFill/>
          </a:ln>
          <a:effectLst>
            <a:softEdge rad="112500"/>
          </a:effectLst>
        </p:spPr>
      </p:pic>
    </p:spTree>
    <p:extLst>
      <p:ext uri="{BB962C8B-B14F-4D97-AF65-F5344CB8AC3E}">
        <p14:creationId xmlns:p14="http://schemas.microsoft.com/office/powerpoint/2010/main" val="35916166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347864" y="2420888"/>
            <a:ext cx="4752528" cy="576064"/>
          </a:xfrm>
        </p:spPr>
        <p:txBody>
          <a:bodyPr>
            <a:normAutofit fontScale="90000"/>
          </a:bodyPr>
          <a:lstStyle/>
          <a:p>
            <a:pPr algn="ctr"/>
            <a:r>
              <a:rPr lang="es-ES" sz="4400" dirty="0" smtClean="0">
                <a:latin typeface="Gabriola" pitchFamily="82" charset="0"/>
              </a:rPr>
              <a:t>Síntomas </a:t>
            </a:r>
            <a:endParaRPr lang="es-PA" sz="4400" dirty="0">
              <a:latin typeface="Gabriola" pitchFamily="82" charset="0"/>
            </a:endParaRPr>
          </a:p>
        </p:txBody>
      </p:sp>
      <p:sp>
        <p:nvSpPr>
          <p:cNvPr id="8" name="7 Marcador de texto"/>
          <p:cNvSpPr>
            <a:spLocks noGrp="1"/>
          </p:cNvSpPr>
          <p:nvPr>
            <p:ph type="body" sz="half" idx="2"/>
          </p:nvPr>
        </p:nvSpPr>
        <p:spPr>
          <a:xfrm>
            <a:off x="4139952" y="3356992"/>
            <a:ext cx="3888432" cy="2880320"/>
          </a:xfrm>
        </p:spPr>
        <p:txBody>
          <a:bodyPr>
            <a:normAutofit/>
          </a:bodyPr>
          <a:lstStyle/>
          <a:p>
            <a:r>
              <a:rPr lang="es-ES" sz="2000" dirty="0">
                <a:latin typeface="Gabriola" pitchFamily="82" charset="0"/>
              </a:rPr>
              <a:t>Entre agosto y septiembre de </a:t>
            </a:r>
            <a:r>
              <a:rPr lang="es-ES" sz="2000" dirty="0" smtClean="0">
                <a:latin typeface="Gabriola" pitchFamily="82" charset="0"/>
              </a:rPr>
              <a:t>2006</a:t>
            </a:r>
            <a:r>
              <a:rPr lang="es-ES" sz="2000" dirty="0">
                <a:latin typeface="Gabriola" pitchFamily="82" charset="0"/>
              </a:rPr>
              <a:t>,  los  primeros  pacientes </a:t>
            </a:r>
            <a:r>
              <a:rPr lang="es-ES" sz="2000" dirty="0" smtClean="0">
                <a:latin typeface="Gabriola" pitchFamily="82" charset="0"/>
              </a:rPr>
              <a:t>con  fiebre   náuseas</a:t>
            </a:r>
            <a:r>
              <a:rPr lang="es-ES" sz="2000" dirty="0">
                <a:latin typeface="Gabriola" pitchFamily="82" charset="0"/>
              </a:rPr>
              <a:t>,       vómitos, </a:t>
            </a:r>
            <a:r>
              <a:rPr lang="es-ES" sz="2000" dirty="0" smtClean="0">
                <a:latin typeface="Gabriola" pitchFamily="82" charset="0"/>
              </a:rPr>
              <a:t>diarrea  y </a:t>
            </a:r>
            <a:r>
              <a:rPr lang="es-ES" sz="2000" dirty="0">
                <a:latin typeface="Gabriola" pitchFamily="82" charset="0"/>
              </a:rPr>
              <a:t>debilidad general en </a:t>
            </a:r>
            <a:r>
              <a:rPr lang="es-ES" sz="2000" dirty="0" smtClean="0">
                <a:latin typeface="Gabriola" pitchFamily="82" charset="0"/>
              </a:rPr>
              <a:t>las  </a:t>
            </a:r>
            <a:r>
              <a:rPr lang="es-ES" sz="2000" dirty="0">
                <a:latin typeface="Gabriola" pitchFamily="82" charset="0"/>
              </a:rPr>
              <a:t>extremidades,  </a:t>
            </a:r>
            <a:r>
              <a:rPr lang="es-ES" sz="2000" dirty="0" smtClean="0">
                <a:latin typeface="Gabriola" pitchFamily="82" charset="0"/>
              </a:rPr>
              <a:t>que progresaban  hacia   la imposibilidad  </a:t>
            </a:r>
            <a:r>
              <a:rPr lang="es-ES" sz="2000" dirty="0">
                <a:latin typeface="Gabriola" pitchFamily="82" charset="0"/>
              </a:rPr>
              <a:t>de </a:t>
            </a:r>
            <a:r>
              <a:rPr lang="es-ES" sz="2000" dirty="0" smtClean="0">
                <a:latin typeface="Gabriola" pitchFamily="82" charset="0"/>
              </a:rPr>
              <a:t>orinar, comenzaron  </a:t>
            </a:r>
            <a:r>
              <a:rPr lang="es-ES" sz="2000" dirty="0">
                <a:latin typeface="Gabriola" pitchFamily="82" charset="0"/>
              </a:rPr>
              <a:t>a  ingresar  a  los </a:t>
            </a:r>
            <a:r>
              <a:rPr lang="es-ES" sz="2000" dirty="0" smtClean="0">
                <a:latin typeface="Gabriola" pitchFamily="82" charset="0"/>
              </a:rPr>
              <a:t>hospitales </a:t>
            </a:r>
            <a:r>
              <a:rPr lang="es-ES" sz="2000" dirty="0">
                <a:latin typeface="Gabriola" pitchFamily="82" charset="0"/>
              </a:rPr>
              <a:t>de salud pública. </a:t>
            </a:r>
          </a:p>
          <a:p>
            <a:endParaRPr lang="es-PA" dirty="0"/>
          </a:p>
        </p:txBody>
      </p:sp>
      <p:pic>
        <p:nvPicPr>
          <p:cNvPr id="10" name="9 Marcador de posición de imagen"/>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203" r="18203"/>
          <a:stretch>
            <a:fillRect/>
          </a:stretch>
        </p:blipFill>
        <p:spPr>
          <a:xfrm>
            <a:off x="323528" y="1844824"/>
            <a:ext cx="3312000" cy="3312000"/>
          </a:xfrm>
        </p:spPr>
      </p:pic>
    </p:spTree>
    <p:extLst>
      <p:ext uri="{BB962C8B-B14F-4D97-AF65-F5344CB8AC3E}">
        <p14:creationId xmlns:p14="http://schemas.microsoft.com/office/powerpoint/2010/main" val="39216982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4624"/>
            <a:ext cx="6442878" cy="1728192"/>
          </a:xfrm>
        </p:spPr>
        <p:txBody>
          <a:bodyPr/>
          <a:lstStyle/>
          <a:p>
            <a:pPr algn="r"/>
            <a:r>
              <a:rPr lang="es-ES" sz="5400" dirty="0" smtClean="0">
                <a:solidFill>
                  <a:srgbClr val="FF3399"/>
                </a:solidFill>
                <a:latin typeface="Gabriola" pitchFamily="82" charset="0"/>
              </a:rPr>
              <a:t/>
            </a:r>
            <a:br>
              <a:rPr lang="es-ES" sz="5400" dirty="0" smtClean="0">
                <a:solidFill>
                  <a:srgbClr val="FF3399"/>
                </a:solidFill>
                <a:latin typeface="Gabriola" pitchFamily="82" charset="0"/>
              </a:rPr>
            </a:br>
            <a:r>
              <a:rPr lang="es-ES" sz="5400" dirty="0" smtClean="0">
                <a:solidFill>
                  <a:srgbClr val="FF3399"/>
                </a:solidFill>
                <a:latin typeface="Gabriola" pitchFamily="82" charset="0"/>
              </a:rPr>
              <a:t/>
            </a:r>
            <a:br>
              <a:rPr lang="es-ES" sz="5400" dirty="0" smtClean="0">
                <a:solidFill>
                  <a:srgbClr val="FF3399"/>
                </a:solidFill>
                <a:latin typeface="Gabriola" pitchFamily="82" charset="0"/>
              </a:rPr>
            </a:br>
            <a:r>
              <a:rPr lang="es-ES" sz="5400" dirty="0" smtClean="0">
                <a:solidFill>
                  <a:srgbClr val="FF3399"/>
                </a:solidFill>
                <a:latin typeface="Gabriola" pitchFamily="82" charset="0"/>
              </a:rPr>
              <a:t/>
            </a:r>
            <a:br>
              <a:rPr lang="es-ES" sz="5400" dirty="0" smtClean="0">
                <a:solidFill>
                  <a:srgbClr val="FF3399"/>
                </a:solidFill>
                <a:latin typeface="Gabriola" pitchFamily="82" charset="0"/>
              </a:rPr>
            </a:br>
            <a:r>
              <a:rPr lang="es-ES" sz="5400" dirty="0" smtClean="0">
                <a:solidFill>
                  <a:srgbClr val="FF3399"/>
                </a:solidFill>
                <a:latin typeface="Gabriola" pitchFamily="82" charset="0"/>
              </a:rPr>
              <a:t/>
            </a:r>
            <a:br>
              <a:rPr lang="es-ES" sz="5400" dirty="0" smtClean="0">
                <a:solidFill>
                  <a:srgbClr val="FF3399"/>
                </a:solidFill>
                <a:latin typeface="Gabriola" pitchFamily="82" charset="0"/>
              </a:rPr>
            </a:br>
            <a:r>
              <a:rPr lang="es-ES" sz="5400" dirty="0" smtClean="0">
                <a:solidFill>
                  <a:srgbClr val="FF3399"/>
                </a:solidFill>
                <a:latin typeface="Gabriola" pitchFamily="82" charset="0"/>
              </a:rPr>
              <a:t/>
            </a:r>
            <a:br>
              <a:rPr lang="es-ES" sz="5400" dirty="0" smtClean="0">
                <a:solidFill>
                  <a:srgbClr val="FF3399"/>
                </a:solidFill>
                <a:latin typeface="Gabriola" pitchFamily="82" charset="0"/>
              </a:rPr>
            </a:br>
            <a:r>
              <a:rPr lang="es-ES" sz="5400" dirty="0" smtClean="0">
                <a:solidFill>
                  <a:srgbClr val="FF3399"/>
                </a:solidFill>
                <a:latin typeface="Gabriola" pitchFamily="82" charset="0"/>
              </a:rPr>
              <a:t/>
            </a:r>
            <a:br>
              <a:rPr lang="es-ES" sz="5400" dirty="0" smtClean="0">
                <a:solidFill>
                  <a:srgbClr val="FF3399"/>
                </a:solidFill>
                <a:latin typeface="Gabriola" pitchFamily="82" charset="0"/>
              </a:rPr>
            </a:br>
            <a:r>
              <a:rPr lang="es-ES" sz="5400" dirty="0" smtClean="0">
                <a:solidFill>
                  <a:srgbClr val="FF3399"/>
                </a:solidFill>
                <a:latin typeface="Gabriola" pitchFamily="82" charset="0"/>
              </a:rPr>
              <a:t/>
            </a:r>
            <a:br>
              <a:rPr lang="es-ES" sz="5400" dirty="0" smtClean="0">
                <a:solidFill>
                  <a:srgbClr val="FF3399"/>
                </a:solidFill>
                <a:latin typeface="Gabriola" pitchFamily="82" charset="0"/>
              </a:rPr>
            </a:br>
            <a:r>
              <a:rPr lang="es-ES" sz="5400" dirty="0" smtClean="0">
                <a:solidFill>
                  <a:srgbClr val="FF3399"/>
                </a:solidFill>
                <a:latin typeface="Gabriola" pitchFamily="82" charset="0"/>
              </a:rPr>
              <a:t/>
            </a:r>
            <a:br>
              <a:rPr lang="es-ES" sz="5400" dirty="0" smtClean="0">
                <a:solidFill>
                  <a:srgbClr val="FF3399"/>
                </a:solidFill>
                <a:latin typeface="Gabriola" pitchFamily="82" charset="0"/>
              </a:rPr>
            </a:br>
            <a:r>
              <a:rPr lang="es-ES" sz="5400" dirty="0" smtClean="0">
                <a:latin typeface="Gabriola" pitchFamily="82" charset="0"/>
              </a:rPr>
              <a:t>La intoxicación por </a:t>
            </a:r>
            <a:r>
              <a:rPr lang="es-ES" sz="5400" dirty="0" err="1" smtClean="0">
                <a:latin typeface="Gabriola" pitchFamily="82" charset="0"/>
              </a:rPr>
              <a:t>Dietilenglicol</a:t>
            </a:r>
            <a:r>
              <a:rPr lang="es-ES" sz="5400" dirty="0" smtClean="0">
                <a:latin typeface="Gabriola" pitchFamily="82" charset="0"/>
              </a:rPr>
              <a:t>  </a:t>
            </a:r>
            <a:endParaRPr lang="es-PA" sz="5400" dirty="0">
              <a:latin typeface="Gabriola" pitchFamily="82" charset="0"/>
            </a:endParaRPr>
          </a:p>
        </p:txBody>
      </p:sp>
      <p:sp>
        <p:nvSpPr>
          <p:cNvPr id="4" name="3 Marcador de texto"/>
          <p:cNvSpPr>
            <a:spLocks noGrp="1"/>
          </p:cNvSpPr>
          <p:nvPr>
            <p:ph type="body" sz="half" idx="2"/>
          </p:nvPr>
        </p:nvSpPr>
        <p:spPr>
          <a:xfrm>
            <a:off x="395536" y="1628801"/>
            <a:ext cx="3274556" cy="4232248"/>
          </a:xfrm>
        </p:spPr>
        <p:txBody>
          <a:bodyPr>
            <a:normAutofit/>
          </a:bodyPr>
          <a:lstStyle/>
          <a:p>
            <a:r>
              <a:rPr lang="es-ES" sz="2000" dirty="0">
                <a:latin typeface="Gabriola" pitchFamily="82" charset="0"/>
              </a:rPr>
              <a:t>La intoxicación por </a:t>
            </a:r>
            <a:r>
              <a:rPr lang="es-ES" sz="2000" dirty="0" err="1">
                <a:latin typeface="Gabriola" pitchFamily="82" charset="0"/>
              </a:rPr>
              <a:t>Dietilenglicol</a:t>
            </a:r>
            <a:r>
              <a:rPr lang="es-ES" sz="2000" dirty="0">
                <a:latin typeface="Gabriola" pitchFamily="82" charset="0"/>
              </a:rPr>
              <a:t> provoca en algunos casos la muerte directa del individuo por envenenamiento y en otros casos, la enfermedad se alarga considerablemente en el tiempo terminando en parálisis, o en una insuficiencia renal aguda, sino se trata a tiempo y con los medicamentos adecuados. </a:t>
            </a:r>
            <a:endParaRPr lang="es-PA" sz="2000" dirty="0">
              <a:latin typeface="Gabriola" pitchFamily="82" charset="0"/>
            </a:endParaRPr>
          </a:p>
        </p:txBody>
      </p:sp>
      <p:pic>
        <p:nvPicPr>
          <p:cNvPr id="7" name="6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6004" r="4025"/>
          <a:stretch/>
        </p:blipFill>
        <p:spPr>
          <a:xfrm>
            <a:off x="4211960" y="2852936"/>
            <a:ext cx="3686175" cy="31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18063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675725"/>
            <a:ext cx="7125113" cy="665044"/>
          </a:xfrm>
        </p:spPr>
        <p:txBody>
          <a:bodyPr/>
          <a:lstStyle/>
          <a:p>
            <a:r>
              <a:rPr lang="es-ES" sz="5400" dirty="0" smtClean="0">
                <a:latin typeface="Gabriola" pitchFamily="82" charset="0"/>
              </a:rPr>
              <a:t>Ingredientes del </a:t>
            </a:r>
            <a:r>
              <a:rPr lang="es-ES" sz="5400" dirty="0" err="1" smtClean="0">
                <a:latin typeface="Gabriola" pitchFamily="82" charset="0"/>
              </a:rPr>
              <a:t>dietilenglicol</a:t>
            </a:r>
            <a:endParaRPr lang="es-PA" sz="5400" dirty="0">
              <a:latin typeface="Gabriola" pitchFamily="82" charset="0"/>
            </a:endParaRPr>
          </a:p>
        </p:txBody>
      </p:sp>
      <p:sp>
        <p:nvSpPr>
          <p:cNvPr id="3" name="2 Rectángulo"/>
          <p:cNvSpPr/>
          <p:nvPr/>
        </p:nvSpPr>
        <p:spPr>
          <a:xfrm>
            <a:off x="251520" y="1556792"/>
            <a:ext cx="4320480" cy="4093428"/>
          </a:xfrm>
          <a:prstGeom prst="rect">
            <a:avLst/>
          </a:prstGeom>
        </p:spPr>
        <p:txBody>
          <a:bodyPr wrap="square">
            <a:spAutoFit/>
          </a:bodyPr>
          <a:lstStyle/>
          <a:p>
            <a:pPr algn="just"/>
            <a:endParaRPr lang="es-ES" sz="2000" dirty="0" smtClean="0">
              <a:latin typeface="Gabriola" pitchFamily="82" charset="0"/>
            </a:endParaRPr>
          </a:p>
          <a:p>
            <a:pPr algn="just"/>
            <a:r>
              <a:rPr lang="es-ES" sz="2000" dirty="0" smtClean="0">
                <a:latin typeface="Gabriola" pitchFamily="82" charset="0"/>
              </a:rPr>
              <a:t>El  Laboratorio  de  producción  de  la  Caja  de  Seguro Social  de  Panamá  había elaborado 20 000 frascos de un jarabe para la tos y lo había distribuido en el mercado  farmacéutico.</a:t>
            </a:r>
          </a:p>
          <a:p>
            <a:pPr algn="just"/>
            <a:r>
              <a:rPr lang="es-ES" sz="2000" dirty="0" smtClean="0">
                <a:latin typeface="Gabriola" pitchFamily="82" charset="0"/>
              </a:rPr>
              <a:t>El  jarabe  tenía  entre  sus  ingredientes  glicerina  a </a:t>
            </a:r>
          </a:p>
          <a:p>
            <a:pPr algn="just"/>
            <a:r>
              <a:rPr lang="es-ES" sz="2000" dirty="0" smtClean="0">
                <a:latin typeface="Gabriola" pitchFamily="82" charset="0"/>
              </a:rPr>
              <a:t>la que  no  se  le  habían  realizado  los  controles  necesarios  para  asegurar  sus buenas prácticas de fabricación con fines de ser utilizada para la elaboración de   medicamentos   de   consumo   humano.   Dicha   glicerina contenía   un porcentaje  elevado  de  </a:t>
            </a:r>
            <a:r>
              <a:rPr lang="es-ES" sz="2000" dirty="0" err="1" smtClean="0">
                <a:latin typeface="Gabriola" pitchFamily="82" charset="0"/>
              </a:rPr>
              <a:t>dietilenglicol</a:t>
            </a:r>
            <a:r>
              <a:rPr lang="es-ES" sz="2000" dirty="0" smtClean="0">
                <a:latin typeface="Gabriola" pitchFamily="82" charset="0"/>
              </a:rPr>
              <a:t>, un  alcohol  utilizado  como  refrigerante  y líquido para frenos. </a:t>
            </a:r>
            <a:endParaRPr lang="es-PA" sz="2000" dirty="0">
              <a:latin typeface="Gabriola" pitchFamily="82"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421657"/>
            <a:ext cx="3019361" cy="2340000"/>
          </a:xfrm>
          <a:prstGeom prst="rect">
            <a:avLst/>
          </a:prstGeom>
          <a:ln>
            <a:noFill/>
          </a:ln>
          <a:effectLst>
            <a:softEdge rad="112500"/>
          </a:effectLst>
        </p:spPr>
      </p:pic>
    </p:spTree>
    <p:extLst>
      <p:ext uri="{BB962C8B-B14F-4D97-AF65-F5344CB8AC3E}">
        <p14:creationId xmlns:p14="http://schemas.microsoft.com/office/powerpoint/2010/main" val="41806323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800" dirty="0" smtClean="0">
                <a:latin typeface="Gabriola" pitchFamily="82" charset="0"/>
              </a:rPr>
              <a:t>Sobrevivientes</a:t>
            </a:r>
            <a:r>
              <a:rPr lang="es-ES" dirty="0" smtClean="0"/>
              <a:t> </a:t>
            </a:r>
            <a:endParaRPr lang="es-PA" dirty="0"/>
          </a:p>
        </p:txBody>
      </p:sp>
      <p:sp>
        <p:nvSpPr>
          <p:cNvPr id="3" name="2 Marcador de texto"/>
          <p:cNvSpPr>
            <a:spLocks noGrp="1"/>
          </p:cNvSpPr>
          <p:nvPr>
            <p:ph type="body" sz="half" idx="2"/>
          </p:nvPr>
        </p:nvSpPr>
        <p:spPr>
          <a:xfrm>
            <a:off x="1009442" y="2708920"/>
            <a:ext cx="3481387" cy="3096344"/>
          </a:xfrm>
        </p:spPr>
        <p:txBody>
          <a:bodyPr>
            <a:normAutofit/>
          </a:bodyPr>
          <a:lstStyle/>
          <a:p>
            <a:r>
              <a:rPr lang="es-ES" sz="2000" dirty="0">
                <a:latin typeface="Gabriola" pitchFamily="82" charset="0"/>
              </a:rPr>
              <a:t>Algunos </a:t>
            </a:r>
            <a:r>
              <a:rPr lang="es-ES" sz="2000" dirty="0" smtClean="0">
                <a:latin typeface="Gabriola" pitchFamily="82" charset="0"/>
              </a:rPr>
              <a:t>persona que </a:t>
            </a:r>
            <a:r>
              <a:rPr lang="es-ES" sz="2000" dirty="0">
                <a:latin typeface="Gabriola" pitchFamily="82" charset="0"/>
              </a:rPr>
              <a:t>tomaron el tóxico no murieron</a:t>
            </a:r>
            <a:r>
              <a:rPr lang="es-ES" sz="2000" dirty="0" smtClean="0">
                <a:latin typeface="Gabriola" pitchFamily="82" charset="0"/>
              </a:rPr>
              <a:t>.</a:t>
            </a:r>
          </a:p>
          <a:p>
            <a:r>
              <a:rPr lang="es-ES" sz="2000" dirty="0">
                <a:latin typeface="Gabriola" pitchFamily="82" charset="0"/>
              </a:rPr>
              <a:t>afortunadamente se pudo detectar su caso </a:t>
            </a:r>
            <a:r>
              <a:rPr lang="es-ES" sz="2000" dirty="0" smtClean="0">
                <a:latin typeface="Gabriola" pitchFamily="82" charset="0"/>
              </a:rPr>
              <a:t>a tiempo, ya que otros seres humanos no contaron con la misma suerte lamentablemente murieron al tomar dicho jarabe para la tos.</a:t>
            </a:r>
            <a:endParaRPr lang="es-PA" sz="2000" dirty="0">
              <a:latin typeface="Gabriola" pitchFamily="82"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780928"/>
            <a:ext cx="1692127" cy="3204000"/>
          </a:xfrm>
          <a:prstGeom prst="rect">
            <a:avLst/>
          </a:prstGeom>
          <a:ln>
            <a:noFill/>
          </a:ln>
          <a:effectLst>
            <a:softEdge rad="112500"/>
          </a:effectLst>
        </p:spPr>
      </p:pic>
    </p:spTree>
    <p:extLst>
      <p:ext uri="{BB962C8B-B14F-4D97-AF65-F5344CB8AC3E}">
        <p14:creationId xmlns:p14="http://schemas.microsoft.com/office/powerpoint/2010/main" val="24898594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ES" sz="5400" dirty="0" smtClean="0">
                <a:latin typeface="Gabriola" pitchFamily="82" charset="0"/>
              </a:rPr>
              <a:t>Resultados de afectados </a:t>
            </a:r>
            <a:endParaRPr lang="es-PA" sz="5400" dirty="0">
              <a:latin typeface="Gabriola" pitchFamily="82" charset="0"/>
            </a:endParaRPr>
          </a:p>
        </p:txBody>
      </p:sp>
      <p:sp>
        <p:nvSpPr>
          <p:cNvPr id="2" name="1 Marcador de contenido"/>
          <p:cNvSpPr>
            <a:spLocks noGrp="1"/>
          </p:cNvSpPr>
          <p:nvPr>
            <p:ph sz="half" idx="1"/>
          </p:nvPr>
        </p:nvSpPr>
        <p:spPr/>
        <p:txBody>
          <a:bodyPr>
            <a:normAutofit/>
          </a:bodyPr>
          <a:lstStyle/>
          <a:p>
            <a:r>
              <a:rPr lang="es-ES" sz="2000" dirty="0">
                <a:latin typeface="Gabriola" pitchFamily="82" charset="0"/>
              </a:rPr>
              <a:t>Cerca de 40.000 unidades fueron repartidas por todo el país provocando la muerte de unas 150 personas en los primero meses de las crisis, llegando a alcanzar los 1.000 fallecidos con el paso de los años.</a:t>
            </a:r>
            <a:endParaRPr lang="es-PA" sz="2000" dirty="0">
              <a:latin typeface="Gabriola" pitchFamily="82" charset="0"/>
            </a:endParaRPr>
          </a:p>
        </p:txBody>
      </p:sp>
      <p:pic>
        <p:nvPicPr>
          <p:cNvPr id="4" name="3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3968" y="2780928"/>
            <a:ext cx="3470275" cy="2000830"/>
          </a:xfrm>
          <a:prstGeom prst="rect">
            <a:avLst/>
          </a:prstGeom>
          <a:ln>
            <a:noFill/>
          </a:ln>
          <a:effectLst>
            <a:softEdge rad="112500"/>
          </a:effectLst>
        </p:spPr>
      </p:pic>
    </p:spTree>
    <p:extLst>
      <p:ext uri="{BB962C8B-B14F-4D97-AF65-F5344CB8AC3E}">
        <p14:creationId xmlns:p14="http://schemas.microsoft.com/office/powerpoint/2010/main" val="124778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TM02455519[[fn=Invierno]]</Template>
  <TotalTime>45670</TotalTime>
  <Words>759</Words>
  <Application>Microsoft Office PowerPoint</Application>
  <PresentationFormat>Presentación en pantalla (4:3)</PresentationFormat>
  <Paragraphs>52</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Winter</vt:lpstr>
      <vt:lpstr> Dientiglicol</vt:lpstr>
      <vt:lpstr>El Dietilenglicol</vt:lpstr>
      <vt:lpstr>Como llego del medicamento a Panamá</vt:lpstr>
      <vt:lpstr>Pasta dentífrica fabricada con dietilen glicol.</vt:lpstr>
      <vt:lpstr>Síntomas </vt:lpstr>
      <vt:lpstr>        La intoxicación por Dietilenglicol  </vt:lpstr>
      <vt:lpstr>Ingredientes del dietilenglicol</vt:lpstr>
      <vt:lpstr>Sobrevivientes </vt:lpstr>
      <vt:lpstr>Resultados de afectados </vt:lpstr>
      <vt:lpstr>Otro contaminante en el país </vt:lpstr>
      <vt:lpstr>Manifestación </vt:lpstr>
      <vt:lpstr>Las familias de los afectados </vt:lpstr>
      <vt:lpstr>Aprobación de pensión vitalicia </vt:lpstr>
      <vt:lpstr>Costo total del pago a afectados </vt:lpstr>
      <vt:lpstr>Infografía </vt:lpstr>
      <vt:lpstr>Presentación de PowerPoint</vt:lpstr>
    </vt:vector>
  </TitlesOfParts>
  <Company>meduca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portal-15</dc:creator>
  <cp:lastModifiedBy>portal-15</cp:lastModifiedBy>
  <cp:revision>34</cp:revision>
  <dcterms:created xsi:type="dcterms:W3CDTF">2015-10-30T06:57:38Z</dcterms:created>
  <dcterms:modified xsi:type="dcterms:W3CDTF">2015-11-27T13:16:25Z</dcterms:modified>
</cp:coreProperties>
</file>