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19"/>
  </p:notesMasterIdLst>
  <p:handoutMasterIdLst>
    <p:handoutMasterId r:id="rId20"/>
  </p:handoutMasterIdLst>
  <p:sldIdLst>
    <p:sldId id="256" r:id="rId5"/>
    <p:sldId id="260" r:id="rId6"/>
    <p:sldId id="275" r:id="rId7"/>
    <p:sldId id="276" r:id="rId8"/>
    <p:sldId id="277" r:id="rId9"/>
    <p:sldId id="278" r:id="rId10"/>
    <p:sldId id="280" r:id="rId11"/>
    <p:sldId id="279" r:id="rId12"/>
    <p:sldId id="281" r:id="rId13"/>
    <p:sldId id="282" r:id="rId14"/>
    <p:sldId id="283" r:id="rId15"/>
    <p:sldId id="284" r:id="rId16"/>
    <p:sldId id="285" r:id="rId17"/>
    <p:sldId id="286" r:id="rId18"/>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1" autoAdjust="0"/>
  </p:normalViewPr>
  <p:slideViewPr>
    <p:cSldViewPr snapToGrid="0" snapToObjects="1">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6644415-FF73-4635-A828-1BF64C3E25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67CFC73-7BBD-42E6-B4E0-AEA52F19C3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071A8-EF9A-4908-A356-4DC1375FB1BF}" type="datetimeFigureOut">
              <a:rPr lang="es-ES" smtClean="0"/>
              <a:t>23/04/2022</a:t>
            </a:fld>
            <a:endParaRPr lang="es-ES"/>
          </a:p>
        </p:txBody>
      </p:sp>
      <p:sp>
        <p:nvSpPr>
          <p:cNvPr id="4" name="Marcador de pie de página 3">
            <a:extLst>
              <a:ext uri="{FF2B5EF4-FFF2-40B4-BE49-F238E27FC236}">
                <a16:creationId xmlns:a16="http://schemas.microsoft.com/office/drawing/2014/main" id="{11AABD9E-C2C8-4ECD-A749-AED2FF3758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CCD0331F-25B6-4FCB-92B1-E19A50AE74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B2733A-471A-4057-B5C1-60E8804041B4}" type="slidenum">
              <a:rPr lang="es-ES" smtClean="0"/>
              <a:t>‹Nº›</a:t>
            </a:fld>
            <a:endParaRPr lang="es-ES"/>
          </a:p>
        </p:txBody>
      </p:sp>
    </p:spTree>
    <p:extLst>
      <p:ext uri="{BB962C8B-B14F-4D97-AF65-F5344CB8AC3E}">
        <p14:creationId xmlns:p14="http://schemas.microsoft.com/office/powerpoint/2010/main" val="421446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254E2-8FFC-4017-9604-CA24C4F82E84}" type="datetimeFigureOut">
              <a:rPr lang="es-ES" noProof="0" smtClean="0"/>
              <a:t>23/04/2022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DB6BF-749A-44FF-AB9C-8B6FD44EF3AF}" type="slidenum">
              <a:rPr lang="es-ES" noProof="0" smtClean="0"/>
              <a:t>‹Nº›</a:t>
            </a:fld>
            <a:endParaRPr lang="es-ES" noProof="0"/>
          </a:p>
        </p:txBody>
      </p:sp>
    </p:spTree>
    <p:extLst>
      <p:ext uri="{BB962C8B-B14F-4D97-AF65-F5344CB8AC3E}">
        <p14:creationId xmlns:p14="http://schemas.microsoft.com/office/powerpoint/2010/main" val="414300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98DB6BF-749A-44FF-AB9C-8B6FD44EF3AF}" type="slidenum">
              <a:rPr lang="es-ES" smtClean="0"/>
              <a:t>1</a:t>
            </a:fld>
            <a:endParaRPr lang="es-ES"/>
          </a:p>
        </p:txBody>
      </p:sp>
    </p:spTree>
    <p:extLst>
      <p:ext uri="{BB962C8B-B14F-4D97-AF65-F5344CB8AC3E}">
        <p14:creationId xmlns:p14="http://schemas.microsoft.com/office/powerpoint/2010/main" val="401253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98DB6BF-749A-44FF-AB9C-8B6FD44EF3AF}" type="slidenum">
              <a:rPr lang="es-ES" smtClean="0"/>
              <a:t>2</a:t>
            </a:fld>
            <a:endParaRPr lang="es-ES"/>
          </a:p>
        </p:txBody>
      </p:sp>
    </p:spTree>
    <p:extLst>
      <p:ext uri="{BB962C8B-B14F-4D97-AF65-F5344CB8AC3E}">
        <p14:creationId xmlns:p14="http://schemas.microsoft.com/office/powerpoint/2010/main" val="2840882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Imagen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8932558" y="5870575"/>
            <a:ext cx="1600200" cy="377825"/>
          </a:xfrm>
        </p:spPr>
        <p:txBody>
          <a:bodyPr rtlCol="0"/>
          <a:lstStyle/>
          <a:p>
            <a:pPr rtl="0"/>
            <a:fld id="{F9ED9D5C-6C5E-4E41-A800-98E98BFD3B24}" type="datetime1">
              <a:rPr lang="es-ES" noProof="0" smtClean="0"/>
              <a:t>23/04/2022</a:t>
            </a:fld>
            <a:endParaRPr lang="es-ES" noProof="0"/>
          </a:p>
        </p:txBody>
      </p:sp>
      <p:sp>
        <p:nvSpPr>
          <p:cNvPr id="5" name="Marcador de posición de pie de página 4"/>
          <p:cNvSpPr>
            <a:spLocks noGrp="1"/>
          </p:cNvSpPr>
          <p:nvPr>
            <p:ph type="ftr" sz="quarter" idx="11"/>
          </p:nvPr>
        </p:nvSpPr>
        <p:spPr>
          <a:xfrm>
            <a:off x="3962399" y="5870575"/>
            <a:ext cx="4893958" cy="377825"/>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0608958" y="5870575"/>
            <a:ext cx="551167" cy="377825"/>
          </a:xfrm>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998E2F49-D0B4-4398-9952-0F6C7D2C391C}" type="datetime1">
              <a:rPr lang="es-ES" noProof="0" smtClean="0"/>
              <a:t>23/04/2022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2C4C7BC3-C12E-4753-A404-DE93D16DCD68}"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pic>
        <p:nvPicPr>
          <p:cNvPr id="11" name="Imagen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Cuadro de texto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4" name="Cuadro de texto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6" name="Título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es-ES" noProof="0"/>
              <a:t>Haga clic para modificar el estilo de título del patrón</a:t>
            </a:r>
          </a:p>
        </p:txBody>
      </p:sp>
      <p:sp>
        <p:nvSpPr>
          <p:cNvPr id="10" name="Marcador de texto 9"/>
          <p:cNvSpPr>
            <a:spLocks noGrp="1"/>
          </p:cNvSpPr>
          <p:nvPr>
            <p:ph type="body" sz="quarter" idx="13" hasCustomPrompt="1"/>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3" name="Marcador de posición de texto 2"/>
          <p:cNvSpPr>
            <a:spLocks noGrp="1"/>
          </p:cNvSpPr>
          <p:nvPr>
            <p:ph type="body" idx="1" hasCustomPrompt="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4FC57FCC-B238-4294-A9C2-8DF07F6466E3}"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5C2F428B-4CD3-4B44-882B-9EE851AB66C6}"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pic>
        <p:nvPicPr>
          <p:cNvPr id="11" name="Imagen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Cuadro de texto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4" name="Cuadro de texto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16" name="Título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es-ES" noProof="0"/>
              <a:t>Haga clic para modificar el estilo de título del patrón</a:t>
            </a:r>
          </a:p>
        </p:txBody>
      </p:sp>
      <p:sp>
        <p:nvSpPr>
          <p:cNvPr id="10" name="Marcador de texto 9"/>
          <p:cNvSpPr>
            <a:spLocks noGrp="1"/>
          </p:cNvSpPr>
          <p:nvPr>
            <p:ph type="body" sz="quarter" idx="13" hasCustomPrompt="1"/>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es-ES" noProof="0"/>
              <a:t>Editar estilos de texto del patrón</a:t>
            </a:r>
          </a:p>
        </p:txBody>
      </p:sp>
      <p:sp>
        <p:nvSpPr>
          <p:cNvPr id="3" name="Marcador de posición de texto 2"/>
          <p:cNvSpPr>
            <a:spLocks noGrp="1"/>
          </p:cNvSpPr>
          <p:nvPr>
            <p:ph type="body" idx="1" hasCustomPrompt="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BD00BD2A-6013-48BC-B926-822ECE3AE5D7}"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es-ES" noProof="0"/>
              <a:t>Haga clic para modificar el estilo de título del patrón</a:t>
            </a:r>
          </a:p>
        </p:txBody>
      </p:sp>
      <p:sp>
        <p:nvSpPr>
          <p:cNvPr id="10" name="Marcador de texto 9"/>
          <p:cNvSpPr>
            <a:spLocks noGrp="1"/>
          </p:cNvSpPr>
          <p:nvPr>
            <p:ph type="body" sz="quarter" idx="13" hasCustomPrompt="1"/>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es-ES" noProof="0"/>
              <a:t>Editar estilos de texto del patrón</a:t>
            </a:r>
          </a:p>
        </p:txBody>
      </p:sp>
      <p:sp>
        <p:nvSpPr>
          <p:cNvPr id="3" name="Marcador de posición de texto 2"/>
          <p:cNvSpPr>
            <a:spLocks noGrp="1"/>
          </p:cNvSpPr>
          <p:nvPr>
            <p:ph type="body" idx="1" hasCustomPrompt="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C5704F8A-5643-41F0-93C6-F41CB8C85559}"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o vertical y título">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ítulo 1"/>
          <p:cNvSpPr>
            <a:spLocks noGrp="1"/>
          </p:cNvSpPr>
          <p:nvPr>
            <p:ph type="title"/>
          </p:nvPr>
        </p:nvSpPr>
        <p:spPr>
          <a:xfrm>
            <a:off x="685801" y="609600"/>
            <a:ext cx="10131425" cy="1456267"/>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D0F58AF2-8A9E-476F-A981-BB1179E3E96B}"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vertical 1"/>
          <p:cNvSpPr>
            <a:spLocks noGrp="1"/>
          </p:cNvSpPr>
          <p:nvPr>
            <p:ph type="title" orient="vert"/>
          </p:nvPr>
        </p:nvSpPr>
        <p:spPr>
          <a:xfrm>
            <a:off x="8658675" y="609599"/>
            <a:ext cx="2158552" cy="5181601"/>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685800" y="609600"/>
            <a:ext cx="7832116" cy="5181600"/>
          </a:xfrm>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3F133A77-1A83-4B42-8BD2-D62E592E918F}"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470C786E-B2E4-4B50-A5C3-3AD13FC87CF7}"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3308581"/>
            <a:ext cx="10131427" cy="1468800"/>
          </a:xfrm>
        </p:spPr>
        <p:txBody>
          <a:bodyPr rtlCol="0" anchor="b"/>
          <a:lstStyle>
            <a:lvl1pPr algn="l">
              <a:defRPr sz="4000" b="0" cap="all"/>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989091C0-0C1F-4B47-93AF-EC6317D9AC53}" type="datetime1">
              <a:rPr lang="es-ES" noProof="0" smtClean="0"/>
              <a:t>23/04/2022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685802" y="2142067"/>
            <a:ext cx="4995334" cy="3649134"/>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5821895" y="2142067"/>
            <a:ext cx="4995332" cy="3649133"/>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6E8946AA-C9FD-4B63-9E82-1BA3CBEB08D2}" type="datetime1">
              <a:rPr lang="es-ES" noProof="0" smtClean="0"/>
              <a:t>23/04/2022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685801" y="2870201"/>
            <a:ext cx="4996923" cy="2920998"/>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5823483" y="2870201"/>
            <a:ext cx="4995334" cy="2920998"/>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27F74E82-BC1E-4ED4-9E0F-0F2E91F047D3}" type="datetime1">
              <a:rPr lang="es-ES" noProof="0" smtClean="0"/>
              <a:t>23/04/2022</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C098A529-48DD-4F6D-A862-37EF6469A894}" type="datetime1">
              <a:rPr lang="es-ES" noProof="0" smtClean="0"/>
              <a:t>23/04/2022</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Marcador de posición de fecha 1"/>
          <p:cNvSpPr>
            <a:spLocks noGrp="1"/>
          </p:cNvSpPr>
          <p:nvPr>
            <p:ph type="dt" sz="half" idx="10"/>
          </p:nvPr>
        </p:nvSpPr>
        <p:spPr/>
        <p:txBody>
          <a:bodyPr rtlCol="0"/>
          <a:lstStyle/>
          <a:p>
            <a:pPr rtl="0"/>
            <a:fld id="{F2D6DEB3-7E92-49B6-9602-1DCB0328C3A6}" type="datetime1">
              <a:rPr lang="es-ES" noProof="0" smtClean="0"/>
              <a:t>23/04/2022</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69E57DC2-970A-4B3E-BB1C-7A09969E49DF}" type="slidenum">
              <a:rPr lang="es-ES" noProof="0" smtClean="0"/>
              <a:t>‹Nº›</a:t>
            </a:fld>
            <a:endParaRPr lang="es-ES" noProof="0"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4648201" y="609601"/>
            <a:ext cx="6169026" cy="5181600"/>
          </a:xfrm>
        </p:spPr>
        <p:txBody>
          <a:bodyPr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4ED36CB4-0C9D-4E13-AF99-6DA23D67CA19}" type="datetime1">
              <a:rPr lang="es-ES" noProof="0" smtClean="0"/>
              <a:t>23/04/2022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es-ES" noProof="0"/>
              <a:t>Haga clic para modificar el estilo de título del patrón</a:t>
            </a:r>
          </a:p>
        </p:txBody>
      </p:sp>
      <p:sp>
        <p:nvSpPr>
          <p:cNvPr id="14" name="Marcador de posición de imagen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7CFB0BCE-98C7-46FE-B554-DC6C72F398B9}" type="datetime1">
              <a:rPr lang="es-ES" noProof="0" smtClean="0"/>
              <a:t>23/04/2022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9AD75807-E084-4E7A-BDB2-38BB6161F78F}" type="datetime1">
              <a:rPr lang="es-ES" noProof="0" smtClean="0"/>
              <a:t>23/04/2022</a:t>
            </a:fld>
            <a:endParaRPr lang="es-ES" noProof="0"/>
          </a:p>
        </p:txBody>
      </p:sp>
      <p:sp>
        <p:nvSpPr>
          <p:cNvPr id="5" name="Marcador de posición de pie de página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s-ES" noProof="0"/>
          </a:p>
        </p:txBody>
      </p:sp>
      <p:sp>
        <p:nvSpPr>
          <p:cNvPr id="6" name="Marcador de posición de número de diapositiva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es-ES" noProof="0" smtClean="0"/>
              <a:pPr rtl="0"/>
              <a:t>‹Nº›</a:t>
            </a:fld>
            <a:endParaRPr lang="es-ES"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solvetic.com/uploads/monthly_03_2015/tutorials-1-0-37786000-1425295631.jpg" TargetMode="External"/><Relationship Id="rId3" Type="http://schemas.openxmlformats.org/officeDocument/2006/relationships/hyperlink" Target="https://desarrolloweb.com/articulos/que-es-mvc.html" TargetMode="External"/><Relationship Id="rId7" Type="http://schemas.openxmlformats.org/officeDocument/2006/relationships/hyperlink" Target="https://codigofacilito.com/articulos/mvc-model-view-controller-explicado" TargetMode="External"/><Relationship Id="rId2" Type="http://schemas.openxmlformats.org/officeDocument/2006/relationships/hyperlink" Target="https://es.qwe.wiki/wiki/Model%E2%80%93view%E2%80%93controller" TargetMode="External"/><Relationship Id="rId1" Type="http://schemas.openxmlformats.org/officeDocument/2006/relationships/slideLayout" Target="../slideLayouts/slideLayout2.xml"/><Relationship Id="rId6" Type="http://schemas.openxmlformats.org/officeDocument/2006/relationships/hyperlink" Target="https://itsoftware.com.co/content/modelo-vista-controlador-mvc-sirve/" TargetMode="External"/><Relationship Id="rId5" Type="http://schemas.openxmlformats.org/officeDocument/2006/relationships/hyperlink" Target="https://es.wikipedia.org/wiki/Modelo%E2%80%93vista%E2%80%93controlador" TargetMode="External"/><Relationship Id="rId10" Type="http://schemas.openxmlformats.org/officeDocument/2006/relationships/hyperlink" Target="https://si.ua.es/es/documentacion/asp-net-mvc-3/imagenes/introduccion/flujo-mvc.png" TargetMode="External"/><Relationship Id="rId4" Type="http://schemas.openxmlformats.org/officeDocument/2006/relationships/hyperlink" Target="https://www.campusmvp.es/recursos/post/que-es-el-patron-mvc-en-programacion-y-por-que-es-util.aspx" TargetMode="External"/><Relationship Id="rId9" Type="http://schemas.openxmlformats.org/officeDocument/2006/relationships/hyperlink" Target="http://2.bp.blogspot.com/-nRAfvS4Ie1I/TvjMkZvMTNI/AAAAAAAADGA/UWXsE6Ruc3w/s1600/mvc+java+netbeans.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ielo nocturno con montañas a lo lejos en el horizonte">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2" name="Título 1">
            <a:extLst>
              <a:ext uri="{FF2B5EF4-FFF2-40B4-BE49-F238E27FC236}">
                <a16:creationId xmlns:a16="http://schemas.microsoft.com/office/drawing/2014/main" id="{340C7600-5BA8-4A54-887F-74AF87750A31}"/>
              </a:ext>
            </a:extLst>
          </p:cNvPr>
          <p:cNvSpPr>
            <a:spLocks noGrp="1"/>
          </p:cNvSpPr>
          <p:nvPr>
            <p:ph type="ctrTitle"/>
          </p:nvPr>
        </p:nvSpPr>
        <p:spPr>
          <a:xfrm>
            <a:off x="2822713" y="1465904"/>
            <a:ext cx="6374286" cy="2404463"/>
          </a:xfrm>
        </p:spPr>
        <p:txBody>
          <a:bodyPr rtlCol="0">
            <a:normAutofit fontScale="90000"/>
          </a:bodyPr>
          <a:lstStyle/>
          <a:p>
            <a:pPr algn="ctr"/>
            <a:r>
              <a:rPr lang="es-ES" sz="2000" b="1" dirty="0">
                <a:latin typeface="Arial" panose="020B0604020202020204" pitchFamily="34" charset="0"/>
                <a:cs typeface="Arial" panose="020B0604020202020204" pitchFamily="34" charset="0"/>
              </a:rPr>
              <a:t>PORTAL EDUCA PANAMÁ</a:t>
            </a:r>
            <a:br>
              <a:rPr lang="es-ES" sz="2800" b="1" dirty="0">
                <a:latin typeface="Arial" panose="020B0604020202020204" pitchFamily="34" charset="0"/>
                <a:cs typeface="Arial" panose="020B0604020202020204" pitchFamily="34" charset="0"/>
              </a:rPr>
            </a:br>
            <a:br>
              <a:rPr lang="es-ES" sz="2800" b="1" dirty="0"/>
            </a:br>
            <a:r>
              <a:rPr lang="es-ES" sz="2000" b="1" dirty="0">
                <a:latin typeface="Arial" panose="020B0604020202020204" pitchFamily="34" charset="0"/>
                <a:cs typeface="Arial" panose="020B0604020202020204" pitchFamily="34" charset="0"/>
              </a:rPr>
              <a:t>Facultad de informática electrónica y comunicación </a:t>
            </a:r>
            <a:br>
              <a:rPr lang="es-ES" sz="2000" b="1" dirty="0">
                <a:latin typeface="Arial" panose="020B0604020202020204" pitchFamily="34" charset="0"/>
                <a:cs typeface="Arial" panose="020B0604020202020204" pitchFamily="34" charset="0"/>
              </a:rPr>
            </a:br>
            <a:br>
              <a:rPr lang="es-ES" sz="2000" b="1" dirty="0">
                <a:latin typeface="Arial" panose="020B0604020202020204" pitchFamily="34" charset="0"/>
                <a:cs typeface="Arial" panose="020B0604020202020204" pitchFamily="34" charset="0"/>
              </a:rPr>
            </a:br>
            <a:br>
              <a:rPr lang="es-ES" sz="2000" b="1" dirty="0">
                <a:latin typeface="Arial" panose="020B0604020202020204" pitchFamily="34" charset="0"/>
                <a:cs typeface="Arial" panose="020B0604020202020204" pitchFamily="34" charset="0"/>
              </a:rPr>
            </a:br>
            <a:r>
              <a:rPr lang="es-ES" sz="2000" b="1" dirty="0">
                <a:solidFill>
                  <a:srgbClr val="FFC000"/>
                </a:solidFill>
                <a:latin typeface="Arial" panose="020B0604020202020204" pitchFamily="34" charset="0"/>
                <a:cs typeface="Arial" panose="020B0604020202020204" pitchFamily="34" charset="0"/>
              </a:rPr>
              <a:t>Tema: </a:t>
            </a:r>
            <a:r>
              <a:rPr lang="es-419" sz="2000" b="1" dirty="0">
                <a:latin typeface="Arial" panose="020B0604020202020204" pitchFamily="34" charset="0"/>
                <a:cs typeface="Arial" panose="020B0604020202020204" pitchFamily="34" charset="0"/>
              </a:rPr>
              <a:t>Lenguajes de programación con tecnología MVC en el desarrollo de aplicaciones web</a:t>
            </a:r>
            <a:br>
              <a:rPr lang="es-ES" sz="2000" b="1" dirty="0">
                <a:latin typeface="Arial" panose="020B0604020202020204" pitchFamily="34" charset="0"/>
                <a:cs typeface="Arial" panose="020B0604020202020204" pitchFamily="34" charset="0"/>
              </a:rPr>
            </a:br>
            <a:endParaRPr lang="es-ES" sz="2000" b="1"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AE584786-6548-4BB4-95FD-977AD1F362C6}"/>
              </a:ext>
            </a:extLst>
          </p:cNvPr>
          <p:cNvSpPr>
            <a:spLocks noGrp="1"/>
          </p:cNvSpPr>
          <p:nvPr>
            <p:ph type="subTitle" idx="1"/>
          </p:nvPr>
        </p:nvSpPr>
        <p:spPr>
          <a:xfrm>
            <a:off x="2224714" y="4019899"/>
            <a:ext cx="7197726" cy="2004464"/>
          </a:xfrm>
        </p:spPr>
        <p:txBody>
          <a:bodyPr rtlCol="0">
            <a:normAutofit/>
          </a:bodyPr>
          <a:lstStyle/>
          <a:p>
            <a:pPr algn="ctr" rtl="0"/>
            <a:endParaRPr lang="es-ES" dirty="0">
              <a:solidFill>
                <a:srgbClr val="FFC000"/>
              </a:solidFill>
              <a:latin typeface="Arial" panose="020B0604020202020204" pitchFamily="34" charset="0"/>
              <a:cs typeface="Arial" panose="020B0604020202020204" pitchFamily="34" charset="0"/>
            </a:endParaRPr>
          </a:p>
          <a:p>
            <a:pPr algn="ctr" rtl="0"/>
            <a:r>
              <a:rPr lang="es-ES" dirty="0">
                <a:solidFill>
                  <a:srgbClr val="FFC000"/>
                </a:solidFill>
                <a:latin typeface="Arial" panose="020B0604020202020204" pitchFamily="34" charset="0"/>
                <a:cs typeface="Arial" panose="020B0604020202020204" pitchFamily="34" charset="0"/>
              </a:rPr>
              <a:t>Autor: </a:t>
            </a:r>
            <a:r>
              <a:rPr lang="es-ES" dirty="0">
                <a:latin typeface="Arial" panose="020B0604020202020204" pitchFamily="34" charset="0"/>
                <a:cs typeface="Arial" panose="020B0604020202020204" pitchFamily="34" charset="0"/>
              </a:rPr>
              <a:t>Crisfor GUDIEL</a:t>
            </a:r>
          </a:p>
          <a:p>
            <a:pPr algn="ctr" rtl="0"/>
            <a:endParaRPr lang="es-ES" dirty="0">
              <a:latin typeface="Arial" panose="020B0604020202020204" pitchFamily="34" charset="0"/>
              <a:cs typeface="Arial" panose="020B0604020202020204" pitchFamily="34" charset="0"/>
            </a:endParaRPr>
          </a:p>
          <a:p>
            <a:pPr algn="ctr" rtl="0"/>
            <a:r>
              <a:rPr lang="es-ES" dirty="0">
                <a:latin typeface="Arial" panose="020B0604020202020204" pitchFamily="34" charset="0"/>
                <a:cs typeface="Arial" panose="020B0604020202020204" pitchFamily="34" charset="0"/>
              </a:rPr>
              <a:t>Lic. En informática  aplicada</a:t>
            </a:r>
          </a:p>
          <a:p>
            <a:pPr algn="ctr" rtl="0"/>
            <a:endParaRPr lang="es-ES" dirty="0">
              <a:latin typeface="Arial" panose="020B0604020202020204" pitchFamily="34" charset="0"/>
              <a:cs typeface="Arial" panose="020B0604020202020204" pitchFamily="34" charset="0"/>
            </a:endParaRPr>
          </a:p>
          <a:p>
            <a:pPr algn="ctr" rtl="0"/>
            <a:endParaRPr lang="es-ES" dirty="0">
              <a:solidFill>
                <a:schemeClr val="accent1">
                  <a:lumMod val="40000"/>
                  <a:lumOff val="60000"/>
                </a:schemeClr>
              </a:solidFill>
              <a:latin typeface="Arial" panose="020B0604020202020204" pitchFamily="34" charset="0"/>
              <a:cs typeface="Arial" panose="020B0604020202020204" pitchFamily="34" charset="0"/>
            </a:endParaRPr>
          </a:p>
          <a:p>
            <a:pPr algn="ctr" rtl="0"/>
            <a:endParaRPr lang="es-ES" dirty="0">
              <a:solidFill>
                <a:schemeClr val="accent1">
                  <a:lumMod val="40000"/>
                  <a:lumOff val="60000"/>
                </a:schemeClr>
              </a:solidFill>
              <a:latin typeface="Arial" panose="020B0604020202020204" pitchFamily="34" charset="0"/>
              <a:cs typeface="Arial" panose="020B0604020202020204" pitchFamily="34" charset="0"/>
            </a:endParaRPr>
          </a:p>
          <a:p>
            <a:pPr algn="ctr" rtl="0"/>
            <a:endParaRPr lang="es-ES" dirty="0">
              <a:solidFill>
                <a:schemeClr val="accent1">
                  <a:lumMod val="40000"/>
                  <a:lumOff val="60000"/>
                </a:schemeClr>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21A603A1-A263-4991-8445-D124FDB5BFA0}"/>
              </a:ext>
            </a:extLst>
          </p:cNvPr>
          <p:cNvPicPr>
            <a:picLocks noChangeAspect="1"/>
          </p:cNvPicPr>
          <p:nvPr/>
        </p:nvPicPr>
        <p:blipFill>
          <a:blip r:embed="rId4"/>
          <a:stretch>
            <a:fillRect/>
          </a:stretch>
        </p:blipFill>
        <p:spPr>
          <a:xfrm>
            <a:off x="9062806" y="591382"/>
            <a:ext cx="2744851" cy="2004464"/>
          </a:xfrm>
          <a:prstGeom prst="rect">
            <a:avLst/>
          </a:prstGeom>
          <a:ln>
            <a:noFill/>
          </a:ln>
          <a:effectLst>
            <a:outerShdw blurRad="190500" algn="tl" rotWithShape="0">
              <a:srgbClr val="000000">
                <a:alpha val="70000"/>
              </a:srgbClr>
            </a:outerShdw>
          </a:effectLst>
        </p:spPr>
      </p:pic>
      <p:pic>
        <p:nvPicPr>
          <p:cNvPr id="7" name="Imagen 6">
            <a:extLst>
              <a:ext uri="{FF2B5EF4-FFF2-40B4-BE49-F238E27FC236}">
                <a16:creationId xmlns:a16="http://schemas.microsoft.com/office/drawing/2014/main" id="{85197624-A265-43B1-B2C1-480BFB18BFF1}"/>
              </a:ext>
            </a:extLst>
          </p:cNvPr>
          <p:cNvPicPr>
            <a:picLocks noChangeAspect="1"/>
          </p:cNvPicPr>
          <p:nvPr/>
        </p:nvPicPr>
        <p:blipFill>
          <a:blip r:embed="rId5"/>
          <a:stretch>
            <a:fillRect/>
          </a:stretch>
        </p:blipFill>
        <p:spPr>
          <a:xfrm>
            <a:off x="384373" y="833637"/>
            <a:ext cx="2610628" cy="1253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7721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5665B1-95CC-4CD8-A160-E43A55C22902}"/>
              </a:ext>
            </a:extLst>
          </p:cNvPr>
          <p:cNvSpPr>
            <a:spLocks noGrp="1"/>
          </p:cNvSpPr>
          <p:nvPr>
            <p:ph idx="1"/>
          </p:nvPr>
        </p:nvSpPr>
        <p:spPr>
          <a:xfrm>
            <a:off x="381001" y="897835"/>
            <a:ext cx="11095382" cy="5062330"/>
          </a:xfrm>
        </p:spPr>
        <p:txBody>
          <a:bodyPr>
            <a:normAutofit/>
          </a:bodyPr>
          <a:lstStyle/>
          <a:p>
            <a:pPr marL="0" indent="0">
              <a:buNone/>
            </a:pPr>
            <a:r>
              <a:rPr lang="es-419" u="sng" dirty="0">
                <a:latin typeface="Arial" panose="020B0604020202020204" pitchFamily="34" charset="0"/>
                <a:cs typeface="Arial" panose="020B0604020202020204" pitchFamily="34" charset="0"/>
              </a:rPr>
              <a:t>Vista:</a:t>
            </a:r>
            <a:r>
              <a:rPr lang="es-419" dirty="0">
                <a:latin typeface="Arial" panose="020B0604020202020204" pitchFamily="34" charset="0"/>
                <a:cs typeface="Arial" panose="020B0604020202020204" pitchFamily="34" charset="0"/>
              </a:rPr>
              <a:t> representa los componentes que muestran la interfaz de la aplicación, mostrando la información obtenida a partir del modelo, de manera que el usuario pueda visualizarla. Básicamente las vistas contienen el código de presentación que se va a enviar al navegador.</a:t>
            </a:r>
          </a:p>
          <a:p>
            <a:pPr marL="0" indent="0">
              <a:buNone/>
            </a:pPr>
            <a:r>
              <a:rPr lang="es-419" dirty="0">
                <a:latin typeface="Arial" panose="020B0604020202020204" pitchFamily="34" charset="0"/>
                <a:cs typeface="Arial" panose="020B0604020202020204" pitchFamily="34" charset="0"/>
              </a:rPr>
              <a:t>Por ejemplo, si un usuario está consultando una factura a través de una aplicación web, la Vista se encargará de representar visualmente el estado actual de la misma en forma de página visualizable en su navegador. Si en un contexto B2B el cliente de nuestro sistema es a su vez otro sistema, la vista podría ser un archivo XML con la información solicitada. En ambos casos se trataría de la misma factura, es decir, la misma entidad del Modelo, pero su representación es distinta en función de los requisitos.</a:t>
            </a:r>
          </a:p>
          <a:p>
            <a:pPr marL="0" indent="0">
              <a:buNone/>
            </a:pPr>
            <a:endParaRPr lang="es-419" dirty="0">
              <a:latin typeface="Arial" panose="020B0604020202020204" pitchFamily="34" charset="0"/>
              <a:cs typeface="Arial" panose="020B0604020202020204" pitchFamily="34" charset="0"/>
            </a:endParaRPr>
          </a:p>
          <a:p>
            <a:pPr marL="0" indent="0">
              <a:buNone/>
            </a:pPr>
            <a:r>
              <a:rPr lang="es-419" u="sng" dirty="0">
                <a:latin typeface="Arial" panose="020B0604020202020204" pitchFamily="34" charset="0"/>
                <a:cs typeface="Arial" panose="020B0604020202020204" pitchFamily="34" charset="0"/>
              </a:rPr>
              <a:t>Controlador:</a:t>
            </a:r>
            <a:r>
              <a:rPr lang="es-419" dirty="0">
                <a:latin typeface="Arial" panose="020B0604020202020204" pitchFamily="34" charset="0"/>
                <a:cs typeface="Arial" panose="020B0604020202020204" pitchFamily="34" charset="0"/>
              </a:rPr>
              <a:t> representa los componentes que se encargan de la interacción del usuario, actuando de intermediario entre el usuario, el modelo y la vista. El controlador recoge las peticiones del usuario, interacciona con el modelo y finalmente selecciona que vista es la adecuada para mostrar los datos en cuestión.</a:t>
            </a:r>
          </a:p>
          <a:p>
            <a:endParaRPr lang="es-PA" dirty="0"/>
          </a:p>
        </p:txBody>
      </p:sp>
    </p:spTree>
    <p:extLst>
      <p:ext uri="{BB962C8B-B14F-4D97-AF65-F5344CB8AC3E}">
        <p14:creationId xmlns:p14="http://schemas.microsoft.com/office/powerpoint/2010/main" val="869443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8A8203-A5E6-4FC7-84E3-186923C3A5C9}"/>
              </a:ext>
            </a:extLst>
          </p:cNvPr>
          <p:cNvSpPr>
            <a:spLocks noGrp="1"/>
          </p:cNvSpPr>
          <p:nvPr>
            <p:ph idx="1"/>
          </p:nvPr>
        </p:nvSpPr>
        <p:spPr>
          <a:xfrm>
            <a:off x="301489" y="437322"/>
            <a:ext cx="8140146" cy="6215269"/>
          </a:xfrm>
        </p:spPr>
        <p:txBody>
          <a:bodyPr>
            <a:normAutofit fontScale="92500" lnSpcReduction="10000"/>
          </a:bodyPr>
          <a:lstStyle/>
          <a:p>
            <a:pPr marL="0" indent="0">
              <a:buNone/>
            </a:pPr>
            <a:r>
              <a:rPr lang="es-419" sz="1900" dirty="0">
                <a:latin typeface="Arial" panose="020B0604020202020204" pitchFamily="34" charset="0"/>
                <a:cs typeface="Arial" panose="020B0604020202020204" pitchFamily="34" charset="0"/>
              </a:rPr>
              <a:t>En esta imagen hemos representado con flechas los modos de colaboración entre los distintos elementos que formarían una aplicación MVC, junto con el usuario. Como se puede ver, los controladores, con su lógica de negocio, hacen de puente entre los modelos y las vistas. Pero además en algunos casos los modelos pueden enviar datos a las vistas. Veamos paso a paso cómo sería el flujo de trabajo característico en un esquema MVC.</a:t>
            </a:r>
          </a:p>
          <a:p>
            <a:pPr>
              <a:buFont typeface="Wingdings" panose="05000000000000000000" pitchFamily="2" charset="2"/>
              <a:buChar char="Ø"/>
            </a:pPr>
            <a:r>
              <a:rPr lang="es-419" sz="1900" dirty="0">
                <a:latin typeface="Arial" panose="020B0604020202020204" pitchFamily="34" charset="0"/>
                <a:cs typeface="Arial" panose="020B0604020202020204" pitchFamily="34" charset="0"/>
              </a:rPr>
              <a:t>El usuario realiza una solicitud a nuestro sitio web. Generalmente estará desencadenada por acceder a una página de nuestro sitio. Esa solicitud le llega al controlador.</a:t>
            </a:r>
          </a:p>
          <a:p>
            <a:pPr>
              <a:buFont typeface="Wingdings" panose="05000000000000000000" pitchFamily="2" charset="2"/>
              <a:buChar char="Ø"/>
            </a:pPr>
            <a:r>
              <a:rPr lang="es-419" sz="1900" dirty="0">
                <a:latin typeface="Arial" panose="020B0604020202020204" pitchFamily="34" charset="0"/>
                <a:cs typeface="Arial" panose="020B0604020202020204" pitchFamily="34" charset="0"/>
              </a:rPr>
              <a:t>El controlador comunica tanto con modelos como con vistas. A los modelos les solicita datos o les manda realizar actualizaciones de los datos. A las vistas les solicita la salida correspondiente, una vez se hayan realizado las operaciones pertinentes según la lógica del negocio.</a:t>
            </a:r>
          </a:p>
          <a:p>
            <a:pPr>
              <a:buFont typeface="Wingdings" panose="05000000000000000000" pitchFamily="2" charset="2"/>
              <a:buChar char="Ø"/>
            </a:pPr>
            <a:r>
              <a:rPr lang="es-419" sz="1900" dirty="0">
                <a:latin typeface="Arial" panose="020B0604020202020204" pitchFamily="34" charset="0"/>
                <a:cs typeface="Arial" panose="020B0604020202020204" pitchFamily="34" charset="0"/>
              </a:rPr>
              <a:t>Para producir la salida, en ocasiones las vistas pueden solicitar más información a los modelos. En ocasiones, el controlador será el responsable de solicitar todos los datos a los modelos y de enviarlos a las vistas, haciendo de puente entre unos y otros. Sería corriente tanto una cosa como la otra, todo depende de nuestra implementación; por eso esa flecha la hemos coloreado de otro color.</a:t>
            </a:r>
          </a:p>
          <a:p>
            <a:pPr>
              <a:buFont typeface="Wingdings" panose="05000000000000000000" pitchFamily="2" charset="2"/>
              <a:buChar char="Ø"/>
            </a:pPr>
            <a:r>
              <a:rPr lang="es-419" sz="1900" dirty="0">
                <a:latin typeface="Arial" panose="020B0604020202020204" pitchFamily="34" charset="0"/>
                <a:cs typeface="Arial" panose="020B0604020202020204" pitchFamily="34" charset="0"/>
              </a:rPr>
              <a:t>Las vistas envían al usuario la salida. Aunque en ocasiones esa salida puede ir de vuelta al controlador y sería éste el que hace el envío al cliente, por eso he puesto la flecha en otro color.</a:t>
            </a:r>
          </a:p>
          <a:p>
            <a:endParaRPr lang="es-PA" dirty="0"/>
          </a:p>
        </p:txBody>
      </p:sp>
      <p:pic>
        <p:nvPicPr>
          <p:cNvPr id="2" name="Imagen 1">
            <a:extLst>
              <a:ext uri="{FF2B5EF4-FFF2-40B4-BE49-F238E27FC236}">
                <a16:creationId xmlns:a16="http://schemas.microsoft.com/office/drawing/2014/main" id="{529A14A8-179A-424E-8C6A-0A117F6C5772}"/>
              </a:ext>
            </a:extLst>
          </p:cNvPr>
          <p:cNvPicPr>
            <a:picLocks noChangeAspect="1"/>
          </p:cNvPicPr>
          <p:nvPr/>
        </p:nvPicPr>
        <p:blipFill>
          <a:blip r:embed="rId2"/>
          <a:stretch>
            <a:fillRect/>
          </a:stretch>
        </p:blipFill>
        <p:spPr>
          <a:xfrm>
            <a:off x="8690111" y="2185987"/>
            <a:ext cx="3200400" cy="2486025"/>
          </a:xfrm>
          <a:prstGeom prst="rect">
            <a:avLst/>
          </a:prstGeom>
          <a:ln>
            <a:noFill/>
          </a:ln>
          <a:effectLst>
            <a:softEdge rad="112500"/>
          </a:effectLst>
        </p:spPr>
      </p:pic>
    </p:spTree>
    <p:extLst>
      <p:ext uri="{BB962C8B-B14F-4D97-AF65-F5344CB8AC3E}">
        <p14:creationId xmlns:p14="http://schemas.microsoft.com/office/powerpoint/2010/main" val="1118717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4E75333-5236-4CC8-9A49-684F451486D6}"/>
              </a:ext>
            </a:extLst>
          </p:cNvPr>
          <p:cNvSpPr>
            <a:spLocks noGrp="1"/>
          </p:cNvSpPr>
          <p:nvPr>
            <p:ph type="title"/>
          </p:nvPr>
        </p:nvSpPr>
        <p:spPr>
          <a:xfrm>
            <a:off x="685801" y="424070"/>
            <a:ext cx="10131425" cy="1456267"/>
          </a:xfrm>
        </p:spPr>
        <p:txBody>
          <a:bodyPr>
            <a:normAutofit/>
          </a:bodyPr>
          <a:lstStyle/>
          <a:p>
            <a:pPr algn="ctr"/>
            <a:r>
              <a:rPr lang="es-PA" sz="2000" dirty="0">
                <a:latin typeface="Arial" panose="020B0604020202020204" pitchFamily="34" charset="0"/>
                <a:cs typeface="Arial" panose="020B0604020202020204" pitchFamily="34" charset="0"/>
              </a:rPr>
              <a:t>Ejemplos de MvC</a:t>
            </a:r>
          </a:p>
        </p:txBody>
      </p:sp>
      <p:pic>
        <p:nvPicPr>
          <p:cNvPr id="7" name="Marcador de contenido 6">
            <a:extLst>
              <a:ext uri="{FF2B5EF4-FFF2-40B4-BE49-F238E27FC236}">
                <a16:creationId xmlns:a16="http://schemas.microsoft.com/office/drawing/2014/main" id="{4B0A1F20-FDF3-4B1A-B55C-FEB1BD88F1D6}"/>
              </a:ext>
            </a:extLst>
          </p:cNvPr>
          <p:cNvPicPr>
            <a:picLocks noGrp="1" noChangeAspect="1"/>
          </p:cNvPicPr>
          <p:nvPr>
            <p:ph idx="1"/>
          </p:nvPr>
        </p:nvPicPr>
        <p:blipFill>
          <a:blip r:embed="rId2"/>
          <a:stretch>
            <a:fillRect/>
          </a:stretch>
        </p:blipFill>
        <p:spPr>
          <a:xfrm>
            <a:off x="853117" y="2319130"/>
            <a:ext cx="4699543" cy="2658534"/>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pic>
        <p:nvPicPr>
          <p:cNvPr id="9" name="Imagen 8">
            <a:extLst>
              <a:ext uri="{FF2B5EF4-FFF2-40B4-BE49-F238E27FC236}">
                <a16:creationId xmlns:a16="http://schemas.microsoft.com/office/drawing/2014/main" id="{3114BE0B-48E0-4EE1-969A-2E06AB742533}"/>
              </a:ext>
            </a:extLst>
          </p:cNvPr>
          <p:cNvPicPr>
            <a:picLocks noChangeAspect="1"/>
          </p:cNvPicPr>
          <p:nvPr/>
        </p:nvPicPr>
        <p:blipFill>
          <a:blip r:embed="rId3"/>
          <a:stretch>
            <a:fillRect/>
          </a:stretch>
        </p:blipFill>
        <p:spPr>
          <a:xfrm>
            <a:off x="6825592" y="2319130"/>
            <a:ext cx="4699543" cy="2658534"/>
          </a:xfrm>
          <a:prstGeom prst="snip2DiagRect">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4315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2840C-FA4D-42FD-A55E-8C501D27EBE2}"/>
              </a:ext>
            </a:extLst>
          </p:cNvPr>
          <p:cNvSpPr>
            <a:spLocks noGrp="1"/>
          </p:cNvSpPr>
          <p:nvPr>
            <p:ph type="title"/>
          </p:nvPr>
        </p:nvSpPr>
        <p:spPr>
          <a:xfrm>
            <a:off x="685801" y="174670"/>
            <a:ext cx="10131425" cy="1456267"/>
          </a:xfrm>
        </p:spPr>
        <p:txBody>
          <a:bodyPr>
            <a:normAutofit/>
          </a:bodyPr>
          <a:lstStyle/>
          <a:p>
            <a:pPr algn="ctr"/>
            <a:r>
              <a:rPr lang="es-PA" sz="2000" dirty="0">
                <a:latin typeface="Arial" panose="020B0604020202020204" pitchFamily="34" charset="0"/>
                <a:cs typeface="Arial" panose="020B0604020202020204" pitchFamily="34" charset="0"/>
              </a:rPr>
              <a:t>Conclusiones</a:t>
            </a:r>
          </a:p>
        </p:txBody>
      </p:sp>
      <p:sp>
        <p:nvSpPr>
          <p:cNvPr id="3" name="Marcador de contenido 2">
            <a:extLst>
              <a:ext uri="{FF2B5EF4-FFF2-40B4-BE49-F238E27FC236}">
                <a16:creationId xmlns:a16="http://schemas.microsoft.com/office/drawing/2014/main" id="{4BE6A441-E3C2-46AD-86D8-3CE76E615E1B}"/>
              </a:ext>
            </a:extLst>
          </p:cNvPr>
          <p:cNvSpPr>
            <a:spLocks noGrp="1"/>
          </p:cNvSpPr>
          <p:nvPr>
            <p:ph idx="1"/>
          </p:nvPr>
        </p:nvSpPr>
        <p:spPr>
          <a:xfrm>
            <a:off x="1030287" y="1604433"/>
            <a:ext cx="10131425" cy="3649133"/>
          </a:xfrm>
        </p:spPr>
        <p:txBody>
          <a:bodyPr/>
          <a:lstStyle/>
          <a:p>
            <a:pPr marL="0" indent="0">
              <a:buNone/>
            </a:pPr>
            <a:r>
              <a:rPr lang="es-419" dirty="0">
                <a:latin typeface="Arial" panose="020B0604020202020204" pitchFamily="34" charset="0"/>
                <a:cs typeface="Arial" panose="020B0604020202020204" pitchFamily="34" charset="0"/>
              </a:rPr>
              <a:t>En conclusión la tecnología MVC se a convertido de gran importancia para la mayoría de lenguajes de programación utilizados actualmente.</a:t>
            </a:r>
          </a:p>
          <a:p>
            <a:pPr marL="0" indent="0">
              <a:buNone/>
            </a:pPr>
            <a:r>
              <a:rPr lang="es-419" dirty="0">
                <a:latin typeface="Arial" panose="020B0604020202020204" pitchFamily="34" charset="0"/>
                <a:cs typeface="Arial" panose="020B0604020202020204" pitchFamily="34" charset="0"/>
              </a:rPr>
              <a:t>El patrón modelo vista controlador (MVC) ha facilitado la creación de aplicaciones Web escalables y flexibles desde los orígenes de las mismas, sin embargo, la adaptación de este patrón depende de las tecnologías utilizadas.</a:t>
            </a:r>
          </a:p>
          <a:p>
            <a:pPr marL="0" indent="0">
              <a:buNone/>
            </a:pPr>
            <a:r>
              <a:rPr lang="es-419" dirty="0">
                <a:latin typeface="Arial" panose="020B0604020202020204" pitchFamily="34" charset="0"/>
                <a:cs typeface="Arial" panose="020B0604020202020204" pitchFamily="34" charset="0"/>
              </a:rPr>
              <a:t>El patrón MVC se adapta muy fácilmente a la arquitectura Cliente-Servidor, sin importar la tecnología que se use en el desarrollo de las aplicaciones. </a:t>
            </a:r>
          </a:p>
          <a:p>
            <a:pPr marL="0" indent="0">
              <a:buNone/>
            </a:pPr>
            <a:r>
              <a:rPr lang="es-419" dirty="0">
                <a:latin typeface="Arial" panose="020B0604020202020204" pitchFamily="34" charset="0"/>
                <a:cs typeface="Arial" panose="020B0604020202020204" pitchFamily="34" charset="0"/>
              </a:rPr>
              <a:t>Sin embargo, es necesario mantener una disciplina estricta que impida la propagación de incoherencias que destruyan el patrón y no se logren los cometidos del mismo.</a:t>
            </a:r>
            <a:endParaRPr lang="es-P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611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27CFB-153A-4EC4-9906-7F8992804E7D}"/>
              </a:ext>
            </a:extLst>
          </p:cNvPr>
          <p:cNvSpPr>
            <a:spLocks noGrp="1"/>
          </p:cNvSpPr>
          <p:nvPr>
            <p:ph type="title"/>
          </p:nvPr>
        </p:nvSpPr>
        <p:spPr>
          <a:xfrm>
            <a:off x="646044" y="106018"/>
            <a:ext cx="10131425" cy="1456267"/>
          </a:xfrm>
        </p:spPr>
        <p:txBody>
          <a:bodyPr>
            <a:normAutofit/>
          </a:bodyPr>
          <a:lstStyle/>
          <a:p>
            <a:pPr algn="ctr"/>
            <a:r>
              <a:rPr lang="es-PA" sz="2000" dirty="0">
                <a:latin typeface="Arial" panose="020B0604020202020204" pitchFamily="34" charset="0"/>
                <a:cs typeface="Arial" panose="020B0604020202020204" pitchFamily="34" charset="0"/>
              </a:rPr>
              <a:t>Infografía</a:t>
            </a:r>
          </a:p>
        </p:txBody>
      </p:sp>
      <p:sp>
        <p:nvSpPr>
          <p:cNvPr id="3" name="Marcador de contenido 2">
            <a:extLst>
              <a:ext uri="{FF2B5EF4-FFF2-40B4-BE49-F238E27FC236}">
                <a16:creationId xmlns:a16="http://schemas.microsoft.com/office/drawing/2014/main" id="{EC57D82E-7132-4527-9400-6DEAEF8C0E34}"/>
              </a:ext>
            </a:extLst>
          </p:cNvPr>
          <p:cNvSpPr>
            <a:spLocks noGrp="1"/>
          </p:cNvSpPr>
          <p:nvPr>
            <p:ph idx="1"/>
          </p:nvPr>
        </p:nvSpPr>
        <p:spPr>
          <a:xfrm>
            <a:off x="860564" y="2544418"/>
            <a:ext cx="10682908" cy="5486398"/>
          </a:xfrm>
        </p:spPr>
        <p:txBody>
          <a:bodyPr>
            <a:normAutofit/>
          </a:bodyPr>
          <a:lstStyle/>
          <a:p>
            <a:pPr>
              <a:lnSpc>
                <a:spcPct val="115000"/>
              </a:lnSpc>
              <a:spcAft>
                <a:spcPts val="1300"/>
              </a:spcAft>
            </a:pPr>
            <a:r>
              <a:rPr lang="es-ES" sz="1400" b="1" u="sng" dirty="0">
                <a:solidFill>
                  <a:schemeClr val="accent6">
                    <a:lumMod val="40000"/>
                    <a:lumOff val="60000"/>
                  </a:schemeClr>
                </a:solidFill>
                <a:latin typeface="Arial" panose="020B0604020202020204" pitchFamily="34" charset="0"/>
                <a:ea typeface="Roboto"/>
                <a:cs typeface="Arial" panose="020B0604020202020204" pitchFamily="34" charset="0"/>
                <a:hlinkClick r:id="rId2">
                  <a:extLst>
                    <a:ext uri="{A12FA001-AC4F-418D-AE19-62706E023703}">
                      <ahyp:hlinkClr xmlns:ahyp="http://schemas.microsoft.com/office/drawing/2018/hyperlinkcolor" val="tx"/>
                    </a:ext>
                  </a:extLst>
                </a:hlinkClick>
              </a:rPr>
              <a:t>https://es.qwe.wiki/wiki/Model%E2%80%93view%E2%80%93controller</a:t>
            </a: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1300"/>
              </a:spcAft>
            </a:pPr>
            <a:r>
              <a:rPr lang="es-ES" sz="1400" b="1" u="sng" dirty="0">
                <a:solidFill>
                  <a:schemeClr val="accent6">
                    <a:lumMod val="40000"/>
                    <a:lumOff val="60000"/>
                  </a:schemeClr>
                </a:solidFill>
                <a:latin typeface="Arial" panose="020B0604020202020204" pitchFamily="34" charset="0"/>
                <a:ea typeface="Roboto"/>
                <a:cs typeface="Arial" panose="020B0604020202020204" pitchFamily="34" charset="0"/>
                <a:hlinkClick r:id="rId3">
                  <a:extLst>
                    <a:ext uri="{A12FA001-AC4F-418D-AE19-62706E023703}">
                      <ahyp:hlinkClr xmlns:ahyp="http://schemas.microsoft.com/office/drawing/2018/hyperlinkcolor" val="tx"/>
                    </a:ext>
                  </a:extLst>
                </a:hlinkClick>
              </a:rPr>
              <a:t>https://desarrolloweb.com/articulos/que-es-mvc.html</a:t>
            </a: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1300"/>
              </a:spcAft>
            </a:pPr>
            <a:r>
              <a:rPr lang="es-ES" sz="1400" b="1" u="sng" dirty="0">
                <a:solidFill>
                  <a:schemeClr val="accent6">
                    <a:lumMod val="40000"/>
                    <a:lumOff val="60000"/>
                  </a:schemeClr>
                </a:solidFill>
                <a:latin typeface="Arial" panose="020B0604020202020204" pitchFamily="34" charset="0"/>
                <a:ea typeface="Roboto"/>
                <a:cs typeface="Arial" panose="020B0604020202020204" pitchFamily="34" charset="0"/>
                <a:hlinkClick r:id="rId4">
                  <a:extLst>
                    <a:ext uri="{A12FA001-AC4F-418D-AE19-62706E023703}">
                      <ahyp:hlinkClr xmlns:ahyp="http://schemas.microsoft.com/office/drawing/2018/hyperlinkcolor" val="tx"/>
                    </a:ext>
                  </a:extLst>
                </a:hlinkClick>
              </a:rPr>
              <a:t>https://www.campusmvp.es/recursos/post/que-es-el-patron-mvc-en-programacion-y-por-que-es-util.aspx</a:t>
            </a: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s-PA" sz="1400" b="1" u="sng" dirty="0">
                <a:solidFill>
                  <a:schemeClr val="accent6">
                    <a:lumMod val="40000"/>
                    <a:lumOff val="60000"/>
                  </a:schemeClr>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https://es.wikipedia.org/wiki/Modelo%E2%80%93vista%E2%80%93controlador</a:t>
            </a:r>
            <a:endParaRPr lang="es-PA" sz="1400" b="1" u="sng" dirty="0">
              <a:solidFill>
                <a:schemeClr val="accent6">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PA" sz="1400" b="1" u="sng" dirty="0">
                <a:solidFill>
                  <a:schemeClr val="accent6">
                    <a:lumMod val="40000"/>
                    <a:lumOff val="60000"/>
                  </a:schemeClr>
                </a:solidFill>
                <a:latin typeface="Arial" panose="020B0604020202020204" pitchFamily="34" charset="0"/>
                <a:ea typeface="Calibri" panose="020F0502020204030204" pitchFamily="34" charset="0"/>
                <a:cs typeface="Arial" panose="020B0604020202020204" pitchFamily="34" charset="0"/>
              </a:rPr>
              <a:t>https://lh3.googleusercontent.com/-L0QyghbUN60/YGvd3HV8NbI/AAAAAAAAJgo/al-Ub-0kcpASOxhEGCLt4QXYWHoV7QqVACLcBGAsYHQ/s1600/1617681878182347-0.png</a:t>
            </a:r>
          </a:p>
          <a:p>
            <a:pPr>
              <a:lnSpc>
                <a:spcPct val="115000"/>
              </a:lnSpc>
              <a:spcAft>
                <a:spcPts val="0"/>
              </a:spcAft>
            </a:pPr>
            <a:r>
              <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https://www.campusmvp.es/recursos/image.axd?picture=/2019/4T/mvc-scrabble.jpg</a:t>
            </a:r>
          </a:p>
          <a:p>
            <a:pPr>
              <a:lnSpc>
                <a:spcPct val="115000"/>
              </a:lnSpc>
              <a:spcAft>
                <a:spcPts val="0"/>
              </a:spcAft>
            </a:pP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a:lnSpc>
                <a:spcPct val="115000"/>
              </a:lnSpc>
              <a:spcAft>
                <a:spcPts val="0"/>
              </a:spcAft>
            </a:pPr>
            <a:r>
              <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http://www.sg.com.mx/images/stories/200502/fundamentos_2.gif</a:t>
            </a:r>
          </a:p>
          <a:p>
            <a:pPr>
              <a:lnSpc>
                <a:spcPct val="115000"/>
              </a:lnSpc>
              <a:spcAft>
                <a:spcPts val="0"/>
              </a:spcAft>
            </a:pP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a:lnSpc>
                <a:spcPct val="115000"/>
              </a:lnSpc>
              <a:spcAft>
                <a:spcPts val="0"/>
              </a:spcAft>
            </a:pPr>
            <a:r>
              <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https://itsoftware.com.co/content/modelo-vista-controlador-mvc-sirve/</a:t>
            </a: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https://codigofacilito.com/articulos/mvc-model-view-controller-explicado</a:t>
            </a: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https://www.solvetic.com/uploads/monthly_03_2015/tutorials-1-0-37786000-1425295631.jpg</a:t>
            </a: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http://2.bp.blogspot.com/-nRAfvS4Ie1I/TvjMkZvMTNI/AAAAAAAADGA/UWXsE6Ruc3w/s1600/mvc+java+netbeans.jpg</a:t>
            </a: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marL="0" indent="0">
              <a:lnSpc>
                <a:spcPct val="115000"/>
              </a:lnSpc>
              <a:spcAft>
                <a:spcPts val="0"/>
              </a:spcAft>
              <a:buNone/>
            </a:pP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https://si.ua.es/es/documentacion/asp-net-mvc-3/imagenes/introduccion/flujo-mvc.png</a:t>
            </a: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sz="1400"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b="1"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dirty="0">
              <a:solidFill>
                <a:schemeClr val="accent6">
                  <a:lumMod val="40000"/>
                  <a:lumOff val="60000"/>
                </a:schemeClr>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endParaRPr lang="es-PA"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s-PA" dirty="0"/>
          </a:p>
        </p:txBody>
      </p:sp>
    </p:spTree>
    <p:extLst>
      <p:ext uri="{BB962C8B-B14F-4D97-AF65-F5344CB8AC3E}">
        <p14:creationId xmlns:p14="http://schemas.microsoft.com/office/powerpoint/2010/main" val="2238027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79D3EE3-71E6-4555-ADE3-1A5CAB6A4DDA}"/>
              </a:ext>
            </a:extLst>
          </p:cNvPr>
          <p:cNvSpPr>
            <a:spLocks noGrp="1"/>
          </p:cNvSpPr>
          <p:nvPr>
            <p:ph idx="1"/>
          </p:nvPr>
        </p:nvSpPr>
        <p:spPr>
          <a:xfrm>
            <a:off x="1212574" y="916655"/>
            <a:ext cx="9766852" cy="5024690"/>
          </a:xfrm>
        </p:spPr>
        <p:txBody>
          <a:bodyPr/>
          <a:lstStyle/>
          <a:p>
            <a:pPr marL="0" indent="0" algn="ctr">
              <a:buNone/>
            </a:pPr>
            <a:r>
              <a:rPr lang="es-419" sz="2000" dirty="0">
                <a:latin typeface="Arial" panose="020B0604020202020204" pitchFamily="34" charset="0"/>
                <a:cs typeface="Arial" panose="020B0604020202020204" pitchFamily="34" charset="0"/>
              </a:rPr>
              <a:t>INTRODUCCIÓN</a:t>
            </a:r>
          </a:p>
          <a:p>
            <a:pPr marL="0" indent="0">
              <a:buNone/>
            </a:pPr>
            <a:endParaRPr lang="es-419" sz="2000" dirty="0">
              <a:latin typeface="Arial" panose="020B0604020202020204" pitchFamily="34" charset="0"/>
              <a:cs typeface="Arial" panose="020B0604020202020204" pitchFamily="34" charset="0"/>
            </a:endParaRPr>
          </a:p>
          <a:p>
            <a:pPr marL="0" indent="0">
              <a:buNone/>
            </a:pPr>
            <a:r>
              <a:rPr lang="es-419" dirty="0">
                <a:latin typeface="Arial" panose="020B0604020202020204" pitchFamily="34" charset="0"/>
                <a:cs typeface="Arial" panose="020B0604020202020204" pitchFamily="34" charset="0"/>
              </a:rPr>
              <a:t>MVC era inicialmente un patrón arquitectural, un modelo o guía que expresa cómo organizar y estructurar los componentes de un sistema software, sus responsabilidades y las relaciones existentes entre cada uno de ellos.</a:t>
            </a:r>
          </a:p>
          <a:p>
            <a:pPr marL="0" indent="0">
              <a:buNone/>
            </a:pPr>
            <a:r>
              <a:rPr lang="es-419" dirty="0">
                <a:latin typeface="Arial" panose="020B0604020202020204" pitchFamily="34" charset="0"/>
                <a:cs typeface="Arial" panose="020B0604020202020204" pitchFamily="34" charset="0"/>
              </a:rPr>
              <a:t>Su nombre, MVC, parte de las iniciales de Modelo-Vista-Controlador (Model-View-Controller, en inglés), que son las capas o grupos de componentes en los que organizaremos nuestras aplicaciones bajo este paradigma.</a:t>
            </a:r>
          </a:p>
          <a:p>
            <a:pPr marL="0" indent="0">
              <a:buNone/>
            </a:pPr>
            <a:endParaRPr lang="es-PA" dirty="0"/>
          </a:p>
        </p:txBody>
      </p:sp>
    </p:spTree>
    <p:extLst>
      <p:ext uri="{BB962C8B-B14F-4D97-AF65-F5344CB8AC3E}">
        <p14:creationId xmlns:p14="http://schemas.microsoft.com/office/powerpoint/2010/main" val="1429390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AD0C6-B322-4B5A-A993-AC76852AEACC}"/>
              </a:ext>
            </a:extLst>
          </p:cNvPr>
          <p:cNvSpPr>
            <a:spLocks noGrp="1"/>
          </p:cNvSpPr>
          <p:nvPr>
            <p:ph type="title"/>
          </p:nvPr>
        </p:nvSpPr>
        <p:spPr>
          <a:xfrm>
            <a:off x="685801" y="190314"/>
            <a:ext cx="10131425" cy="1456267"/>
          </a:xfrm>
        </p:spPr>
        <p:txBody>
          <a:bodyPr>
            <a:normAutofit/>
          </a:bodyPr>
          <a:lstStyle/>
          <a:p>
            <a:pPr algn="ctr"/>
            <a:r>
              <a:rPr lang="es-PA" sz="2000" dirty="0">
                <a:latin typeface="Arial" panose="020B0604020202020204" pitchFamily="34" charset="0"/>
                <a:cs typeface="Arial" panose="020B0604020202020204" pitchFamily="34" charset="0"/>
              </a:rPr>
              <a:t>Historia</a:t>
            </a:r>
          </a:p>
        </p:txBody>
      </p:sp>
      <p:sp>
        <p:nvSpPr>
          <p:cNvPr id="3" name="Marcador de contenido 2">
            <a:extLst>
              <a:ext uri="{FF2B5EF4-FFF2-40B4-BE49-F238E27FC236}">
                <a16:creationId xmlns:a16="http://schemas.microsoft.com/office/drawing/2014/main" id="{85C2BBCA-C364-4C3B-8E90-FD7B8CE59760}"/>
              </a:ext>
            </a:extLst>
          </p:cNvPr>
          <p:cNvSpPr>
            <a:spLocks noGrp="1"/>
          </p:cNvSpPr>
          <p:nvPr>
            <p:ph idx="1"/>
          </p:nvPr>
        </p:nvSpPr>
        <p:spPr>
          <a:xfrm>
            <a:off x="791748" y="1646581"/>
            <a:ext cx="10131425" cy="4768943"/>
          </a:xfrm>
        </p:spPr>
        <p:txBody>
          <a:bodyPr>
            <a:normAutofit/>
          </a:bodyPr>
          <a:lstStyle/>
          <a:p>
            <a:pPr>
              <a:buFont typeface="Wingdings" panose="05000000000000000000" pitchFamily="2" charset="2"/>
              <a:buChar char="Ø"/>
            </a:pPr>
            <a:r>
              <a:rPr lang="es-PA" dirty="0">
                <a:latin typeface="Arial" panose="020B0604020202020204" pitchFamily="34" charset="0"/>
                <a:cs typeface="Arial" panose="020B0604020202020204" pitchFamily="34" charset="0"/>
              </a:rPr>
              <a:t>Descrito por primera vez en 1979 para Smalltalk</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Utilizado en múltiples frameworks:</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Java Swing</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Java Enterprise Edition (J2EE)</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XForms (Formato XML estándar del W3C para la especificación de un modelo de proceso de datos XML e interfaces de usuario como formularios web)</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GTK+ (escrito en C, toolkit creado por Gnome para construir aplicaciones gráficas, inicialmente para el sistema X Windows)</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ASP.NET MVC Framework (Microsoft)</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Google Web Toolkit (GWT, para crear aplicaciones Ajax con Java)</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 Apache Struts (frameworks para aplicaciones web J2EE)</a:t>
            </a:r>
          </a:p>
          <a:p>
            <a:pPr>
              <a:buFont typeface="Wingdings" panose="05000000000000000000" pitchFamily="2" charset="2"/>
              <a:buChar char="Ø"/>
            </a:pPr>
            <a:r>
              <a:rPr lang="es-PA" dirty="0">
                <a:latin typeface="Arial" panose="020B0604020202020204" pitchFamily="34" charset="0"/>
                <a:cs typeface="Arial" panose="020B0604020202020204" pitchFamily="34" charset="0"/>
              </a:rPr>
              <a:t> Ruby on Rails (frameworks para aplicaciones web con Ruby)</a:t>
            </a:r>
          </a:p>
          <a:p>
            <a:endParaRPr lang="es-PA" dirty="0"/>
          </a:p>
        </p:txBody>
      </p:sp>
    </p:spTree>
    <p:extLst>
      <p:ext uri="{BB962C8B-B14F-4D97-AF65-F5344CB8AC3E}">
        <p14:creationId xmlns:p14="http://schemas.microsoft.com/office/powerpoint/2010/main" val="58267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8184583-227C-4A61-B5B1-8BFF675A7B78}"/>
              </a:ext>
            </a:extLst>
          </p:cNvPr>
          <p:cNvSpPr>
            <a:spLocks noGrp="1"/>
          </p:cNvSpPr>
          <p:nvPr>
            <p:ph idx="1"/>
          </p:nvPr>
        </p:nvSpPr>
        <p:spPr>
          <a:xfrm>
            <a:off x="371062" y="1073426"/>
            <a:ext cx="7500730" cy="5314122"/>
          </a:xfrm>
        </p:spPr>
        <p:txBody>
          <a:bodyPr>
            <a:normAutofit fontScale="85000" lnSpcReduction="20000"/>
          </a:bodyPr>
          <a:lstStyle/>
          <a:p>
            <a:pPr marL="0" indent="0">
              <a:buNone/>
            </a:pPr>
            <a:r>
              <a:rPr lang="es-419" dirty="0"/>
              <a:t>     </a:t>
            </a:r>
            <a:r>
              <a:rPr lang="es-419" sz="2400" dirty="0">
                <a:latin typeface="Arial" panose="020B0604020202020204" pitchFamily="34" charset="0"/>
                <a:cs typeface="Arial" panose="020B0604020202020204" pitchFamily="34" charset="0"/>
              </a:rPr>
              <a:t>Tecnología MVC</a:t>
            </a:r>
          </a:p>
          <a:p>
            <a:pPr marL="0" indent="0">
              <a:buNone/>
            </a:pPr>
            <a:endParaRPr lang="es-419" dirty="0"/>
          </a:p>
          <a:p>
            <a:pPr marL="0" indent="0">
              <a:buNone/>
            </a:pPr>
            <a:r>
              <a:rPr lang="es-419" sz="2100" dirty="0">
                <a:latin typeface="Arial" panose="020B0604020202020204" pitchFamily="34" charset="0"/>
                <a:cs typeface="Arial" panose="020B0604020202020204" pitchFamily="34" charset="0"/>
              </a:rPr>
              <a:t>La rama de la ingeniería del software se preocupa por crear procesos que aseguren calidad en los programas que se realizan y esa calidad atiende a diversos parámetros que son deseables para todo desarrollo, como la estructuración de los programas o reutilización del código, lo que debe influir positivamente en la facilidad de desarrollo y el mantenimiento.</a:t>
            </a:r>
          </a:p>
          <a:p>
            <a:pPr marL="0" indent="0">
              <a:buNone/>
            </a:pPr>
            <a:r>
              <a:rPr lang="es-419" sz="2100" dirty="0">
                <a:latin typeface="Arial" panose="020B0604020202020204" pitchFamily="34" charset="0"/>
                <a:cs typeface="Arial" panose="020B0604020202020204" pitchFamily="34" charset="0"/>
              </a:rPr>
              <a:t>Los ingenieros del software se dedican a estudiar de qué manera se pueden mejorar los procesos de creación de software y una de las soluciones a las que han llegado es la arquitectura basada en capas que separan el código en función de sus responsabilidades o conceptos. Por tanto, cuando estudiamos MVC lo primero que tenemos que saber es que está ahí para ayudarnos a crear aplicaciones con mayor calidad.</a:t>
            </a:r>
          </a:p>
          <a:p>
            <a:pPr marL="0" indent="0">
              <a:buNone/>
            </a:pPr>
            <a:r>
              <a:rPr lang="es-419" sz="2100" dirty="0">
                <a:latin typeface="Arial" panose="020B0604020202020204" pitchFamily="34" charset="0"/>
                <a:cs typeface="Arial" panose="020B0604020202020204" pitchFamily="34" charset="0"/>
              </a:rPr>
              <a:t>MVC es una propuesta de diseño de software utilizada para implementar sistemas donde se requiere el uso de interfaces de usuario. Surge de la necesidad de crear software más robusto con un ciclo de vida más adecuado, donde se potencie la facilidad de mantenimiento, reutilización del código y la separación de conceptos.</a:t>
            </a:r>
          </a:p>
          <a:p>
            <a:endParaRPr lang="es-PA" dirty="0"/>
          </a:p>
        </p:txBody>
      </p:sp>
      <p:pic>
        <p:nvPicPr>
          <p:cNvPr id="5" name="Imagen 4">
            <a:extLst>
              <a:ext uri="{FF2B5EF4-FFF2-40B4-BE49-F238E27FC236}">
                <a16:creationId xmlns:a16="http://schemas.microsoft.com/office/drawing/2014/main" id="{7AB40CCF-D08E-40D3-80BB-3770D7AF5363}"/>
              </a:ext>
            </a:extLst>
          </p:cNvPr>
          <p:cNvPicPr>
            <a:picLocks noChangeAspect="1"/>
          </p:cNvPicPr>
          <p:nvPr/>
        </p:nvPicPr>
        <p:blipFill>
          <a:blip r:embed="rId2"/>
          <a:stretch>
            <a:fillRect/>
          </a:stretch>
        </p:blipFill>
        <p:spPr>
          <a:xfrm>
            <a:off x="8468139" y="2162865"/>
            <a:ext cx="3255776" cy="25322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2135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4BD5A1-E484-4492-93A4-6613A9DD6A56}"/>
              </a:ext>
            </a:extLst>
          </p:cNvPr>
          <p:cNvSpPr>
            <a:spLocks noGrp="1"/>
          </p:cNvSpPr>
          <p:nvPr>
            <p:ph idx="1"/>
          </p:nvPr>
        </p:nvSpPr>
        <p:spPr>
          <a:xfrm>
            <a:off x="846483" y="-1147789"/>
            <a:ext cx="10499033" cy="5666779"/>
          </a:xfrm>
        </p:spPr>
        <p:txBody>
          <a:bodyPr/>
          <a:lstStyle/>
          <a:p>
            <a:pPr marL="0" indent="0">
              <a:buNone/>
            </a:pPr>
            <a:r>
              <a:rPr lang="es-419" dirty="0">
                <a:latin typeface="Arial" panose="020B0604020202020204" pitchFamily="34" charset="0"/>
                <a:cs typeface="Arial" panose="020B0604020202020204" pitchFamily="34" charset="0"/>
              </a:rPr>
              <a:t>Por tanto, teniendo en cuenta su antigüedad, es obvio que ni siquiera fue ideado expresamente para sistemas web aunque ahora se use mucho en ellas. Existen implementaciones para todo tipo de sistemas (escritorio, clientes y servidores web, servicios web, Single Page Applications o SPA, etc.) y lenguajes (Smalltalk, Java, Ruby, C++, Python, PHP, JavaScript, NodeJS, etc.).</a:t>
            </a:r>
          </a:p>
          <a:p>
            <a:pPr marL="0" indent="0">
              <a:buNone/>
            </a:pPr>
            <a:endParaRPr lang="es-419" dirty="0">
              <a:latin typeface="Arial" panose="020B0604020202020204" pitchFamily="34" charset="0"/>
              <a:cs typeface="Arial" panose="020B0604020202020204" pitchFamily="34" charset="0"/>
            </a:endParaRPr>
          </a:p>
          <a:p>
            <a:pPr marL="0" indent="0">
              <a:buNone/>
            </a:pPr>
            <a:endParaRPr lang="es-PA"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A3C9C16D-A9F6-40EE-A6E0-B5EA756A2374}"/>
              </a:ext>
            </a:extLst>
          </p:cNvPr>
          <p:cNvPicPr>
            <a:picLocks noChangeAspect="1"/>
          </p:cNvPicPr>
          <p:nvPr/>
        </p:nvPicPr>
        <p:blipFill>
          <a:blip r:embed="rId2"/>
          <a:stretch>
            <a:fillRect/>
          </a:stretch>
        </p:blipFill>
        <p:spPr>
          <a:xfrm>
            <a:off x="3269973" y="2408582"/>
            <a:ext cx="6019800" cy="3611880"/>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63146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F100B3-DB7B-4664-8A6B-1DB6E8434D4B}"/>
              </a:ext>
            </a:extLst>
          </p:cNvPr>
          <p:cNvSpPr>
            <a:spLocks noGrp="1"/>
          </p:cNvSpPr>
          <p:nvPr>
            <p:ph idx="1"/>
          </p:nvPr>
        </p:nvSpPr>
        <p:spPr>
          <a:xfrm>
            <a:off x="381001" y="1967949"/>
            <a:ext cx="7716077" cy="4711147"/>
          </a:xfrm>
        </p:spPr>
        <p:txBody>
          <a:bodyPr>
            <a:normAutofit fontScale="92500" lnSpcReduction="20000"/>
          </a:bodyPr>
          <a:lstStyle/>
          <a:p>
            <a:pPr marL="0" indent="0">
              <a:buNone/>
            </a:pPr>
            <a:r>
              <a:rPr lang="es-419" sz="1900" dirty="0">
                <a:latin typeface="Arial" panose="020B0604020202020204" pitchFamily="34" charset="0"/>
                <a:cs typeface="Arial" panose="020B0604020202020204" pitchFamily="34" charset="0"/>
              </a:rPr>
              <a:t>El patrón MVC consiste en separar las diferentes responsabilidades en una aplicación, en elementos de tres tipos:</a:t>
            </a:r>
          </a:p>
          <a:p>
            <a:pPr>
              <a:buFont typeface="Wingdings" panose="05000000000000000000" pitchFamily="2" charset="2"/>
              <a:buChar char="Ø"/>
            </a:pPr>
            <a:r>
              <a:rPr lang="es-419" sz="1900" dirty="0">
                <a:latin typeface="Arial" panose="020B0604020202020204" pitchFamily="34" charset="0"/>
                <a:cs typeface="Arial" panose="020B0604020202020204" pitchFamily="34" charset="0"/>
              </a:rPr>
              <a:t>Modelos que contengan el estado (datos) y los mecanismos para alterarlo.</a:t>
            </a:r>
          </a:p>
          <a:p>
            <a:pPr>
              <a:buFont typeface="Wingdings" panose="05000000000000000000" pitchFamily="2" charset="2"/>
              <a:buChar char="Ø"/>
            </a:pPr>
            <a:r>
              <a:rPr lang="es-419" sz="1900" dirty="0">
                <a:latin typeface="Arial" panose="020B0604020202020204" pitchFamily="34" charset="0"/>
                <a:cs typeface="Arial" panose="020B0604020202020204" pitchFamily="34" charset="0"/>
              </a:rPr>
              <a:t>Vistas que desplieguen información o la comuniquen a otros sistemas.</a:t>
            </a:r>
          </a:p>
          <a:p>
            <a:pPr>
              <a:buFont typeface="Wingdings" panose="05000000000000000000" pitchFamily="2" charset="2"/>
              <a:buChar char="Ø"/>
            </a:pPr>
            <a:r>
              <a:rPr lang="es-419" sz="1900" dirty="0">
                <a:latin typeface="Arial" panose="020B0604020202020204" pitchFamily="34" charset="0"/>
                <a:cs typeface="Arial" panose="020B0604020202020204" pitchFamily="34" charset="0"/>
              </a:rPr>
              <a:t>Controles que administren los eventos que afectan a los modelos y escojan las vistas adecuadas para desplegar los resultados.</a:t>
            </a:r>
          </a:p>
          <a:p>
            <a:pPr marL="0" indent="0">
              <a:buNone/>
            </a:pPr>
            <a:r>
              <a:rPr lang="es-419" sz="1900" dirty="0">
                <a:latin typeface="Arial" panose="020B0604020202020204" pitchFamily="34" charset="0"/>
                <a:cs typeface="Arial" panose="020B0604020202020204" pitchFamily="34" charset="0"/>
              </a:rPr>
              <a:t>El MVC es muy útil cuando tenemos componentes o subsistemas con una o más de las siguientes características:</a:t>
            </a:r>
          </a:p>
          <a:p>
            <a:r>
              <a:rPr lang="es-419" sz="1900" dirty="0">
                <a:latin typeface="Arial" panose="020B0604020202020204" pitchFamily="34" charset="0"/>
                <a:cs typeface="Arial" panose="020B0604020202020204" pitchFamily="34" charset="0"/>
              </a:rPr>
              <a:t>Requiere desplegar su información en diferentes tipos de clientes. La figura muestra un ejemplo de un sistema que requiere proveer información a través de clientes web, móviles, applets y web services</a:t>
            </a:r>
          </a:p>
          <a:p>
            <a:r>
              <a:rPr lang="es-419" sz="1900" dirty="0">
                <a:latin typeface="Arial" panose="020B0604020202020204" pitchFamily="34" charset="0"/>
                <a:cs typeface="Arial" panose="020B0604020202020204" pitchFamily="34" charset="0"/>
              </a:rPr>
              <a:t>Tiene múltiples comportamientos debido a distintos usos que se puedan dar a la lógica de negocios.</a:t>
            </a:r>
          </a:p>
          <a:p>
            <a:r>
              <a:rPr lang="es-419" sz="1900" dirty="0">
                <a:latin typeface="Arial" panose="020B0604020202020204" pitchFamily="34" charset="0"/>
                <a:cs typeface="Arial" panose="020B0604020202020204" pitchFamily="34" charset="0"/>
              </a:rPr>
              <a:t>Se requiere readaptar o reutilizar bajo distintas circunstancias con un mínimo de trabajo adicional</a:t>
            </a:r>
          </a:p>
          <a:p>
            <a:pPr marL="0" indent="0">
              <a:buNone/>
            </a:pPr>
            <a:endParaRPr lang="es-419" dirty="0">
              <a:latin typeface="Arial" panose="020B0604020202020204" pitchFamily="34" charset="0"/>
              <a:cs typeface="Arial" panose="020B0604020202020204" pitchFamily="34" charset="0"/>
            </a:endParaRPr>
          </a:p>
          <a:p>
            <a:pPr marL="0" indent="0">
              <a:buNone/>
            </a:pPr>
            <a:endParaRPr lang="es-419" dirty="0"/>
          </a:p>
          <a:p>
            <a:pPr marL="0" indent="0">
              <a:buNone/>
            </a:pPr>
            <a:endParaRPr lang="es-419" dirty="0"/>
          </a:p>
          <a:p>
            <a:endParaRPr lang="es-PA" dirty="0"/>
          </a:p>
        </p:txBody>
      </p:sp>
      <p:pic>
        <p:nvPicPr>
          <p:cNvPr id="4" name="Imagen 3">
            <a:extLst>
              <a:ext uri="{FF2B5EF4-FFF2-40B4-BE49-F238E27FC236}">
                <a16:creationId xmlns:a16="http://schemas.microsoft.com/office/drawing/2014/main" id="{E229AF34-D220-4BDF-9A2F-1A8BAD571E4D}"/>
              </a:ext>
            </a:extLst>
          </p:cNvPr>
          <p:cNvPicPr>
            <a:picLocks noChangeAspect="1"/>
          </p:cNvPicPr>
          <p:nvPr/>
        </p:nvPicPr>
        <p:blipFill>
          <a:blip r:embed="rId2"/>
          <a:stretch>
            <a:fillRect/>
          </a:stretch>
        </p:blipFill>
        <p:spPr>
          <a:xfrm>
            <a:off x="8353616" y="2112884"/>
            <a:ext cx="3666106" cy="2367188"/>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882953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16886CE-33E0-4599-8112-2FCCE5558C84}"/>
              </a:ext>
            </a:extLst>
          </p:cNvPr>
          <p:cNvSpPr>
            <a:spLocks noGrp="1"/>
          </p:cNvSpPr>
          <p:nvPr>
            <p:ph idx="1"/>
          </p:nvPr>
        </p:nvSpPr>
        <p:spPr>
          <a:xfrm>
            <a:off x="256998" y="1020417"/>
            <a:ext cx="8564216" cy="5208104"/>
          </a:xfrm>
        </p:spPr>
        <p:txBody>
          <a:bodyPr>
            <a:normAutofit lnSpcReduction="10000"/>
          </a:bodyPr>
          <a:lstStyle/>
          <a:p>
            <a:pPr marL="0" indent="0">
              <a:buNone/>
            </a:pPr>
            <a:r>
              <a:rPr lang="es-419" sz="2000" dirty="0">
                <a:latin typeface="Arial" panose="020B0604020202020204" pitchFamily="34" charset="0"/>
                <a:cs typeface="Arial" panose="020B0604020202020204" pitchFamily="34" charset="0"/>
              </a:rPr>
              <a:t>Uso en aplicaciones web</a:t>
            </a:r>
          </a:p>
          <a:p>
            <a:pPr marL="0" indent="0">
              <a:buNone/>
            </a:pPr>
            <a:endParaRPr lang="es-419" dirty="0">
              <a:latin typeface="Arial" panose="020B0604020202020204" pitchFamily="34" charset="0"/>
              <a:cs typeface="Arial" panose="020B0604020202020204" pitchFamily="34" charset="0"/>
            </a:endParaRPr>
          </a:p>
          <a:p>
            <a:pPr marL="0" indent="0">
              <a:buNone/>
            </a:pPr>
            <a:r>
              <a:rPr lang="es-419" dirty="0">
                <a:latin typeface="Arial" panose="020B0604020202020204" pitchFamily="34" charset="0"/>
                <a:cs typeface="Arial" panose="020B0604020202020204" pitchFamily="34" charset="0"/>
              </a:rPr>
              <a:t>Aunque originalmente MVC fue desarrollado para aplicaciones de escritorio, ha sido ampliamente adaptado como arquitectura para diseñar e implementar aplicaciones web en los principales lenguajes de programación. Se han desarrollado multitud de frameworks, comerciales y no comerciales, que implementan este patrón (ver apartado siguiente "Frameworks MVC"); estos frameworks se diferencian básicamente en la interpretación de como las funciones MVC se dividen entre cliente y servidor.13</a:t>
            </a:r>
          </a:p>
          <a:p>
            <a:pPr marL="0" indent="0">
              <a:buNone/>
            </a:pPr>
            <a:r>
              <a:rPr lang="es-419" dirty="0">
                <a:latin typeface="Arial" panose="020B0604020202020204" pitchFamily="34" charset="0"/>
                <a:cs typeface="Arial" panose="020B0604020202020204" pitchFamily="34" charset="0"/>
              </a:rPr>
              <a:t>Los primeros frameworks MVC para desarrollo web planteaban un enfoque de cliente ligero en el que casi todas las funciones, tanto de la vista, el modelo y el controlador recaían en el servidor. En este enfoque, el cliente manda la petición de cualquier hiperenlace o formulario al controlador y después recibe de la vista una página completa y actualizada (u otro documento); tanto el modelo como el controlador (y buena parte de la vista) están completamente alojados en el servidor. Como las tecnologías web han madurado, ahora existen frameworks como JavaScriptMVC, Backbone o jQuery14 que permiten que ciertos componentes MVC se ejecuten parcial o totalmente en el cliente (véase AJAX).</a:t>
            </a:r>
          </a:p>
          <a:p>
            <a:endParaRPr lang="es-PA" dirty="0"/>
          </a:p>
        </p:txBody>
      </p:sp>
      <p:pic>
        <p:nvPicPr>
          <p:cNvPr id="5" name="Imagen 4">
            <a:extLst>
              <a:ext uri="{FF2B5EF4-FFF2-40B4-BE49-F238E27FC236}">
                <a16:creationId xmlns:a16="http://schemas.microsoft.com/office/drawing/2014/main" id="{5EB4C734-175D-4670-A8CC-8FDBED7E5504}"/>
              </a:ext>
            </a:extLst>
          </p:cNvPr>
          <p:cNvPicPr>
            <a:picLocks noChangeAspect="1"/>
          </p:cNvPicPr>
          <p:nvPr/>
        </p:nvPicPr>
        <p:blipFill>
          <a:blip r:embed="rId2"/>
          <a:stretch>
            <a:fillRect/>
          </a:stretch>
        </p:blipFill>
        <p:spPr>
          <a:xfrm>
            <a:off x="8998226" y="2252662"/>
            <a:ext cx="2751246" cy="2407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11699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E9DD19-0900-44C1-8F50-FFDB822A16C6}"/>
              </a:ext>
            </a:extLst>
          </p:cNvPr>
          <p:cNvSpPr>
            <a:spLocks noGrp="1"/>
          </p:cNvSpPr>
          <p:nvPr>
            <p:ph idx="1"/>
          </p:nvPr>
        </p:nvSpPr>
        <p:spPr>
          <a:xfrm>
            <a:off x="791818" y="1232452"/>
            <a:ext cx="10131425" cy="4757531"/>
          </a:xfrm>
        </p:spPr>
        <p:txBody>
          <a:bodyPr/>
          <a:lstStyle/>
          <a:p>
            <a:pPr marL="0" indent="0">
              <a:buNone/>
            </a:pPr>
            <a:r>
              <a:rPr lang="es-419" sz="2000" dirty="0">
                <a:latin typeface="Arial" panose="020B0604020202020204" pitchFamily="34" charset="0"/>
                <a:cs typeface="Arial" panose="020B0604020202020204" pitchFamily="34" charset="0"/>
              </a:rPr>
              <a:t>Ventajas y desventajas:</a:t>
            </a:r>
          </a:p>
          <a:p>
            <a:pPr marL="0" indent="0">
              <a:buNone/>
            </a:pPr>
            <a:endParaRPr lang="es-419" sz="2000" dirty="0">
              <a:latin typeface="Arial" panose="020B0604020202020204" pitchFamily="34" charset="0"/>
              <a:cs typeface="Arial" panose="020B0604020202020204" pitchFamily="34" charset="0"/>
            </a:endParaRPr>
          </a:p>
          <a:p>
            <a:r>
              <a:rPr lang="es-419" dirty="0">
                <a:latin typeface="Arial" panose="020B0604020202020204" pitchFamily="34" charset="0"/>
                <a:cs typeface="Arial" panose="020B0604020202020204" pitchFamily="34" charset="0"/>
              </a:rPr>
              <a:t>El patrón MVC proporciona una forma excelente de hacer que un elemento sea flexible y adaptable a distintas situaciones. Esta flexibilidad puede ser aprovechada ya sea de manera estática o dinámica. Estática cuando se agregan nuevas clases de vistas o controladores, y dinámica cuando los objetos de vista o controlador se escogen en tiempo de ejecución.</a:t>
            </a:r>
          </a:p>
          <a:p>
            <a:r>
              <a:rPr lang="es-419" dirty="0">
                <a:latin typeface="Arial" panose="020B0604020202020204" pitchFamily="34" charset="0"/>
                <a:cs typeface="Arial" panose="020B0604020202020204" pitchFamily="34" charset="0"/>
              </a:rPr>
              <a:t>Usualmente, el mayor desafío del MVC consiste en determinar la base; es decir, definir interfaces adecuadas para que interactúen modelo, vistas y controlador. A menudo, como en la mayor parte del software, un elemento MVC se desarrolla para satisfacer un conjunto específico de necesidades. Es por esto que se necesita visión y un análisis cuidadoso para implementar el elemento de forma que no se impongan restricciones específicas a una aplicación sobre él.</a:t>
            </a:r>
          </a:p>
          <a:p>
            <a:endParaRPr lang="es-PA" dirty="0"/>
          </a:p>
        </p:txBody>
      </p:sp>
    </p:spTree>
    <p:extLst>
      <p:ext uri="{BB962C8B-B14F-4D97-AF65-F5344CB8AC3E}">
        <p14:creationId xmlns:p14="http://schemas.microsoft.com/office/powerpoint/2010/main" val="966894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938393-29C6-4632-A8A1-37B474C50B30}"/>
              </a:ext>
            </a:extLst>
          </p:cNvPr>
          <p:cNvSpPr>
            <a:spLocks noGrp="1"/>
          </p:cNvSpPr>
          <p:nvPr>
            <p:ph idx="1"/>
          </p:nvPr>
        </p:nvSpPr>
        <p:spPr>
          <a:xfrm>
            <a:off x="278295" y="2044602"/>
            <a:ext cx="7938053" cy="4094923"/>
          </a:xfrm>
        </p:spPr>
        <p:txBody>
          <a:bodyPr>
            <a:noAutofit/>
          </a:bodyPr>
          <a:lstStyle/>
          <a:p>
            <a:pPr marL="0" indent="0">
              <a:buNone/>
            </a:pPr>
            <a:endParaRPr lang="es-419" dirty="0"/>
          </a:p>
          <a:p>
            <a:pPr marL="0" indent="0">
              <a:buNone/>
            </a:pPr>
            <a:endParaRPr lang="es-419" dirty="0"/>
          </a:p>
          <a:p>
            <a:pPr marL="0" indent="0">
              <a:buNone/>
            </a:pPr>
            <a:endParaRPr lang="es-419" dirty="0"/>
          </a:p>
          <a:p>
            <a:pPr marL="0" indent="0">
              <a:buNone/>
            </a:pPr>
            <a:endParaRPr lang="es-419" dirty="0">
              <a:latin typeface="Arial" panose="020B0604020202020204" pitchFamily="34" charset="0"/>
              <a:cs typeface="Arial" panose="020B0604020202020204" pitchFamily="34" charset="0"/>
            </a:endParaRPr>
          </a:p>
          <a:p>
            <a:pPr marL="0" indent="0">
              <a:buNone/>
            </a:pPr>
            <a:r>
              <a:rPr lang="es-419" sz="2000" dirty="0">
                <a:latin typeface="Arial" panose="020B0604020202020204" pitchFamily="34" charset="0"/>
                <a:cs typeface="Arial" panose="020B0604020202020204" pitchFamily="34" charset="0"/>
              </a:rPr>
              <a:t>Definición de las capas principales del patrón (MVC) Modelo-Vista-Controlador:</a:t>
            </a:r>
          </a:p>
          <a:p>
            <a:pPr marL="0" indent="0">
              <a:buNone/>
            </a:pPr>
            <a:endParaRPr lang="es-419" dirty="0">
              <a:latin typeface="Arial" panose="020B0604020202020204" pitchFamily="34" charset="0"/>
              <a:cs typeface="Arial" panose="020B0604020202020204" pitchFamily="34" charset="0"/>
            </a:endParaRPr>
          </a:p>
          <a:p>
            <a:pPr marL="0" indent="0">
              <a:buNone/>
            </a:pPr>
            <a:r>
              <a:rPr lang="es-419" u="sng" dirty="0">
                <a:latin typeface="Arial" panose="020B0604020202020204" pitchFamily="34" charset="0"/>
                <a:cs typeface="Arial" panose="020B0604020202020204" pitchFamily="34" charset="0"/>
              </a:rPr>
              <a:t>Modelo:</a:t>
            </a:r>
            <a:r>
              <a:rPr lang="es-419" dirty="0">
                <a:latin typeface="Arial" panose="020B0604020202020204" pitchFamily="34" charset="0"/>
                <a:cs typeface="Arial" panose="020B0604020202020204" pitchFamily="34" charset="0"/>
              </a:rPr>
              <a:t> Representa las reglas de negocio de nuestra aplicación. Se encarga de mantener la persistencia de los datos, guardando o recuperando la información independiente de medio utilizado (ficheros XML, bases de datos, etc.…).</a:t>
            </a:r>
          </a:p>
          <a:p>
            <a:pPr marL="0" indent="0">
              <a:buNone/>
            </a:pPr>
            <a:r>
              <a:rPr lang="es-419" dirty="0">
                <a:latin typeface="Arial" panose="020B0604020202020204" pitchFamily="34" charset="0"/>
                <a:cs typeface="Arial" panose="020B0604020202020204" pitchFamily="34" charset="0"/>
              </a:rPr>
              <a:t>Si nuestra aplicación forma parte de un sistema distribuido, es decir, consume servicios prestados por otros sistemas, en el Modelo encontraremos las clases de transferencia de datos (DTO, Data Transfer Objects) que nos permitirán intercambiar información con ellos.</a:t>
            </a:r>
          </a:p>
          <a:p>
            <a:pPr marL="0" indent="0">
              <a:buNone/>
            </a:pPr>
            <a:r>
              <a:rPr lang="es-419" dirty="0">
                <a:latin typeface="Arial" panose="020B0604020202020204" pitchFamily="34" charset="0"/>
                <a:cs typeface="Arial" panose="020B0604020202020204" pitchFamily="34" charset="0"/>
              </a:rPr>
              <a:t>Asimismo, encontraremos la lógica de negocio de la aplicación, es decir, la implementación de las reglas, acciones y restricciones que nos permiten gestionar las entidades del dominio. Será por tanto el responsable de que el sistema se encuentre siempre en un estado consistente e íntegro.</a:t>
            </a:r>
          </a:p>
          <a:p>
            <a:pPr marL="0" indent="0">
              <a:buNone/>
            </a:pPr>
            <a:endParaRPr lang="es-419" dirty="0"/>
          </a:p>
          <a:p>
            <a:pPr marL="0" indent="0">
              <a:buNone/>
            </a:pPr>
            <a:endParaRPr lang="es-419" dirty="0"/>
          </a:p>
          <a:p>
            <a:pPr marL="0" indent="0">
              <a:buNone/>
            </a:pPr>
            <a:endParaRPr lang="es-419" dirty="0"/>
          </a:p>
          <a:p>
            <a:pPr marL="0" indent="0">
              <a:buNone/>
            </a:pPr>
            <a:endParaRPr lang="es-419" dirty="0"/>
          </a:p>
          <a:p>
            <a:pPr marL="0" indent="0">
              <a:buNone/>
            </a:pPr>
            <a:endParaRPr lang="es-419" dirty="0"/>
          </a:p>
          <a:p>
            <a:pPr marL="0" indent="0">
              <a:buNone/>
            </a:pPr>
            <a:endParaRPr lang="es-419" dirty="0"/>
          </a:p>
          <a:p>
            <a:pPr marL="0" indent="0">
              <a:buNone/>
            </a:pPr>
            <a:endParaRPr lang="es-PA" dirty="0"/>
          </a:p>
        </p:txBody>
      </p:sp>
      <p:pic>
        <p:nvPicPr>
          <p:cNvPr id="5" name="Imagen 4">
            <a:extLst>
              <a:ext uri="{FF2B5EF4-FFF2-40B4-BE49-F238E27FC236}">
                <a16:creationId xmlns:a16="http://schemas.microsoft.com/office/drawing/2014/main" id="{1DDE4DAA-E979-4326-B7BF-3B98CC40CA75}"/>
              </a:ext>
            </a:extLst>
          </p:cNvPr>
          <p:cNvPicPr>
            <a:picLocks noChangeAspect="1"/>
          </p:cNvPicPr>
          <p:nvPr/>
        </p:nvPicPr>
        <p:blipFill>
          <a:blip r:embed="rId2"/>
          <a:stretch>
            <a:fillRect/>
          </a:stretch>
        </p:blipFill>
        <p:spPr>
          <a:xfrm>
            <a:off x="8441635" y="2466488"/>
            <a:ext cx="3366053" cy="1971405"/>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429009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ffice_29751844_TF22566005" id="{80212831-F4EA-4C99-9968-B3433CBDC81C}" vid="{6295953B-19A2-44E8-BAE7-B9BD1276CA9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5274BF-C111-4B7A-8D90-F7666D37C13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0F1DF1E-36E3-406C-8CF7-DB13BB647087}">
  <ds:schemaRefs>
    <ds:schemaRef ds:uri="http://schemas.microsoft.com/sharepoint/v3/contenttype/forms"/>
  </ds:schemaRefs>
</ds:datastoreItem>
</file>

<file path=customXml/itemProps3.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Futuro Celestial</Template>
  <TotalTime>0</TotalTime>
  <Words>1926</Words>
  <Application>Microsoft Office PowerPoint</Application>
  <PresentationFormat>Panorámica</PresentationFormat>
  <Paragraphs>102</Paragraphs>
  <Slides>14</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Wingdings</vt:lpstr>
      <vt:lpstr>Celestial</vt:lpstr>
      <vt:lpstr>PORTAL EDUCA PANAMÁ  Facultad de informática electrónica y comunicación    Tema: Lenguajes de programación con tecnología MVC en el desarrollo de aplicaciones web </vt:lpstr>
      <vt:lpstr>Presentación de PowerPoint</vt:lpstr>
      <vt:lpstr>Historia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Ejemplos de MvC</vt:lpstr>
      <vt:lpstr>Conclusiones</vt:lpstr>
      <vt:lpstr>Infografía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2020-06-18T21:39:02Z</dcterms:created>
  <dcterms:modified xsi:type="dcterms:W3CDTF">2022-04-24T03:45:35Z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