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p:restoredTop sz="94641"/>
  </p:normalViewPr>
  <p:slideViewPr>
    <p:cSldViewPr snapToGrid="0">
      <p:cViewPr varScale="1">
        <p:scale>
          <a:sx n="113" d="100"/>
          <a:sy n="113" d="100"/>
        </p:scale>
        <p:origin x="200" y="26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e1c8a26b8d_0_1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e1c8a26b8d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e1c8a26b8d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e1c8a26b8d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e1c8a26b8d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e1c8a26b8d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e1c8a26b8d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e1c8a26b8d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e1c8a26b8d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e1c8a26b8d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e1c8a26b8d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e1c8a26b8d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e1c8a26b8d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e1c8a26b8d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e1c8a26b8d_0_1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e1c8a26b8d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e1c8a26b8d_0_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e1c8a26b8d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x-non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x-none"/>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reepik.com/search?format=search&amp;last_filter=selection&amp;last_value=1&amp;query=metadatos&amp;selection=1" TargetMode="External"/><Relationship Id="rId4" Type="http://schemas.openxmlformats.org/officeDocument/2006/relationships/hyperlink" Target="https://es.wikipedia.org/wiki/Metadatos" TargetMode="External"/><Relationship Id="rId5" Type="http://schemas.openxmlformats.org/officeDocument/2006/relationships/hyperlink" Target="https://www.expertoseo.com/que-es/metadatos/#:~:text=De%20manera%20que%20%2C%20los%20metadatos,conoce%20como%20datos%20sobre%20datos" TargetMode="External"/><Relationship Id="rId6" Type="http://schemas.openxmlformats.org/officeDocument/2006/relationships/hyperlink" Target="https://ayudaleyprotecciondatos.es/metadatos/" TargetMode="External"/><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423525" y="251600"/>
            <a:ext cx="8520600" cy="1519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x-none" sz="7000" b="1" i="1" u="sng"/>
              <a:t>Metadatos </a:t>
            </a:r>
            <a:endParaRPr sz="7000" b="1" i="1" u="sng"/>
          </a:p>
        </p:txBody>
      </p:sp>
      <p:pic>
        <p:nvPicPr>
          <p:cNvPr id="129" name="Google Shape;129;p13"/>
          <p:cNvPicPr preferRelativeResize="0"/>
          <p:nvPr/>
        </p:nvPicPr>
        <p:blipFill>
          <a:blip r:embed="rId3">
            <a:alphaModFix/>
          </a:blip>
          <a:stretch>
            <a:fillRect/>
          </a:stretch>
        </p:blipFill>
        <p:spPr>
          <a:xfrm>
            <a:off x="901900" y="2176450"/>
            <a:ext cx="3193325" cy="2127175"/>
          </a:xfrm>
          <a:prstGeom prst="rect">
            <a:avLst/>
          </a:prstGeom>
          <a:noFill/>
          <a:ln>
            <a:noFill/>
          </a:ln>
        </p:spPr>
      </p:pic>
      <p:pic>
        <p:nvPicPr>
          <p:cNvPr id="130" name="Google Shape;130;p13"/>
          <p:cNvPicPr preferRelativeResize="0"/>
          <p:nvPr/>
        </p:nvPicPr>
        <p:blipFill>
          <a:blip r:embed="rId4">
            <a:alphaModFix/>
          </a:blip>
          <a:stretch>
            <a:fillRect/>
          </a:stretch>
        </p:blipFill>
        <p:spPr>
          <a:xfrm>
            <a:off x="5157500" y="2176450"/>
            <a:ext cx="3255763" cy="2127175"/>
          </a:xfrm>
          <a:prstGeom prst="rect">
            <a:avLst/>
          </a:prstGeom>
          <a:noFill/>
          <a:ln>
            <a:noFill/>
          </a:ln>
        </p:spPr>
      </p:pic>
      <p:sp>
        <p:nvSpPr>
          <p:cNvPr id="131" name="Google Shape;131;p13"/>
          <p:cNvSpPr txBox="1"/>
          <p:nvPr/>
        </p:nvSpPr>
        <p:spPr>
          <a:xfrm>
            <a:off x="3955450" y="4500575"/>
            <a:ext cx="48219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x-none" sz="1500" b="1">
                <a:latin typeface="Calibri"/>
                <a:ea typeface="Calibri"/>
                <a:cs typeface="Calibri"/>
                <a:sym typeface="Calibri"/>
              </a:rPr>
              <a:t>Presentado por: Edward Pimentel, Portal Educa Panamá</a:t>
            </a:r>
            <a:endParaRPr sz="1500" b="1">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6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 calcmode="lin" valueType="num">
                                      <p:cBhvr additive="base">
                                        <p:cTn id="7" dur="1000"/>
                                        <p:tgtEl>
                                          <p:spTgt spid="128"/>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additive="base">
                                        <p:cTn id="11" dur="1000"/>
                                        <p:tgtEl>
                                          <p:spTgt spid="129"/>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130"/>
                                        </p:tgtEl>
                                        <p:attrNameLst>
                                          <p:attrName>style.visibility</p:attrName>
                                        </p:attrNameLst>
                                      </p:cBhvr>
                                      <p:to>
                                        <p:strVal val="visible"/>
                                      </p:to>
                                    </p:set>
                                    <p:anim calcmode="lin" valueType="num">
                                      <p:cBhvr additive="base">
                                        <p:cTn id="15" dur="1000"/>
                                        <p:tgtEl>
                                          <p:spTgt spid="130"/>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2" presetClass="entr" presetSubtype="4" fill="hold" nodeType="afterEffect">
                                  <p:stCondLst>
                                    <p:cond delay="0"/>
                                  </p:stCondLst>
                                  <p:childTnLst>
                                    <p:set>
                                      <p:cBhvr>
                                        <p:cTn id="18" dur="1" fill="hold">
                                          <p:stCondLst>
                                            <p:cond delay="0"/>
                                          </p:stCondLst>
                                        </p:cTn>
                                        <p:tgtEl>
                                          <p:spTgt spid="131"/>
                                        </p:tgtEl>
                                        <p:attrNameLst>
                                          <p:attrName>style.visibility</p:attrName>
                                        </p:attrNameLst>
                                      </p:cBhvr>
                                      <p:to>
                                        <p:strVal val="visible"/>
                                      </p:to>
                                    </p:set>
                                    <p:anim calcmode="lin" valueType="num">
                                      <p:cBhvr additive="base">
                                        <p:cTn id="19" dur="1000"/>
                                        <p:tgtEl>
                                          <p:spTgt spid="1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2"/>
          <p:cNvSpPr txBox="1">
            <a:spLocks noGrp="1"/>
          </p:cNvSpPr>
          <p:nvPr>
            <p:ph type="title"/>
          </p:nvPr>
        </p:nvSpPr>
        <p:spPr>
          <a:xfrm>
            <a:off x="819150" y="405325"/>
            <a:ext cx="7505700" cy="139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x-none" sz="6000" b="1" i="1" u="sng"/>
              <a:t>Infografía </a:t>
            </a:r>
            <a:endParaRPr sz="6000" b="1" i="1" u="sng"/>
          </a:p>
        </p:txBody>
      </p:sp>
      <p:sp>
        <p:nvSpPr>
          <p:cNvPr id="193" name="Google Shape;193;p22"/>
          <p:cNvSpPr txBox="1">
            <a:spLocks noGrp="1"/>
          </p:cNvSpPr>
          <p:nvPr>
            <p:ph type="body" idx="1"/>
          </p:nvPr>
        </p:nvSpPr>
        <p:spPr>
          <a:xfrm>
            <a:off x="545100" y="1523475"/>
            <a:ext cx="8120700" cy="29154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x-none" sz="1500" u="sng">
                <a:solidFill>
                  <a:schemeClr val="hlink"/>
                </a:solidFill>
                <a:hlinkClick r:id="rId3"/>
              </a:rPr>
              <a:t>https://www.freepik.com/search?format=search&amp;last_filter=selection&amp;last_value=1&amp;query=metadatos&amp;selection=1</a:t>
            </a:r>
            <a:r>
              <a:rPr lang="x-none" sz="1500"/>
              <a:t> </a:t>
            </a:r>
            <a:endParaRPr sz="1500"/>
          </a:p>
          <a:p>
            <a:pPr marL="0" lvl="0" indent="0" algn="just" rtl="0">
              <a:spcBef>
                <a:spcPts val="1200"/>
              </a:spcBef>
              <a:spcAft>
                <a:spcPts val="0"/>
              </a:spcAft>
              <a:buNone/>
            </a:pPr>
            <a:r>
              <a:rPr lang="x-none" sz="1500" u="sng">
                <a:solidFill>
                  <a:schemeClr val="hlink"/>
                </a:solidFill>
                <a:hlinkClick r:id="rId4"/>
              </a:rPr>
              <a:t>https://es.wikipedia.org/wiki/Metadatos</a:t>
            </a:r>
            <a:r>
              <a:rPr lang="x-none" sz="1500"/>
              <a:t> </a:t>
            </a:r>
            <a:endParaRPr sz="1500"/>
          </a:p>
          <a:p>
            <a:pPr marL="0" lvl="0" indent="0" algn="just" rtl="0">
              <a:spcBef>
                <a:spcPts val="1200"/>
              </a:spcBef>
              <a:spcAft>
                <a:spcPts val="0"/>
              </a:spcAft>
              <a:buNone/>
            </a:pPr>
            <a:r>
              <a:rPr lang="x-none" sz="1500" u="sng">
                <a:solidFill>
                  <a:schemeClr val="hlink"/>
                </a:solidFill>
                <a:hlinkClick r:id="rId5"/>
              </a:rPr>
              <a:t>https://www.expertoseo.com/que-es/metadatos/#:~:text=De%20manera%20que%20%2C%20los%20metadatos,conoce%20como%20datos%20sobre%20datos</a:t>
            </a:r>
            <a:r>
              <a:rPr lang="x-none" sz="1500"/>
              <a:t>. </a:t>
            </a:r>
            <a:endParaRPr sz="1500"/>
          </a:p>
          <a:p>
            <a:pPr marL="0" lvl="0" indent="0" algn="just" rtl="0">
              <a:spcBef>
                <a:spcPts val="1200"/>
              </a:spcBef>
              <a:spcAft>
                <a:spcPts val="1200"/>
              </a:spcAft>
              <a:buNone/>
            </a:pPr>
            <a:r>
              <a:rPr lang="x-none" sz="1500" u="sng">
                <a:solidFill>
                  <a:schemeClr val="hlink"/>
                </a:solidFill>
                <a:hlinkClick r:id="rId6"/>
              </a:rPr>
              <a:t>https://ayudaleyprotecciondatos.es/metadatos/</a:t>
            </a:r>
            <a:r>
              <a:rPr lang="x-none" sz="1500"/>
              <a:t> </a:t>
            </a:r>
            <a:endParaRPr sz="1500"/>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92"/>
                                        </p:tgtEl>
                                        <p:attrNameLst>
                                          <p:attrName>style.visibility</p:attrName>
                                        </p:attrNameLst>
                                      </p:cBhvr>
                                      <p:to>
                                        <p:strVal val="visible"/>
                                      </p:to>
                                    </p:set>
                                    <p:anim calcmode="lin" valueType="num">
                                      <p:cBhvr additive="base">
                                        <p:cTn id="7" dur="1000"/>
                                        <p:tgtEl>
                                          <p:spTgt spid="192"/>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93"/>
                                        </p:tgtEl>
                                        <p:attrNameLst>
                                          <p:attrName>style.visibility</p:attrName>
                                        </p:attrNameLst>
                                      </p:cBhvr>
                                      <p:to>
                                        <p:strVal val="visible"/>
                                      </p:to>
                                    </p:set>
                                    <p:anim calcmode="lin" valueType="num">
                                      <p:cBhvr additive="base">
                                        <p:cTn id="11" dur="1000"/>
                                        <p:tgtEl>
                                          <p:spTgt spid="1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4"/>
          <p:cNvSpPr txBox="1">
            <a:spLocks noGrp="1"/>
          </p:cNvSpPr>
          <p:nvPr>
            <p:ph type="title"/>
          </p:nvPr>
        </p:nvSpPr>
        <p:spPr>
          <a:xfrm>
            <a:off x="819150" y="3564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x-none" sz="6800" b="1" i="1" u="sng"/>
              <a:t>Introducción </a:t>
            </a:r>
            <a:endParaRPr sz="6800" b="1" i="1" u="sng"/>
          </a:p>
        </p:txBody>
      </p:sp>
      <p:sp>
        <p:nvSpPr>
          <p:cNvPr id="137" name="Google Shape;137;p14"/>
          <p:cNvSpPr txBox="1">
            <a:spLocks noGrp="1"/>
          </p:cNvSpPr>
          <p:nvPr>
            <p:ph type="body" idx="1"/>
          </p:nvPr>
        </p:nvSpPr>
        <p:spPr>
          <a:xfrm>
            <a:off x="819150" y="1607350"/>
            <a:ext cx="3373800" cy="3200700"/>
          </a:xfrm>
          <a:prstGeom prst="rect">
            <a:avLst/>
          </a:prstGeom>
        </p:spPr>
        <p:txBody>
          <a:bodyPr spcFirstLastPara="1" wrap="square" lIns="91425" tIns="91425" rIns="91425" bIns="91425" anchor="t" anchorCtr="0">
            <a:noAutofit/>
          </a:bodyPr>
          <a:lstStyle/>
          <a:p>
            <a:pPr marL="0" lvl="0" indent="0" algn="just" rtl="0">
              <a:spcBef>
                <a:spcPts val="0"/>
              </a:spcBef>
              <a:spcAft>
                <a:spcPts val="1200"/>
              </a:spcAft>
              <a:buNone/>
            </a:pPr>
            <a:r>
              <a:rPr lang="x-none" sz="1600" dirty="0">
                <a:solidFill>
                  <a:srgbClr val="000000"/>
                </a:solidFill>
                <a:latin typeface="Times New Roman"/>
                <a:ea typeface="Times New Roman"/>
                <a:cs typeface="Times New Roman"/>
                <a:sym typeface="Times New Roman"/>
              </a:rPr>
              <a:t>Los metadatos son archivos de información que </a:t>
            </a:r>
            <a:r>
              <a:rPr lang="x-none" sz="1600" dirty="0" smtClean="0">
                <a:solidFill>
                  <a:srgbClr val="000000"/>
                </a:solidFill>
                <a:latin typeface="Times New Roman"/>
                <a:ea typeface="Times New Roman"/>
                <a:cs typeface="Times New Roman"/>
                <a:sym typeface="Times New Roman"/>
              </a:rPr>
              <a:t>recoge</a:t>
            </a:r>
            <a:r>
              <a:rPr lang="es-ES" sz="1600" dirty="0" smtClean="0">
                <a:solidFill>
                  <a:srgbClr val="000000"/>
                </a:solidFill>
                <a:latin typeface="Times New Roman"/>
                <a:ea typeface="Times New Roman"/>
                <a:cs typeface="Times New Roman"/>
                <a:sym typeface="Times New Roman"/>
              </a:rPr>
              <a:t>n</a:t>
            </a:r>
            <a:r>
              <a:rPr lang="x-none" sz="1600" dirty="0" smtClean="0">
                <a:solidFill>
                  <a:srgbClr val="000000"/>
                </a:solidFill>
                <a:latin typeface="Times New Roman"/>
                <a:ea typeface="Times New Roman"/>
                <a:cs typeface="Times New Roman"/>
                <a:sym typeface="Times New Roman"/>
              </a:rPr>
              <a:t> </a:t>
            </a:r>
            <a:r>
              <a:rPr lang="x-none" sz="1600" dirty="0">
                <a:solidFill>
                  <a:srgbClr val="000000"/>
                </a:solidFill>
                <a:latin typeface="Times New Roman"/>
                <a:ea typeface="Times New Roman"/>
                <a:cs typeface="Times New Roman"/>
                <a:sym typeface="Times New Roman"/>
              </a:rPr>
              <a:t>todo tipo de características básicas ya sea de algún dato o recurso, también se pueden emplear de manera geográfica o en forma digital, tales como una base de nave espacial, con el fin que nos permita poder realizar operaciones separadas, que haya nuevas vistas y posibilidades a la hora de la búsqueda de </a:t>
            </a:r>
            <a:r>
              <a:rPr lang="x-none" sz="1600" dirty="0" smtClean="0">
                <a:solidFill>
                  <a:srgbClr val="000000"/>
                </a:solidFill>
                <a:latin typeface="Times New Roman"/>
                <a:ea typeface="Times New Roman"/>
                <a:cs typeface="Times New Roman"/>
                <a:sym typeface="Times New Roman"/>
              </a:rPr>
              <a:t>datos</a:t>
            </a:r>
            <a:r>
              <a:rPr lang="es-ES" sz="1600" dirty="0" smtClean="0">
                <a:solidFill>
                  <a:srgbClr val="000000"/>
                </a:solidFill>
                <a:latin typeface="Times New Roman"/>
                <a:ea typeface="Times New Roman"/>
                <a:cs typeface="Times New Roman"/>
                <a:sym typeface="Times New Roman"/>
              </a:rPr>
              <a:t>.</a:t>
            </a:r>
            <a:endParaRPr sz="1600" dirty="0"/>
          </a:p>
        </p:txBody>
      </p:sp>
      <p:pic>
        <p:nvPicPr>
          <p:cNvPr id="138" name="Google Shape;138;p14"/>
          <p:cNvPicPr preferRelativeResize="0"/>
          <p:nvPr/>
        </p:nvPicPr>
        <p:blipFill>
          <a:blip r:embed="rId3">
            <a:alphaModFix/>
          </a:blip>
          <a:stretch>
            <a:fillRect/>
          </a:stretch>
        </p:blipFill>
        <p:spPr>
          <a:xfrm>
            <a:off x="4752150" y="1753875"/>
            <a:ext cx="3826974" cy="2732700"/>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6"/>
                                        </p:tgtEl>
                                        <p:attrNameLst>
                                          <p:attrName>style.visibility</p:attrName>
                                        </p:attrNameLst>
                                      </p:cBhvr>
                                      <p:to>
                                        <p:strVal val="visible"/>
                                      </p:to>
                                    </p:set>
                                    <p:anim calcmode="lin" valueType="num">
                                      <p:cBhvr additive="base">
                                        <p:cTn id="7" dur="1000"/>
                                        <p:tgtEl>
                                          <p:spTgt spid="136"/>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7"/>
                                        </p:tgtEl>
                                        <p:attrNameLst>
                                          <p:attrName>style.visibility</p:attrName>
                                        </p:attrNameLst>
                                      </p:cBhvr>
                                      <p:to>
                                        <p:strVal val="visible"/>
                                      </p:to>
                                    </p:set>
                                    <p:anim calcmode="lin" valueType="num">
                                      <p:cBhvr additive="base">
                                        <p:cTn id="11" dur="1000"/>
                                        <p:tgtEl>
                                          <p:spTgt spid="137"/>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138"/>
                                        </p:tgtEl>
                                        <p:attrNameLst>
                                          <p:attrName>style.visibility</p:attrName>
                                        </p:attrNameLst>
                                      </p:cBhvr>
                                      <p:to>
                                        <p:strVal val="visible"/>
                                      </p:to>
                                    </p:set>
                                    <p:anim calcmode="lin" valueType="num">
                                      <p:cBhvr additive="base">
                                        <p:cTn id="15" dur="1000"/>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5"/>
          <p:cNvSpPr txBox="1">
            <a:spLocks noGrp="1"/>
          </p:cNvSpPr>
          <p:nvPr>
            <p:ph type="title"/>
          </p:nvPr>
        </p:nvSpPr>
        <p:spPr>
          <a:xfrm>
            <a:off x="819150" y="146775"/>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x-none" sz="7100" b="1" i="1" u="sng"/>
              <a:t>Contenido </a:t>
            </a:r>
            <a:endParaRPr sz="7100" b="1" i="1" u="sng"/>
          </a:p>
        </p:txBody>
      </p:sp>
      <p:sp>
        <p:nvSpPr>
          <p:cNvPr id="144" name="Google Shape;144;p15"/>
          <p:cNvSpPr txBox="1">
            <a:spLocks noGrp="1"/>
          </p:cNvSpPr>
          <p:nvPr>
            <p:ph type="body" idx="1"/>
          </p:nvPr>
        </p:nvSpPr>
        <p:spPr>
          <a:xfrm>
            <a:off x="531125" y="1411675"/>
            <a:ext cx="4332900" cy="3592200"/>
          </a:xfrm>
          <a:prstGeom prst="rect">
            <a:avLst/>
          </a:prstGeom>
        </p:spPr>
        <p:txBody>
          <a:bodyPr spcFirstLastPara="1" wrap="square" lIns="91425" tIns="91425" rIns="91425" bIns="91425" anchor="t" anchorCtr="0">
            <a:normAutofit fontScale="32500" lnSpcReduction="20000"/>
          </a:bodyPr>
          <a:lstStyle/>
          <a:p>
            <a:pPr marL="0" lvl="0" indent="0" algn="just" rtl="0">
              <a:lnSpc>
                <a:spcPct val="150000"/>
              </a:lnSpc>
              <a:spcBef>
                <a:spcPts val="1200"/>
              </a:spcBef>
              <a:spcAft>
                <a:spcPts val="0"/>
              </a:spcAft>
              <a:buNone/>
            </a:pPr>
            <a:r>
              <a:rPr lang="x-none" sz="4607" dirty="0">
                <a:solidFill>
                  <a:srgbClr val="000000"/>
                </a:solidFill>
                <a:latin typeface="Times New Roman"/>
                <a:ea typeface="Times New Roman"/>
                <a:cs typeface="Times New Roman"/>
                <a:sym typeface="Times New Roman"/>
              </a:rPr>
              <a:t>Los metadatos permiten que una persona pueda ubicar y entender los datos. Este archivo también nos permite que la información requerida se pueda determinar si un conjunto de datos posee una localización geográfica. Además, tienen un inventario que reúne información por medio de la </a:t>
            </a:r>
            <a:r>
              <a:rPr lang="x-none" sz="4607" dirty="0" smtClean="0">
                <a:solidFill>
                  <a:srgbClr val="000000"/>
                </a:solidFill>
                <a:latin typeface="Times New Roman"/>
                <a:ea typeface="Times New Roman"/>
                <a:cs typeface="Times New Roman"/>
                <a:sym typeface="Times New Roman"/>
              </a:rPr>
              <a:t>georeferencia</a:t>
            </a:r>
            <a:r>
              <a:rPr lang="x-none" sz="4607" dirty="0">
                <a:solidFill>
                  <a:srgbClr val="000000"/>
                </a:solidFill>
                <a:latin typeface="Times New Roman"/>
                <a:ea typeface="Times New Roman"/>
                <a:cs typeface="Times New Roman"/>
                <a:sym typeface="Times New Roman"/>
              </a:rPr>
              <a:t>.</a:t>
            </a:r>
            <a:endParaRPr sz="4607" dirty="0">
              <a:solidFill>
                <a:srgbClr val="000000"/>
              </a:solidFill>
              <a:latin typeface="Times New Roman"/>
              <a:ea typeface="Times New Roman"/>
              <a:cs typeface="Times New Roman"/>
              <a:sym typeface="Times New Roman"/>
            </a:endParaRPr>
          </a:p>
          <a:p>
            <a:pPr marL="0" lvl="0" indent="0" algn="just" rtl="0">
              <a:lnSpc>
                <a:spcPct val="150000"/>
              </a:lnSpc>
              <a:spcBef>
                <a:spcPts val="1200"/>
              </a:spcBef>
              <a:spcAft>
                <a:spcPts val="0"/>
              </a:spcAft>
              <a:buNone/>
            </a:pPr>
            <a:r>
              <a:rPr lang="x-none" sz="4607" dirty="0">
                <a:solidFill>
                  <a:srgbClr val="000000"/>
                </a:solidFill>
                <a:latin typeface="Times New Roman"/>
                <a:ea typeface="Times New Roman"/>
                <a:cs typeface="Times New Roman"/>
                <a:sym typeface="Times New Roman"/>
              </a:rPr>
              <a:t>Los metadatos no son aplicados a la información digital, ya que </a:t>
            </a:r>
            <a:r>
              <a:rPr lang="x-none" sz="4607" dirty="0" smtClean="0">
                <a:solidFill>
                  <a:srgbClr val="000000"/>
                </a:solidFill>
                <a:latin typeface="Times New Roman"/>
                <a:ea typeface="Times New Roman"/>
                <a:cs typeface="Times New Roman"/>
                <a:sym typeface="Times New Roman"/>
              </a:rPr>
              <a:t>puede</a:t>
            </a:r>
            <a:r>
              <a:rPr lang="es-ES" sz="4607" dirty="0" smtClean="0">
                <a:solidFill>
                  <a:srgbClr val="000000"/>
                </a:solidFill>
                <a:latin typeface="Times New Roman"/>
                <a:ea typeface="Times New Roman"/>
                <a:cs typeface="Times New Roman"/>
                <a:sym typeface="Times New Roman"/>
              </a:rPr>
              <a:t>n</a:t>
            </a:r>
            <a:r>
              <a:rPr lang="x-none" sz="4607" dirty="0" smtClean="0">
                <a:solidFill>
                  <a:srgbClr val="000000"/>
                </a:solidFill>
                <a:latin typeface="Times New Roman"/>
                <a:ea typeface="Times New Roman"/>
                <a:cs typeface="Times New Roman"/>
                <a:sym typeface="Times New Roman"/>
              </a:rPr>
              <a:t> </a:t>
            </a:r>
            <a:r>
              <a:rPr lang="x-none" sz="4607" dirty="0">
                <a:solidFill>
                  <a:srgbClr val="000000"/>
                </a:solidFill>
                <a:latin typeface="Times New Roman"/>
                <a:ea typeface="Times New Roman"/>
                <a:cs typeface="Times New Roman"/>
                <a:sym typeface="Times New Roman"/>
              </a:rPr>
              <a:t>facilitar su localización, y así, agregarle un valor añadido a la información del sistema</a:t>
            </a:r>
            <a:r>
              <a:rPr lang="x-none" sz="4607" b="1" dirty="0">
                <a:solidFill>
                  <a:srgbClr val="000000"/>
                </a:solidFill>
                <a:latin typeface="Times New Roman"/>
                <a:ea typeface="Times New Roman"/>
                <a:cs typeface="Times New Roman"/>
                <a:sym typeface="Times New Roman"/>
              </a:rPr>
              <a:t>.</a:t>
            </a:r>
            <a:endParaRPr sz="4607" b="1" dirty="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dirty="0"/>
          </a:p>
        </p:txBody>
      </p:sp>
      <p:pic>
        <p:nvPicPr>
          <p:cNvPr id="145" name="Google Shape;145;p15"/>
          <p:cNvPicPr preferRelativeResize="0"/>
          <p:nvPr/>
        </p:nvPicPr>
        <p:blipFill>
          <a:blip r:embed="rId3">
            <a:alphaModFix/>
          </a:blip>
          <a:stretch>
            <a:fillRect/>
          </a:stretch>
        </p:blipFill>
        <p:spPr>
          <a:xfrm>
            <a:off x="5353175" y="1789050"/>
            <a:ext cx="3177200" cy="23706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3"/>
                                        </p:tgtEl>
                                        <p:attrNameLst>
                                          <p:attrName>style.visibility</p:attrName>
                                        </p:attrNameLst>
                                      </p:cBhvr>
                                      <p:to>
                                        <p:strVal val="visible"/>
                                      </p:to>
                                    </p:set>
                                    <p:anim calcmode="lin" valueType="num">
                                      <p:cBhvr additive="base">
                                        <p:cTn id="7" dur="1000"/>
                                        <p:tgtEl>
                                          <p:spTgt spid="143"/>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1000"/>
                                        <p:tgtEl>
                                          <p:spTgt spid="144"/>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1000"/>
                                        <p:tgtEl>
                                          <p:spTgt spid="14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6"/>
          <p:cNvSpPr txBox="1">
            <a:spLocks noGrp="1"/>
          </p:cNvSpPr>
          <p:nvPr>
            <p:ph type="title"/>
          </p:nvPr>
        </p:nvSpPr>
        <p:spPr>
          <a:xfrm>
            <a:off x="819150" y="216650"/>
            <a:ext cx="7505700" cy="151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x-none" sz="4800" b="1" i="1" u="sng" dirty="0"/>
              <a:t>¿</a:t>
            </a:r>
            <a:r>
              <a:rPr lang="x-none" sz="4500" b="1" i="1" u="sng" dirty="0"/>
              <a:t>Cuáles son los usos de los metadatos?</a:t>
            </a:r>
            <a:endParaRPr sz="4500" b="1" i="1" u="sng" dirty="0"/>
          </a:p>
        </p:txBody>
      </p:sp>
      <p:sp>
        <p:nvSpPr>
          <p:cNvPr id="151" name="Google Shape;151;p16"/>
          <p:cNvSpPr txBox="1">
            <a:spLocks noGrp="1"/>
          </p:cNvSpPr>
          <p:nvPr>
            <p:ph type="body" idx="1"/>
          </p:nvPr>
        </p:nvSpPr>
        <p:spPr>
          <a:xfrm>
            <a:off x="377350" y="1733150"/>
            <a:ext cx="5590800" cy="3410400"/>
          </a:xfrm>
          <a:prstGeom prst="rect">
            <a:avLst/>
          </a:prstGeom>
        </p:spPr>
        <p:txBody>
          <a:bodyPr spcFirstLastPara="1" wrap="square" lIns="91425" tIns="91425" rIns="91425" bIns="91425" anchor="t" anchorCtr="0">
            <a:normAutofit fontScale="92500"/>
          </a:bodyPr>
          <a:lstStyle/>
          <a:p>
            <a:pPr marL="0" lvl="0" indent="0" algn="just" rtl="0">
              <a:spcBef>
                <a:spcPts val="0"/>
              </a:spcBef>
              <a:spcAft>
                <a:spcPts val="0"/>
              </a:spcAft>
              <a:buNone/>
            </a:pPr>
            <a:r>
              <a:rPr lang="x-none" sz="1616" b="1" dirty="0"/>
              <a:t>Existen varias funciones de los metadatos que son: </a:t>
            </a:r>
            <a:endParaRPr sz="1616" b="1" dirty="0"/>
          </a:p>
          <a:p>
            <a:pPr marL="742950" lvl="1" indent="-285750" algn="just">
              <a:spcBef>
                <a:spcPts val="1200"/>
              </a:spcBef>
            </a:pPr>
            <a:r>
              <a:rPr lang="x-none" sz="1416" b="1" dirty="0" smtClean="0"/>
              <a:t>Facilitan </a:t>
            </a:r>
            <a:r>
              <a:rPr lang="x-none" sz="1416" b="1" dirty="0"/>
              <a:t>la búsqueda y el análisis: </a:t>
            </a:r>
            <a:r>
              <a:rPr lang="x-none" sz="1416" dirty="0"/>
              <a:t>Los metadatos ayudan a buscar la información de manera fácil y permiten realizar el análisis de ellos.</a:t>
            </a:r>
            <a:endParaRPr sz="1416" dirty="0"/>
          </a:p>
          <a:p>
            <a:pPr marL="742950" lvl="1" indent="-285750" algn="just">
              <a:spcBef>
                <a:spcPts val="1200"/>
              </a:spcBef>
            </a:pPr>
            <a:r>
              <a:rPr lang="x-none" sz="1416" b="1" dirty="0" smtClean="0"/>
              <a:t>Mejora </a:t>
            </a:r>
            <a:r>
              <a:rPr lang="x-none" sz="1416" b="1" dirty="0"/>
              <a:t>la gobernanza de los datos: </a:t>
            </a:r>
            <a:r>
              <a:rPr lang="x-none" sz="1416" dirty="0"/>
              <a:t>Gestionar los metadatos en un entorno estandarizado, ya que hace posible la buena gobernanza de los datos y a su vez hace que el programa sea exitoso.</a:t>
            </a:r>
            <a:endParaRPr sz="1416" dirty="0"/>
          </a:p>
          <a:p>
            <a:pPr marL="742950" lvl="1" indent="-285750" algn="just">
              <a:spcBef>
                <a:spcPts val="1200"/>
              </a:spcBef>
            </a:pPr>
            <a:r>
              <a:rPr lang="x-none" sz="1416" b="1" dirty="0" smtClean="0"/>
              <a:t>Ayuda </a:t>
            </a:r>
            <a:r>
              <a:rPr lang="x-none" sz="1416" b="1" dirty="0"/>
              <a:t>a la integración: </a:t>
            </a:r>
            <a:r>
              <a:rPr lang="x-none" sz="1416" dirty="0"/>
              <a:t>En la integración híbrida en los metadatos son claves, para el desarrollo de las páginas web. Además, nos permiten el uso de compartirlo entre los usuarios de los diferentes negocios para que puedan ir mejorando la aplicación de manera constante.</a:t>
            </a:r>
            <a:endParaRPr sz="1416" dirty="0"/>
          </a:p>
          <a:p>
            <a:pPr marL="0" lvl="0" indent="0" algn="l" rtl="0">
              <a:spcBef>
                <a:spcPts val="1200"/>
              </a:spcBef>
              <a:spcAft>
                <a:spcPts val="1200"/>
              </a:spcAft>
              <a:buNone/>
            </a:pPr>
            <a:endParaRPr dirty="0"/>
          </a:p>
        </p:txBody>
      </p:sp>
      <p:pic>
        <p:nvPicPr>
          <p:cNvPr id="152" name="Google Shape;152;p16"/>
          <p:cNvPicPr preferRelativeResize="0"/>
          <p:nvPr/>
        </p:nvPicPr>
        <p:blipFill>
          <a:blip r:embed="rId3">
            <a:alphaModFix/>
          </a:blip>
          <a:stretch>
            <a:fillRect/>
          </a:stretch>
        </p:blipFill>
        <p:spPr>
          <a:xfrm>
            <a:off x="6121900" y="1844950"/>
            <a:ext cx="2697525" cy="2585725"/>
          </a:xfrm>
          <a:prstGeom prst="rect">
            <a:avLst/>
          </a:prstGeom>
          <a:noFill/>
          <a:ln>
            <a:noFill/>
          </a:ln>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1000"/>
                                        <p:tgtEl>
                                          <p:spTgt spid="150"/>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151"/>
                                        </p:tgtEl>
                                        <p:attrNameLst>
                                          <p:attrName>style.visibility</p:attrName>
                                        </p:attrNameLst>
                                      </p:cBhvr>
                                      <p:to>
                                        <p:strVal val="visible"/>
                                      </p:to>
                                    </p:set>
                                    <p:anim calcmode="lin" valueType="num">
                                      <p:cBhvr additive="base">
                                        <p:cTn id="11" dur="1000"/>
                                        <p:tgtEl>
                                          <p:spTgt spid="151"/>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1" fill="hold" nodeType="afterEffect">
                                  <p:stCondLst>
                                    <p:cond delay="0"/>
                                  </p:stCondLst>
                                  <p:childTnLst>
                                    <p:set>
                                      <p:cBhvr>
                                        <p:cTn id="14" dur="1" fill="hold">
                                          <p:stCondLst>
                                            <p:cond delay="0"/>
                                          </p:stCondLst>
                                        </p:cTn>
                                        <p:tgtEl>
                                          <p:spTgt spid="152"/>
                                        </p:tgtEl>
                                        <p:attrNameLst>
                                          <p:attrName>style.visibility</p:attrName>
                                        </p:attrNameLst>
                                      </p:cBhvr>
                                      <p:to>
                                        <p:strVal val="visible"/>
                                      </p:to>
                                    </p:set>
                                    <p:anim calcmode="lin" valueType="num">
                                      <p:cBhvr additive="base">
                                        <p:cTn id="15" dur="1000"/>
                                        <p:tgtEl>
                                          <p:spTgt spid="1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7"/>
          <p:cNvSpPr txBox="1">
            <a:spLocks noGrp="1"/>
          </p:cNvSpPr>
          <p:nvPr>
            <p:ph type="title"/>
          </p:nvPr>
        </p:nvSpPr>
        <p:spPr>
          <a:xfrm>
            <a:off x="819150" y="44025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x-none" sz="5600" b="1" i="1" u="sng"/>
              <a:t>¿Para qué se usan?</a:t>
            </a:r>
            <a:endParaRPr sz="5600" b="1" i="1" u="sng"/>
          </a:p>
        </p:txBody>
      </p:sp>
      <p:sp>
        <p:nvSpPr>
          <p:cNvPr id="158" name="Google Shape;158;p17"/>
          <p:cNvSpPr txBox="1">
            <a:spLocks noGrp="1"/>
          </p:cNvSpPr>
          <p:nvPr>
            <p:ph type="body" idx="1"/>
          </p:nvPr>
        </p:nvSpPr>
        <p:spPr>
          <a:xfrm>
            <a:off x="614975" y="1649275"/>
            <a:ext cx="4290900" cy="3088800"/>
          </a:xfrm>
          <a:prstGeom prst="rect">
            <a:avLst/>
          </a:prstGeom>
        </p:spPr>
        <p:txBody>
          <a:bodyPr spcFirstLastPara="1" wrap="square" lIns="91425" tIns="91425" rIns="91425" bIns="91425" anchor="t" anchorCtr="0">
            <a:normAutofit/>
          </a:bodyPr>
          <a:lstStyle/>
          <a:p>
            <a:pPr marL="0" lvl="0" indent="0" algn="just" rtl="0">
              <a:lnSpc>
                <a:spcPct val="115000"/>
              </a:lnSpc>
              <a:spcBef>
                <a:spcPts val="1200"/>
              </a:spcBef>
              <a:spcAft>
                <a:spcPts val="0"/>
              </a:spcAft>
              <a:buNone/>
            </a:pPr>
            <a:r>
              <a:rPr lang="x-none" sz="1700">
                <a:solidFill>
                  <a:srgbClr val="000000"/>
                </a:solidFill>
                <a:latin typeface="Times New Roman"/>
                <a:ea typeface="Times New Roman"/>
                <a:cs typeface="Times New Roman"/>
                <a:sym typeface="Times New Roman"/>
              </a:rPr>
              <a:t>Los metadatos los usamos porque permite que los investigadores puedan localizar, acceder a los conjuntos de datos, poder comprender el contexto que han sido creado y gestionado. También, los metadatos ayudan a clasificar la información, facilitando su recuperación y, consecuentemente, su análisis para poder usarlos en beneficio de la empresa.</a:t>
            </a:r>
            <a:endParaRPr sz="170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a:p>
        </p:txBody>
      </p:sp>
      <p:pic>
        <p:nvPicPr>
          <p:cNvPr id="159" name="Google Shape;159;p17"/>
          <p:cNvPicPr preferRelativeResize="0"/>
          <p:nvPr/>
        </p:nvPicPr>
        <p:blipFill>
          <a:blip r:embed="rId3">
            <a:alphaModFix/>
          </a:blip>
          <a:stretch>
            <a:fillRect/>
          </a:stretch>
        </p:blipFill>
        <p:spPr>
          <a:xfrm>
            <a:off x="5395075" y="1576575"/>
            <a:ext cx="2929775" cy="2854100"/>
          </a:xfrm>
          <a:prstGeom prst="rect">
            <a:avLst/>
          </a:prstGeom>
          <a:noFill/>
          <a:ln>
            <a:noFill/>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7"/>
                                        </p:tgtEl>
                                        <p:attrNameLst>
                                          <p:attrName>style.visibility</p:attrName>
                                        </p:attrNameLst>
                                      </p:cBhvr>
                                      <p:to>
                                        <p:strVal val="visible"/>
                                      </p:to>
                                    </p:set>
                                    <p:anim calcmode="lin" valueType="num">
                                      <p:cBhvr additive="base">
                                        <p:cTn id="7" dur="1000"/>
                                        <p:tgtEl>
                                          <p:spTgt spid="157"/>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Effect transition="in" filter="fade">
                                      <p:cBhvr>
                                        <p:cTn id="11" dur="1000"/>
                                        <p:tgtEl>
                                          <p:spTgt spid="158"/>
                                        </p:tgtEl>
                                      </p:cBhvr>
                                    </p:animEffect>
                                  </p:childTnLst>
                                </p:cTn>
                              </p:par>
                            </p:childTnLst>
                          </p:cTn>
                        </p:par>
                        <p:par>
                          <p:cTn id="12" fill="hold">
                            <p:stCondLst>
                              <p:cond delay="2000"/>
                            </p:stCondLst>
                            <p:childTnLst>
                              <p:par>
                                <p:cTn id="13" presetID="23" presetClass="entr" presetSubtype="16" fill="hold" nodeType="afterEffect">
                                  <p:stCondLst>
                                    <p:cond delay="0"/>
                                  </p:stCondLst>
                                  <p:childTnLst>
                                    <p:set>
                                      <p:cBhvr>
                                        <p:cTn id="14" dur="1" fill="hold">
                                          <p:stCondLst>
                                            <p:cond delay="0"/>
                                          </p:stCondLst>
                                        </p:cTn>
                                        <p:tgtEl>
                                          <p:spTgt spid="159"/>
                                        </p:tgtEl>
                                        <p:attrNameLst>
                                          <p:attrName>style.visibility</p:attrName>
                                        </p:attrNameLst>
                                      </p:cBhvr>
                                      <p:to>
                                        <p:strVal val="visible"/>
                                      </p:to>
                                    </p:set>
                                    <p:anim calcmode="lin" valueType="num">
                                      <p:cBhvr additive="base">
                                        <p:cTn id="15" dur="1000"/>
                                        <p:tgtEl>
                                          <p:spTgt spid="159"/>
                                        </p:tgtEl>
                                        <p:attrNameLst>
                                          <p:attrName>ppt_w</p:attrName>
                                        </p:attrNameLst>
                                      </p:cBhvr>
                                      <p:tavLst>
                                        <p:tav tm="0">
                                          <p:val>
                                            <p:strVal val="0"/>
                                          </p:val>
                                        </p:tav>
                                        <p:tav tm="100000">
                                          <p:val>
                                            <p:strVal val="#ppt_w"/>
                                          </p:val>
                                        </p:tav>
                                      </p:tavLst>
                                    </p:anim>
                                    <p:anim calcmode="lin" valueType="num">
                                      <p:cBhvr additive="base">
                                        <p:cTn id="16" dur="1000"/>
                                        <p:tgtEl>
                                          <p:spTgt spid="15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8"/>
          <p:cNvSpPr txBox="1">
            <a:spLocks noGrp="1"/>
          </p:cNvSpPr>
          <p:nvPr>
            <p:ph type="title"/>
          </p:nvPr>
        </p:nvSpPr>
        <p:spPr>
          <a:xfrm>
            <a:off x="419403" y="436592"/>
            <a:ext cx="8305194" cy="99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x-none" sz="5400" b="1" i="1" u="sng" dirty="0"/>
              <a:t>Esquemas de metadatos</a:t>
            </a:r>
            <a:endParaRPr sz="5400" b="1" i="1" u="sng" dirty="0"/>
          </a:p>
        </p:txBody>
      </p:sp>
      <p:sp>
        <p:nvSpPr>
          <p:cNvPr id="165" name="Google Shape;165;p18"/>
          <p:cNvSpPr txBox="1">
            <a:spLocks noGrp="1"/>
          </p:cNvSpPr>
          <p:nvPr>
            <p:ph type="body" idx="1"/>
          </p:nvPr>
        </p:nvSpPr>
        <p:spPr>
          <a:xfrm>
            <a:off x="819000" y="1705175"/>
            <a:ext cx="3753000" cy="2859300"/>
          </a:xfrm>
          <a:prstGeom prst="rect">
            <a:avLst/>
          </a:prstGeom>
        </p:spPr>
        <p:txBody>
          <a:bodyPr spcFirstLastPara="1" wrap="square" lIns="91425" tIns="91425" rIns="91425" bIns="91425" anchor="t" anchorCtr="0">
            <a:normAutofit/>
          </a:bodyPr>
          <a:lstStyle/>
          <a:p>
            <a:pPr marL="0" lvl="0" indent="0" algn="just" rtl="0">
              <a:spcBef>
                <a:spcPts val="0"/>
              </a:spcBef>
              <a:spcAft>
                <a:spcPts val="1200"/>
              </a:spcAft>
              <a:buNone/>
            </a:pPr>
            <a:r>
              <a:rPr lang="x-none" sz="1700" dirty="0"/>
              <a:t>Los esquemas de metadatos son un conjunto de elementos diseñados para un fin específico, como puede ser la descripción de un expediente o unidad documental compuesta. Esto quiere decir, que los esquemas de metadatos en general especifican los nombres de los elementos que lo incorporan.</a:t>
            </a:r>
            <a:endParaRPr sz="1700" dirty="0"/>
          </a:p>
        </p:txBody>
      </p:sp>
      <p:pic>
        <p:nvPicPr>
          <p:cNvPr id="166" name="Google Shape;166;p18"/>
          <p:cNvPicPr preferRelativeResize="0"/>
          <p:nvPr/>
        </p:nvPicPr>
        <p:blipFill>
          <a:blip r:embed="rId3">
            <a:alphaModFix/>
          </a:blip>
          <a:stretch>
            <a:fillRect/>
          </a:stretch>
        </p:blipFill>
        <p:spPr>
          <a:xfrm>
            <a:off x="4892125" y="1705175"/>
            <a:ext cx="3619800" cy="2669600"/>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1000"/>
                                        <p:tgtEl>
                                          <p:spTgt spid="164"/>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65"/>
                                        </p:tgtEl>
                                        <p:attrNameLst>
                                          <p:attrName>style.visibility</p:attrName>
                                        </p:attrNameLst>
                                      </p:cBhvr>
                                      <p:to>
                                        <p:strVal val="visible"/>
                                      </p:to>
                                    </p:set>
                                    <p:anim calcmode="lin" valueType="num">
                                      <p:cBhvr additive="base">
                                        <p:cTn id="11" dur="1000"/>
                                        <p:tgtEl>
                                          <p:spTgt spid="165"/>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2" fill="hold" nodeType="afterEffect">
                                  <p:stCondLst>
                                    <p:cond delay="0"/>
                                  </p:stCondLst>
                                  <p:childTnLst>
                                    <p:set>
                                      <p:cBhvr>
                                        <p:cTn id="14" dur="1" fill="hold">
                                          <p:stCondLst>
                                            <p:cond delay="0"/>
                                          </p:stCondLst>
                                        </p:cTn>
                                        <p:tgtEl>
                                          <p:spTgt spid="166"/>
                                        </p:tgtEl>
                                        <p:attrNameLst>
                                          <p:attrName>style.visibility</p:attrName>
                                        </p:attrNameLst>
                                      </p:cBhvr>
                                      <p:to>
                                        <p:strVal val="visible"/>
                                      </p:to>
                                    </p:set>
                                    <p:anim calcmode="lin" valueType="num">
                                      <p:cBhvr additive="base">
                                        <p:cTn id="15" dur="1000"/>
                                        <p:tgtEl>
                                          <p:spTgt spid="16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9"/>
          <p:cNvSpPr txBox="1">
            <a:spLocks noGrp="1"/>
          </p:cNvSpPr>
          <p:nvPr>
            <p:ph type="title"/>
          </p:nvPr>
        </p:nvSpPr>
        <p:spPr>
          <a:xfrm>
            <a:off x="239100" y="237600"/>
            <a:ext cx="8665800" cy="125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x-none" sz="5000" b="1" i="1" u="sng"/>
              <a:t>Características de los metadatos</a:t>
            </a:r>
            <a:endParaRPr sz="5000" b="1" i="1" u="sng"/>
          </a:p>
        </p:txBody>
      </p:sp>
      <p:sp>
        <p:nvSpPr>
          <p:cNvPr id="172" name="Google Shape;172;p19"/>
          <p:cNvSpPr txBox="1">
            <a:spLocks noGrp="1"/>
          </p:cNvSpPr>
          <p:nvPr>
            <p:ph type="body" idx="1"/>
          </p:nvPr>
        </p:nvSpPr>
        <p:spPr>
          <a:xfrm>
            <a:off x="475225" y="1990725"/>
            <a:ext cx="5478900" cy="29013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x-none" sz="1600"/>
              <a:t>Los metadatos tienen las siguientes características: </a:t>
            </a:r>
            <a:endParaRPr sz="1600"/>
          </a:p>
          <a:p>
            <a:pPr marL="457200" lvl="0" indent="-330200" algn="just" rtl="0">
              <a:spcBef>
                <a:spcPts val="1200"/>
              </a:spcBef>
              <a:spcAft>
                <a:spcPts val="0"/>
              </a:spcAft>
              <a:buSzPts val="1600"/>
              <a:buChar char="●"/>
            </a:pPr>
            <a:r>
              <a:rPr lang="x-none" sz="1600"/>
              <a:t>Se trata de paquetes de información estructurada, con el que se describen el contenido, la calidad y las características de los datos de un sitio web.</a:t>
            </a:r>
            <a:endParaRPr sz="1600"/>
          </a:p>
          <a:p>
            <a:pPr marL="457200" lvl="0" indent="-330200" algn="just" rtl="0">
              <a:spcBef>
                <a:spcPts val="0"/>
              </a:spcBef>
              <a:spcAft>
                <a:spcPts val="0"/>
              </a:spcAft>
              <a:buSzPts val="1600"/>
              <a:buChar char="●"/>
            </a:pPr>
            <a:r>
              <a:rPr lang="x-none" sz="1600"/>
              <a:t>Son datos precisos y cortos, que están integrados por palabras simples.</a:t>
            </a:r>
            <a:endParaRPr sz="1600"/>
          </a:p>
          <a:p>
            <a:pPr marL="457200" lvl="0" indent="-330200" algn="just" rtl="0">
              <a:spcBef>
                <a:spcPts val="0"/>
              </a:spcBef>
              <a:spcAft>
                <a:spcPts val="0"/>
              </a:spcAft>
              <a:buSzPts val="1600"/>
              <a:buChar char="●"/>
            </a:pPr>
            <a:r>
              <a:rPr lang="x-none" sz="1600"/>
              <a:t>Permiten puntos de acceso a la información del sitio web.</a:t>
            </a:r>
            <a:endParaRPr sz="1600"/>
          </a:p>
          <a:p>
            <a:pPr marL="457200" lvl="0" indent="-330200" algn="just" rtl="0">
              <a:spcBef>
                <a:spcPts val="0"/>
              </a:spcBef>
              <a:spcAft>
                <a:spcPts val="0"/>
              </a:spcAft>
              <a:buSzPts val="1600"/>
              <a:buChar char="●"/>
            </a:pPr>
            <a:r>
              <a:rPr lang="x-none" sz="1600"/>
              <a:t>Ayudan a codificar la descripción de un sitio web.</a:t>
            </a:r>
            <a:endParaRPr sz="1600"/>
          </a:p>
          <a:p>
            <a:pPr marL="0" lvl="0" indent="0" algn="l" rtl="0">
              <a:spcBef>
                <a:spcPts val="1200"/>
              </a:spcBef>
              <a:spcAft>
                <a:spcPts val="1200"/>
              </a:spcAft>
              <a:buNone/>
            </a:pPr>
            <a:endParaRPr/>
          </a:p>
        </p:txBody>
      </p:sp>
      <p:pic>
        <p:nvPicPr>
          <p:cNvPr id="173" name="Google Shape;173;p19"/>
          <p:cNvPicPr preferRelativeResize="0"/>
          <p:nvPr/>
        </p:nvPicPr>
        <p:blipFill>
          <a:blip r:embed="rId3">
            <a:alphaModFix/>
          </a:blip>
          <a:stretch>
            <a:fillRect/>
          </a:stretch>
        </p:blipFill>
        <p:spPr>
          <a:xfrm>
            <a:off x="5954125" y="1990725"/>
            <a:ext cx="2795425" cy="2244275"/>
          </a:xfrm>
          <a:prstGeom prst="rect">
            <a:avLst/>
          </a:prstGeom>
          <a:noFill/>
          <a:ln>
            <a:noFill/>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71"/>
                                        </p:tgtEl>
                                        <p:attrNameLst>
                                          <p:attrName>style.visibility</p:attrName>
                                        </p:attrNameLst>
                                      </p:cBhvr>
                                      <p:to>
                                        <p:strVal val="visible"/>
                                      </p:to>
                                    </p:set>
                                    <p:anim calcmode="lin" valueType="num">
                                      <p:cBhvr additive="base">
                                        <p:cTn id="7" dur="1000"/>
                                        <p:tgtEl>
                                          <p:spTgt spid="171"/>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72"/>
                                        </p:tgtEl>
                                        <p:attrNameLst>
                                          <p:attrName>style.visibility</p:attrName>
                                        </p:attrNameLst>
                                      </p:cBhvr>
                                      <p:to>
                                        <p:strVal val="visible"/>
                                      </p:to>
                                    </p:set>
                                    <p:anim calcmode="lin" valueType="num">
                                      <p:cBhvr additive="base">
                                        <p:cTn id="11" dur="1000"/>
                                        <p:tgtEl>
                                          <p:spTgt spid="172"/>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73"/>
                                        </p:tgtEl>
                                        <p:attrNameLst>
                                          <p:attrName>style.visibility</p:attrName>
                                        </p:attrNameLst>
                                      </p:cBhvr>
                                      <p:to>
                                        <p:strVal val="visible"/>
                                      </p:to>
                                    </p:set>
                                    <p:animEffect transition="in" filter="fade">
                                      <p:cBhvr>
                                        <p:cTn id="15" dur="10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0"/>
          <p:cNvSpPr txBox="1">
            <a:spLocks noGrp="1"/>
          </p:cNvSpPr>
          <p:nvPr>
            <p:ph type="title"/>
          </p:nvPr>
        </p:nvSpPr>
        <p:spPr>
          <a:xfrm>
            <a:off x="819150" y="468225"/>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x-none" sz="6100" b="1" i="1" u="sng"/>
              <a:t>Almacenamiento</a:t>
            </a:r>
            <a:endParaRPr sz="6100" b="1" i="1" u="sng"/>
          </a:p>
        </p:txBody>
      </p:sp>
      <p:sp>
        <p:nvSpPr>
          <p:cNvPr id="179" name="Google Shape;179;p20"/>
          <p:cNvSpPr txBox="1">
            <a:spLocks noGrp="1"/>
          </p:cNvSpPr>
          <p:nvPr>
            <p:ph type="body" idx="1"/>
          </p:nvPr>
        </p:nvSpPr>
        <p:spPr>
          <a:xfrm>
            <a:off x="461250" y="1761100"/>
            <a:ext cx="5786400" cy="3046800"/>
          </a:xfrm>
          <a:prstGeom prst="rect">
            <a:avLst/>
          </a:prstGeom>
        </p:spPr>
        <p:txBody>
          <a:bodyPr spcFirstLastPara="1" wrap="square" lIns="91425" tIns="91425" rIns="91425" bIns="91425" anchor="t" anchorCtr="0">
            <a:normAutofit/>
          </a:bodyPr>
          <a:lstStyle/>
          <a:p>
            <a:pPr marL="0" lvl="0" indent="0" algn="just" rtl="0">
              <a:lnSpc>
                <a:spcPct val="115000"/>
              </a:lnSpc>
              <a:spcBef>
                <a:spcPts val="1200"/>
              </a:spcBef>
              <a:spcAft>
                <a:spcPts val="0"/>
              </a:spcAft>
              <a:buNone/>
            </a:pPr>
            <a:r>
              <a:rPr lang="x-none" sz="1508">
                <a:solidFill>
                  <a:srgbClr val="000000"/>
                </a:solidFill>
                <a:latin typeface="Times New Roman"/>
                <a:ea typeface="Times New Roman"/>
                <a:cs typeface="Times New Roman"/>
                <a:sym typeface="Times New Roman"/>
              </a:rPr>
              <a:t>Hay dos maneras de guardar información o almacenar datos que son:</a:t>
            </a:r>
            <a:endParaRPr sz="1508">
              <a:solidFill>
                <a:srgbClr val="000000"/>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x-none" sz="1508" b="1">
                <a:solidFill>
                  <a:srgbClr val="000000"/>
                </a:solidFill>
                <a:latin typeface="Times New Roman"/>
                <a:ea typeface="Times New Roman"/>
                <a:cs typeface="Times New Roman"/>
                <a:sym typeface="Times New Roman"/>
              </a:rPr>
              <a:t>Almacenamiento interno:</a:t>
            </a:r>
            <a:r>
              <a:rPr lang="x-none" sz="1508">
                <a:solidFill>
                  <a:srgbClr val="000000"/>
                </a:solidFill>
                <a:latin typeface="Times New Roman"/>
                <a:ea typeface="Times New Roman"/>
                <a:cs typeface="Times New Roman"/>
                <a:sym typeface="Times New Roman"/>
              </a:rPr>
              <a:t> Es un término que se utiliza para identificar a todos los dispositivos de almacenamiento que son importantes para el funcionamiento de un equipo.</a:t>
            </a:r>
            <a:endParaRPr sz="1508">
              <a:solidFill>
                <a:srgbClr val="000000"/>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x-none" sz="1508" b="1">
                <a:solidFill>
                  <a:srgbClr val="000000"/>
                </a:solidFill>
                <a:latin typeface="Times New Roman"/>
                <a:ea typeface="Times New Roman"/>
                <a:cs typeface="Times New Roman"/>
                <a:sym typeface="Times New Roman"/>
              </a:rPr>
              <a:t>Almacenamiento externo</a:t>
            </a:r>
            <a:r>
              <a:rPr lang="x-none" sz="1508">
                <a:solidFill>
                  <a:srgbClr val="000000"/>
                </a:solidFill>
                <a:latin typeface="Times New Roman"/>
                <a:ea typeface="Times New Roman"/>
                <a:cs typeface="Times New Roman"/>
                <a:sym typeface="Times New Roman"/>
              </a:rPr>
              <a:t>: Es un componente informático específicamente diseñado para el almacenamiento de archivos que pueden ser de texto, de imagen, de sonido, de vídeo, programas informáticos.</a:t>
            </a:r>
            <a:endParaRPr sz="1508">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a:p>
        </p:txBody>
      </p:sp>
      <p:pic>
        <p:nvPicPr>
          <p:cNvPr id="180" name="Google Shape;180;p20"/>
          <p:cNvPicPr preferRelativeResize="0"/>
          <p:nvPr/>
        </p:nvPicPr>
        <p:blipFill>
          <a:blip r:embed="rId3">
            <a:alphaModFix/>
          </a:blip>
          <a:stretch>
            <a:fillRect/>
          </a:stretch>
        </p:blipFill>
        <p:spPr>
          <a:xfrm>
            <a:off x="6400050" y="1761100"/>
            <a:ext cx="2321526" cy="2222325"/>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78"/>
                                        </p:tgtEl>
                                        <p:attrNameLst>
                                          <p:attrName>style.visibility</p:attrName>
                                        </p:attrNameLst>
                                      </p:cBhvr>
                                      <p:to>
                                        <p:strVal val="visible"/>
                                      </p:to>
                                    </p:set>
                                    <p:anim calcmode="lin" valueType="num">
                                      <p:cBhvr additive="base">
                                        <p:cTn id="7" dur="1000"/>
                                        <p:tgtEl>
                                          <p:spTgt spid="178"/>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79"/>
                                        </p:tgtEl>
                                        <p:attrNameLst>
                                          <p:attrName>style.visibility</p:attrName>
                                        </p:attrNameLst>
                                      </p:cBhvr>
                                      <p:to>
                                        <p:strVal val="visible"/>
                                      </p:to>
                                    </p:set>
                                    <p:anim calcmode="lin" valueType="num">
                                      <p:cBhvr additive="base">
                                        <p:cTn id="11" dur="1000"/>
                                        <p:tgtEl>
                                          <p:spTgt spid="179"/>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80"/>
                                        </p:tgtEl>
                                        <p:attrNameLst>
                                          <p:attrName>style.visibility</p:attrName>
                                        </p:attrNameLst>
                                      </p:cBhvr>
                                      <p:to>
                                        <p:strVal val="visible"/>
                                      </p:to>
                                    </p:set>
                                    <p:animEffect transition="in" filter="fade">
                                      <p:cBhvr>
                                        <p:cTn id="15" dur="10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1"/>
          <p:cNvSpPr txBox="1">
            <a:spLocks noGrp="1"/>
          </p:cNvSpPr>
          <p:nvPr>
            <p:ph type="title"/>
          </p:nvPr>
        </p:nvSpPr>
        <p:spPr>
          <a:xfrm>
            <a:off x="819150" y="412325"/>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x-none" sz="6300" b="1" i="1" u="sng"/>
              <a:t>Conclusión</a:t>
            </a:r>
            <a:endParaRPr sz="6300" b="1" i="1" u="sng"/>
          </a:p>
        </p:txBody>
      </p:sp>
      <p:sp>
        <p:nvSpPr>
          <p:cNvPr id="186" name="Google Shape;186;p21"/>
          <p:cNvSpPr txBox="1">
            <a:spLocks noGrp="1"/>
          </p:cNvSpPr>
          <p:nvPr>
            <p:ph type="body" idx="1"/>
          </p:nvPr>
        </p:nvSpPr>
        <p:spPr>
          <a:xfrm>
            <a:off x="461250" y="1649275"/>
            <a:ext cx="4808100" cy="2775600"/>
          </a:xfrm>
          <a:prstGeom prst="rect">
            <a:avLst/>
          </a:prstGeom>
        </p:spPr>
        <p:txBody>
          <a:bodyPr spcFirstLastPara="1" wrap="square" lIns="91425" tIns="91425" rIns="91425" bIns="91425" anchor="t" anchorCtr="0">
            <a:normAutofit/>
          </a:bodyPr>
          <a:lstStyle/>
          <a:p>
            <a:pPr marL="0" lvl="0" indent="0" algn="just" rtl="0">
              <a:lnSpc>
                <a:spcPct val="115000"/>
              </a:lnSpc>
              <a:spcBef>
                <a:spcPts val="1200"/>
              </a:spcBef>
              <a:spcAft>
                <a:spcPts val="0"/>
              </a:spcAft>
              <a:buNone/>
            </a:pPr>
            <a:r>
              <a:rPr lang="x-none" sz="1700">
                <a:solidFill>
                  <a:srgbClr val="000000"/>
                </a:solidFill>
                <a:highlight>
                  <a:srgbClr val="FFFFFF"/>
                </a:highlight>
                <a:latin typeface="Times New Roman"/>
                <a:ea typeface="Times New Roman"/>
                <a:cs typeface="Times New Roman"/>
                <a:sym typeface="Times New Roman"/>
              </a:rPr>
              <a:t>Para concluir, puedo decir que los metadatos son necesario acompañarlos de otros datos adicionales que los describan y aporten información suplementaria acerca de ellos. Estos datos adicionales son los metadatos, y recogen información tanto del componente espacial como de la temática del dato geográfico</a:t>
            </a:r>
            <a:r>
              <a:rPr lang="x-none" sz="1500">
                <a:solidFill>
                  <a:srgbClr val="000000"/>
                </a:solidFill>
                <a:highlight>
                  <a:srgbClr val="FFFFFF"/>
                </a:highlight>
                <a:latin typeface="Times New Roman"/>
                <a:ea typeface="Times New Roman"/>
                <a:cs typeface="Times New Roman"/>
                <a:sym typeface="Times New Roman"/>
              </a:rPr>
              <a:t>. </a:t>
            </a:r>
            <a:endParaRPr sz="1500">
              <a:solidFill>
                <a:srgbClr val="000000"/>
              </a:solidFill>
              <a:highlight>
                <a:srgbClr val="FFFFFF"/>
              </a:highlight>
              <a:latin typeface="Times New Roman"/>
              <a:ea typeface="Times New Roman"/>
              <a:cs typeface="Times New Roman"/>
              <a:sym typeface="Times New Roman"/>
            </a:endParaRPr>
          </a:p>
          <a:p>
            <a:pPr marL="0" lvl="0" indent="0" algn="l" rtl="0">
              <a:spcBef>
                <a:spcPts val="1200"/>
              </a:spcBef>
              <a:spcAft>
                <a:spcPts val="1200"/>
              </a:spcAft>
              <a:buNone/>
            </a:pPr>
            <a:endParaRPr/>
          </a:p>
        </p:txBody>
      </p:sp>
      <p:pic>
        <p:nvPicPr>
          <p:cNvPr id="187" name="Google Shape;187;p21"/>
          <p:cNvPicPr preferRelativeResize="0"/>
          <p:nvPr/>
        </p:nvPicPr>
        <p:blipFill>
          <a:blip r:embed="rId3">
            <a:alphaModFix/>
          </a:blip>
          <a:stretch>
            <a:fillRect/>
          </a:stretch>
        </p:blipFill>
        <p:spPr>
          <a:xfrm>
            <a:off x="5421750" y="1519325"/>
            <a:ext cx="3327800" cy="2687725"/>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1000"/>
                                        <p:tgtEl>
                                          <p:spTgt spid="185"/>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1000"/>
                                        <p:tgtEl>
                                          <p:spTgt spid="186"/>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2" fill="hold" nodeType="afterEffect">
                                  <p:stCondLst>
                                    <p:cond delay="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1000"/>
                                        <p:tgtEl>
                                          <p:spTgt spid="18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616</Words>
  <Application>Microsoft Macintosh PowerPoint</Application>
  <PresentationFormat>Presentación en pantalla (16:9)</PresentationFormat>
  <Paragraphs>33</Paragraphs>
  <Slides>10</Slides>
  <Notes>10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Times New Roman</vt:lpstr>
      <vt:lpstr>Arial</vt:lpstr>
      <vt:lpstr>Nunito</vt:lpstr>
      <vt:lpstr>Calibri</vt:lpstr>
      <vt:lpstr>Shift</vt:lpstr>
      <vt:lpstr>Metadatos </vt:lpstr>
      <vt:lpstr>Introducción </vt:lpstr>
      <vt:lpstr>Contenido </vt:lpstr>
      <vt:lpstr>¿Cuáles son los usos de los metadatos?</vt:lpstr>
      <vt:lpstr>¿Para qué se usan?</vt:lpstr>
      <vt:lpstr>Esquemas de metadatos</vt:lpstr>
      <vt:lpstr>Características de los metadatos</vt:lpstr>
      <vt:lpstr>Almacenamiento</vt:lpstr>
      <vt:lpstr>Conclusión</vt:lpstr>
      <vt:lpstr>Infografía </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Metadatos </dc:title>
  <cp:lastModifiedBy>Usuario de Microsoft Office</cp:lastModifiedBy>
  <cp:revision>2</cp:revision>
  <dcterms:modified xsi:type="dcterms:W3CDTF">2023-04-27T13:27:33Z</dcterms:modified>
</cp:coreProperties>
</file>