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2.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2" r:id="rId3"/>
    <p:sldId id="263" r:id="rId4"/>
    <p:sldId id="264" r:id="rId5"/>
    <p:sldId id="265" r:id="rId6"/>
    <p:sldId id="266" r:id="rId7"/>
    <p:sldId id="267" r:id="rId8"/>
    <p:sldId id="269" r:id="rId9"/>
    <p:sldId id="256" r:id="rId10"/>
    <p:sldId id="257" r:id="rId11"/>
    <p:sldId id="258" r:id="rId12"/>
    <p:sldId id="270" r:id="rId13"/>
    <p:sldId id="268"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 Gudiel" initials="CG" lastIdx="1" clrIdx="0">
    <p:extLst>
      <p:ext uri="{19B8F6BF-5375-455C-9EA6-DF929625EA0E}">
        <p15:presenceInfo xmlns:p15="http://schemas.microsoft.com/office/powerpoint/2012/main" userId="ba0df4d188cec8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1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27947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E6284C-5133-4AE7-BC92-A902CF0FFBB0}" type="datetimeFigureOut">
              <a:rPr lang="es-PA" smtClean="0"/>
              <a:t>03/11/2022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271962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78585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F3E6284C-5133-4AE7-BC92-A902CF0FFBB0}" type="datetimeFigureOut">
              <a:rPr lang="es-PA" smtClean="0"/>
              <a:t>03/11/2022</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339732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325210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428732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103374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E6284C-5133-4AE7-BC92-A902CF0FFBB0}" type="datetimeFigureOut">
              <a:rPr lang="es-PA" smtClean="0"/>
              <a:t>03/11/2022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287009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E6284C-5133-4AE7-BC92-A902CF0FFBB0}" type="datetimeFigureOut">
              <a:rPr lang="es-PA" smtClean="0"/>
              <a:t>03/11/2022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122085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E6284C-5133-4AE7-BC92-A902CF0FFBB0}" type="datetimeFigureOut">
              <a:rPr lang="es-PA" smtClean="0"/>
              <a:t>03/11/2022</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84286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E6284C-5133-4AE7-BC92-A902CF0FFBB0}" type="datetimeFigureOut">
              <a:rPr lang="es-PA" smtClean="0"/>
              <a:t>03/11/2022</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31802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6284C-5133-4AE7-BC92-A902CF0FFBB0}" type="datetimeFigureOut">
              <a:rPr lang="es-PA" smtClean="0"/>
              <a:t>03/11/2022</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82478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E6284C-5133-4AE7-BC92-A902CF0FFBB0}" type="datetimeFigureOut">
              <a:rPr lang="es-PA" smtClean="0"/>
              <a:t>03/11/2022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120315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F3E6284C-5133-4AE7-BC92-A902CF0FFBB0}" type="datetimeFigureOut">
              <a:rPr lang="es-PA" smtClean="0"/>
              <a:t>03/11/2022</a:t>
            </a:fld>
            <a:endParaRPr lang="es-PA"/>
          </a:p>
        </p:txBody>
      </p:sp>
      <p:sp>
        <p:nvSpPr>
          <p:cNvPr id="6" name="Footer Placeholder 5"/>
          <p:cNvSpPr>
            <a:spLocks noGrp="1"/>
          </p:cNvSpPr>
          <p:nvPr>
            <p:ph type="ftr" sz="quarter" idx="11"/>
          </p:nvPr>
        </p:nvSpPr>
        <p:spPr>
          <a:xfrm>
            <a:off x="590396" y="6041362"/>
            <a:ext cx="3295413" cy="365125"/>
          </a:xfrm>
        </p:spPr>
        <p:txBody>
          <a:bodyPr/>
          <a:lstStyle/>
          <a:p>
            <a:endParaRPr lang="es-PA"/>
          </a:p>
        </p:txBody>
      </p:sp>
      <p:sp>
        <p:nvSpPr>
          <p:cNvPr id="7" name="Slide Number Placeholder 6"/>
          <p:cNvSpPr>
            <a:spLocks noGrp="1"/>
          </p:cNvSpPr>
          <p:nvPr>
            <p:ph type="sldNum" sz="quarter" idx="12"/>
          </p:nvPr>
        </p:nvSpPr>
        <p:spPr>
          <a:xfrm>
            <a:off x="4862689" y="5915888"/>
            <a:ext cx="1062155" cy="490599"/>
          </a:xfrm>
        </p:spPr>
        <p:txBody>
          <a:bodyPr/>
          <a:lstStyle/>
          <a:p>
            <a:fld id="{13A228F3-B830-4DE8-A3A9-0E923CDDB911}" type="slidenum">
              <a:rPr lang="es-PA" smtClean="0"/>
              <a:t>‹Nº›</a:t>
            </a:fld>
            <a:endParaRPr lang="es-PA"/>
          </a:p>
        </p:txBody>
      </p:sp>
    </p:spTree>
    <p:extLst>
      <p:ext uri="{BB962C8B-B14F-4D97-AF65-F5344CB8AC3E}">
        <p14:creationId xmlns:p14="http://schemas.microsoft.com/office/powerpoint/2010/main" val="31329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P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3E6284C-5133-4AE7-BC92-A902CF0FFBB0}" type="datetimeFigureOut">
              <a:rPr lang="es-PA" smtClean="0"/>
              <a:t>03/11/2022</a:t>
            </a:fld>
            <a:endParaRPr lang="es-P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3A228F3-B830-4DE8-A3A9-0E923CDDB911}" type="slidenum">
              <a:rPr lang="es-PA" smtClean="0"/>
              <a:t>‹Nº›</a:t>
            </a:fld>
            <a:endParaRPr lang="es-PA"/>
          </a:p>
        </p:txBody>
      </p:sp>
    </p:spTree>
    <p:extLst>
      <p:ext uri="{BB962C8B-B14F-4D97-AF65-F5344CB8AC3E}">
        <p14:creationId xmlns:p14="http://schemas.microsoft.com/office/powerpoint/2010/main" val="29530554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s/images/search/burnout/" TargetMode="External"/><Relationship Id="rId3" Type="http://schemas.openxmlformats.org/officeDocument/2006/relationships/hyperlink" Target="https://es.slideshare.net/jcfdezmx2/sindrome-de-burnout-418421" TargetMode="External"/><Relationship Id="rId7" Type="http://schemas.openxmlformats.org/officeDocument/2006/relationships/hyperlink" Target="https://www.universia.net/es/actualidad/empleo/conoce-caracteristicas-consecuencias-sindrome-burnout-1126144.html" TargetMode="External"/><Relationship Id="rId12" Type="http://schemas.openxmlformats.org/officeDocument/2006/relationships/hyperlink" Target="https://www.psicoactiva.com/wp-content/uploads/2021/02/enfermera-burnout.jpg" TargetMode="External"/><Relationship Id="rId2" Type="http://schemas.openxmlformats.org/officeDocument/2006/relationships/hyperlink" Target="https://riesgoslaborales.saludlaboral.org/portal-preventivo/riesgos-laborales/riesgos-relacionados-con-la-psicosociologia/sindrome-del-quemado/" TargetMode="External"/><Relationship Id="rId1" Type="http://schemas.openxmlformats.org/officeDocument/2006/relationships/slideLayout" Target="../slideLayouts/slideLayout6.xml"/><Relationship Id="rId6" Type="http://schemas.openxmlformats.org/officeDocument/2006/relationships/hyperlink" Target="https://www.universia.net/cl/actualidad/empleo/aprende-prevenir-sindrome-burnout-985229.html" TargetMode="External"/><Relationship Id="rId11" Type="http://schemas.openxmlformats.org/officeDocument/2006/relationships/hyperlink" Target="https://st3.depositphotos.com/7363082/35887/i/600/depositphotos_358872078-stock-photo-stressed-out-doctor-with-hands.jpg" TargetMode="External"/><Relationship Id="rId5" Type="http://schemas.openxmlformats.org/officeDocument/2006/relationships/hyperlink" Target="https://www.onplusformacion.com/formacion-talento/catalogo-de-formacion-multimedia/introduccion-al-burnout/#:~:text=El%20s%C3%ADndrome%20del%20Burnout%20es,de%20su%20calidad%20de%20vida" TargetMode="External"/><Relationship Id="rId10" Type="http://schemas.openxmlformats.org/officeDocument/2006/relationships/hyperlink" Target="https://i2.wp.com/www.palabraenfermera.enfermerianavarra.com/wp-content/uploads/2019/10/Enfermera-sentada-burnout-estr%C3%A9s-blog.jpg?resize=1080%2C675" TargetMode="External"/><Relationship Id="rId4" Type="http://schemas.openxmlformats.org/officeDocument/2006/relationships/hyperlink" Target="http://www.index-f.com/edocente/104pdf/10439.pdf" TargetMode="External"/><Relationship Id="rId9" Type="http://schemas.openxmlformats.org/officeDocument/2006/relationships/hyperlink" Target="https://rehabilitat.files.wordpress.com/2018/05/consecuencias-del-burnout2.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5B57A7A-7DAA-45F0-9DCF-DB8BC9711330}"/>
              </a:ext>
            </a:extLst>
          </p:cNvPr>
          <p:cNvSpPr>
            <a:spLocks noGrp="1"/>
          </p:cNvSpPr>
          <p:nvPr>
            <p:ph type="ctrTitle"/>
          </p:nvPr>
        </p:nvSpPr>
        <p:spPr>
          <a:xfrm>
            <a:off x="1766050" y="874596"/>
            <a:ext cx="8898444" cy="1908234"/>
          </a:xfrm>
        </p:spPr>
        <p:txBody>
          <a:bodyPr/>
          <a:lstStyle/>
          <a:p>
            <a:pPr algn="ctr"/>
            <a:r>
              <a:rPr lang="es-419" sz="2400" spc="-100" dirty="0">
                <a:solidFill>
                  <a:srgbClr val="FFFFFF"/>
                </a:solidFill>
                <a:latin typeface="Comic Sans MS" panose="030F0702030302020204" pitchFamily="66" charset="0"/>
              </a:rPr>
              <a:t/>
            </a:r>
            <a:br>
              <a:rPr lang="es-419" sz="2400" spc="-100" dirty="0">
                <a:solidFill>
                  <a:srgbClr val="FFFFFF"/>
                </a:solidFill>
                <a:latin typeface="Comic Sans MS" panose="030F0702030302020204" pitchFamily="66" charset="0"/>
              </a:rPr>
            </a:br>
            <a:r>
              <a:rPr lang="es-419" sz="2400" spc="-100" dirty="0">
                <a:solidFill>
                  <a:srgbClr val="FFFFFF"/>
                </a:solidFill>
                <a:latin typeface="Comic Sans MS" panose="030F0702030302020204" pitchFamily="66" charset="0"/>
              </a:rPr>
              <a:t/>
            </a:r>
            <a:br>
              <a:rPr lang="es-419" sz="2400" spc="-100" dirty="0">
                <a:solidFill>
                  <a:srgbClr val="FFFFFF"/>
                </a:solidFill>
                <a:latin typeface="Comic Sans MS" panose="030F0702030302020204" pitchFamily="66" charset="0"/>
              </a:rPr>
            </a:br>
            <a:r>
              <a:rPr lang="es-419" sz="2400" spc="-100" dirty="0">
                <a:solidFill>
                  <a:srgbClr val="FFFFFF"/>
                </a:solidFill>
                <a:latin typeface="Comic Sans MS" panose="030F0702030302020204" pitchFamily="66" charset="0"/>
              </a:rPr>
              <a:t/>
            </a:r>
            <a:br>
              <a:rPr lang="es-419" sz="2400" spc="-100" dirty="0">
                <a:solidFill>
                  <a:srgbClr val="FFFFFF"/>
                </a:solidFill>
                <a:latin typeface="Comic Sans MS" panose="030F0702030302020204" pitchFamily="66" charset="0"/>
              </a:rPr>
            </a:br>
            <a:r>
              <a:rPr lang="es-419" sz="2400" spc="-100" dirty="0">
                <a:solidFill>
                  <a:srgbClr val="FFFFFF"/>
                </a:solidFill>
                <a:latin typeface="Comic Sans MS" panose="030F0702030302020204" pitchFamily="66" charset="0"/>
              </a:rPr>
              <a:t>Portal Educa </a:t>
            </a:r>
            <a: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t>Panamá  </a:t>
            </a:r>
            <a:b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br>
            <a: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t/>
            </a:r>
            <a:b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br>
            <a: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t>Facultad de Informática, Electrónica y Comunicación</a:t>
            </a:r>
            <a:b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br>
            <a: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t/>
            </a:r>
            <a:b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br>
            <a:r>
              <a:rPr kumimoji="0" lang="es-419" sz="2400" b="1" i="0" u="none" strike="noStrike" kern="1200" cap="none" spc="-100" normalizeH="0" baseline="0" noProof="0" dirty="0">
                <a:ln>
                  <a:noFill/>
                </a:ln>
                <a:solidFill>
                  <a:srgbClr val="FFFFFF"/>
                </a:solidFill>
                <a:effectLst/>
                <a:uLnTx/>
                <a:uFillTx/>
                <a:latin typeface="Comic Sans MS" panose="030F0702030302020204" pitchFamily="66" charset="0"/>
              </a:rPr>
              <a:t>Síndrome de Burnout</a:t>
            </a:r>
            <a:endParaRPr lang="es-419" dirty="0">
              <a:latin typeface="Comic Sans MS" panose="030F0702030302020204" pitchFamily="66" charset="0"/>
            </a:endParaRPr>
          </a:p>
        </p:txBody>
      </p:sp>
      <p:sp>
        <p:nvSpPr>
          <p:cNvPr id="5" name="Subtítulo 4">
            <a:extLst>
              <a:ext uri="{FF2B5EF4-FFF2-40B4-BE49-F238E27FC236}">
                <a16:creationId xmlns:a16="http://schemas.microsoft.com/office/drawing/2014/main" id="{2E9D4DAC-88C7-4C7C-8945-0F9AFD90FB9F}"/>
              </a:ext>
            </a:extLst>
          </p:cNvPr>
          <p:cNvSpPr>
            <a:spLocks noGrp="1"/>
          </p:cNvSpPr>
          <p:nvPr>
            <p:ph type="subTitle" idx="1"/>
          </p:nvPr>
        </p:nvSpPr>
        <p:spPr>
          <a:xfrm>
            <a:off x="929272" y="2696052"/>
            <a:ext cx="10572000" cy="3389993"/>
          </a:xfrm>
        </p:spPr>
        <p:txBody>
          <a:bodyPr/>
          <a:lstStyle/>
          <a:p>
            <a:pPr algn="ctr"/>
            <a:endParaRPr lang="es-419" b="1" dirty="0">
              <a:solidFill>
                <a:schemeClr val="bg1"/>
              </a:solidFill>
            </a:endParaRPr>
          </a:p>
          <a:p>
            <a:pPr algn="ctr"/>
            <a:endParaRPr lang="es-419" b="1" dirty="0">
              <a:solidFill>
                <a:schemeClr val="bg1"/>
              </a:solidFill>
            </a:endParaRPr>
          </a:p>
          <a:p>
            <a:pPr algn="ctr"/>
            <a:endParaRPr lang="es-419" b="1" dirty="0">
              <a:solidFill>
                <a:schemeClr val="bg1"/>
              </a:solidFill>
            </a:endParaRPr>
          </a:p>
          <a:p>
            <a:pPr algn="ctr"/>
            <a:r>
              <a:rPr lang="es-419" sz="2000" b="1" dirty="0">
                <a:solidFill>
                  <a:schemeClr val="bg1"/>
                </a:solidFill>
              </a:rPr>
              <a:t>Autor: Crisfor Gudiel</a:t>
            </a:r>
          </a:p>
          <a:p>
            <a:pPr algn="ctr"/>
            <a:r>
              <a:rPr lang="es-419" sz="2000" b="1" dirty="0">
                <a:solidFill>
                  <a:schemeClr val="bg1"/>
                </a:solidFill>
              </a:rPr>
              <a:t>Lic. En Informática Aplicada</a:t>
            </a:r>
          </a:p>
          <a:p>
            <a:pPr algn="ctr"/>
            <a:endParaRPr lang="es-419" sz="2000" dirty="0">
              <a:solidFill>
                <a:schemeClr val="bg1"/>
              </a:solidFill>
            </a:endParaRPr>
          </a:p>
          <a:p>
            <a:pPr algn="ctr"/>
            <a:endParaRPr lang="es-419" dirty="0"/>
          </a:p>
        </p:txBody>
      </p:sp>
      <p:pic>
        <p:nvPicPr>
          <p:cNvPr id="11" name="Imagen 10">
            <a:extLst>
              <a:ext uri="{FF2B5EF4-FFF2-40B4-BE49-F238E27FC236}">
                <a16:creationId xmlns:a16="http://schemas.microsoft.com/office/drawing/2014/main" id="{D934894C-6C9D-4A80-B2F9-5DA851C222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93533" y="58934"/>
            <a:ext cx="2398467" cy="17515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Imagen 14">
            <a:extLst>
              <a:ext uri="{FF2B5EF4-FFF2-40B4-BE49-F238E27FC236}">
                <a16:creationId xmlns:a16="http://schemas.microsoft.com/office/drawing/2014/main" id="{64D7EEC4-1DD0-4B60-B0EC-8DD2FF6E2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733" y="3872920"/>
            <a:ext cx="3009159" cy="163998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BFC3AC20-4FB1-4110-A588-31092FBBF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53" y="271891"/>
            <a:ext cx="3464029" cy="11462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Imagen 5">
            <a:extLst>
              <a:ext uri="{FF2B5EF4-FFF2-40B4-BE49-F238E27FC236}">
                <a16:creationId xmlns:a16="http://schemas.microsoft.com/office/drawing/2014/main" id="{2C3AC9B2-B1F6-4103-94D0-8C315EC86AA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9949" y="3865724"/>
            <a:ext cx="2928319" cy="1647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102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D2E367-E375-4AF3-9C73-9CB47EDEDA06}"/>
              </a:ext>
            </a:extLst>
          </p:cNvPr>
          <p:cNvSpPr txBox="1"/>
          <p:nvPr/>
        </p:nvSpPr>
        <p:spPr>
          <a:xfrm>
            <a:off x="424102" y="2623716"/>
            <a:ext cx="4850262" cy="227801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latin typeface="Arial" panose="020B0604020202020204" pitchFamily="34" charset="0"/>
                <a:cs typeface="Arial" panose="020B0604020202020204" pitchFamily="34" charset="0"/>
              </a:rPr>
              <a:t>El  Burnout  es  un  Síndrome  frecuente  entre  profesionales  que  realizan  actividades  de  ayuda  a  otras  personas, siendo la enfermería una de las profesiones que más lo padece, con llevando agotamiento emocional,  depersonalizacion  y  baja  realización  personal,  a  la  vez  que  se  perfila  como  uno  de  los  motivos  importantes  de  abandono  de  la  profesión.  </a:t>
            </a:r>
          </a:p>
        </p:txBody>
      </p:sp>
      <p:pic>
        <p:nvPicPr>
          <p:cNvPr id="3" name="Imagen 2">
            <a:extLst>
              <a:ext uri="{FF2B5EF4-FFF2-40B4-BE49-F238E27FC236}">
                <a16:creationId xmlns:a16="http://schemas.microsoft.com/office/drawing/2014/main" id="{B5EBE51B-8358-4A85-8E4D-71BCCFB53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557" y="2231235"/>
            <a:ext cx="4594463" cy="3062976"/>
          </a:xfrm>
          <a:prstGeom prst="snip2DiagRect">
            <a:avLst>
              <a:gd name="adj1" fmla="val 9864"/>
              <a:gd name="adj2" fmla="val 8053"/>
            </a:avLst>
          </a:prstGeom>
          <a:solidFill>
            <a:srgbClr val="FFFFFF">
              <a:shade val="85000"/>
            </a:srgbClr>
          </a:solidFill>
          <a:ln w="88900" cap="sq">
            <a:solidFill>
              <a:schemeClr val="accent1">
                <a:lumMod val="75000"/>
              </a:schemeClr>
            </a:solidFill>
            <a:miter lim="800000"/>
          </a:ln>
          <a:effectLst>
            <a:glow rad="228600">
              <a:schemeClr val="accent1">
                <a:satMod val="175000"/>
                <a:alpha val="40000"/>
              </a:schemeClr>
            </a:glow>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325896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CB5744-4B63-4D67-A0B3-08023DEF2F4C}"/>
              </a:ext>
            </a:extLst>
          </p:cNvPr>
          <p:cNvSpPr txBox="1"/>
          <p:nvPr/>
        </p:nvSpPr>
        <p:spPr>
          <a:xfrm>
            <a:off x="556626" y="2271180"/>
            <a:ext cx="4691236" cy="3957341"/>
          </a:xfrm>
          <a:prstGeom prst="rect">
            <a:avLst/>
          </a:prstGeom>
        </p:spPr>
        <p:txBody>
          <a:bodyPr vert="horz" lIns="91440" tIns="45720" rIns="91440" bIns="45720" rtlCol="0" anchor="t">
            <a:normAutofit/>
          </a:bodyPr>
          <a:lstStyle/>
          <a:p>
            <a:pPr>
              <a:lnSpc>
                <a:spcPct val="90000"/>
              </a:lnSpc>
              <a:spcAft>
                <a:spcPts val="600"/>
              </a:spcAft>
            </a:pPr>
            <a:r>
              <a:rPr lang="en-US" sz="1600" dirty="0">
                <a:latin typeface="Arial" panose="020B0604020202020204" pitchFamily="34" charset="0"/>
                <a:cs typeface="Arial" panose="020B0604020202020204" pitchFamily="34" charset="0"/>
              </a:rPr>
              <a:t>La  Organización  Mundial  de  la  Salud  está  advirtiendo  del  problema  de  escasez  de  profesionales  de  enfermería  a  causa  de  este  síndrome  de  burnout. Teniendo todo esto en cuenta se presenta el caso clínico de una enfermera que lo padece. </a:t>
            </a:r>
          </a:p>
          <a:p>
            <a:pPr>
              <a:lnSpc>
                <a:spcPct val="90000"/>
              </a:lnSpc>
              <a:spcAft>
                <a:spcPts val="600"/>
              </a:spcAft>
            </a:pPr>
            <a:r>
              <a:rPr lang="en-US" sz="1600" dirty="0">
                <a:latin typeface="Arial" panose="020B0604020202020204" pitchFamily="34" charset="0"/>
                <a:cs typeface="Arial" panose="020B0604020202020204" pitchFamily="34" charset="0"/>
              </a:rPr>
              <a:t>La herramienta utilizada para la valoración de la paciente es puntuación obtenida en el cuestionario Maslach  Burnout  Inventory  y  las  14  necesidades  básicas  de  Virginia  Henderson.  Se  indican  los  diagnósticos  de  enfermería  detectados,  así  como  el  plan  de  cuidados  con  las  intervenciones  de  enfermería, resultados enfermeros y la evaluación de los mismos. </a:t>
            </a:r>
          </a:p>
        </p:txBody>
      </p:sp>
      <p:pic>
        <p:nvPicPr>
          <p:cNvPr id="7" name="Imagen 6">
            <a:extLst>
              <a:ext uri="{FF2B5EF4-FFF2-40B4-BE49-F238E27FC236}">
                <a16:creationId xmlns:a16="http://schemas.microsoft.com/office/drawing/2014/main" id="{9FD37258-19D6-408B-8B74-668E8E78C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58" y="2451652"/>
            <a:ext cx="4187686" cy="2795280"/>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softEdge rad="63500"/>
          </a:effectLst>
        </p:spPr>
      </p:pic>
    </p:spTree>
    <p:extLst>
      <p:ext uri="{BB962C8B-B14F-4D97-AF65-F5344CB8AC3E}">
        <p14:creationId xmlns:p14="http://schemas.microsoft.com/office/powerpoint/2010/main" val="5042511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50C65E4-7079-4A09-B6DA-3623B671F904}"/>
              </a:ext>
            </a:extLst>
          </p:cNvPr>
          <p:cNvPicPr>
            <a:picLocks noChangeAspect="1"/>
          </p:cNvPicPr>
          <p:nvPr/>
        </p:nvPicPr>
        <p:blipFill rotWithShape="1">
          <a:blip r:embed="rId2">
            <a:extLst>
              <a:ext uri="{28A0092B-C50C-407E-A947-70E740481C1C}">
                <a14:useLocalDpi xmlns:a14="http://schemas.microsoft.com/office/drawing/2010/main" val="0"/>
              </a:ext>
            </a:extLst>
          </a:blip>
          <a:srcRect t="4707" b="6861"/>
          <a:stretch/>
        </p:blipFill>
        <p:spPr>
          <a:xfrm>
            <a:off x="1760548" y="913854"/>
            <a:ext cx="8604802" cy="5091289"/>
          </a:xfrm>
          <a:prstGeom prst="roundRect">
            <a:avLst>
              <a:gd name="adj" fmla="val 16667"/>
            </a:avLst>
          </a:prstGeom>
          <a:ln>
            <a:solidFill>
              <a:schemeClr val="accent1">
                <a:lumMod val="50000"/>
              </a:schemeClr>
            </a:solidFill>
          </a:ln>
          <a:effectLst>
            <a:glow rad="228600">
              <a:schemeClr val="accent1">
                <a:satMod val="175000"/>
                <a:alpha val="40000"/>
              </a:schemeClr>
            </a:glow>
            <a:outerShdw blurRad="76200" dist="38100" dir="7800000" algn="tl" rotWithShape="0">
              <a:srgbClr val="000000">
                <a:alpha val="40000"/>
              </a:srgbClr>
            </a:outerShdw>
            <a:softEdge rad="3175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317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21633-49C6-4BD2-9D58-E15FDAFEB428}"/>
              </a:ext>
            </a:extLst>
          </p:cNvPr>
          <p:cNvSpPr>
            <a:spLocks noGrp="1"/>
          </p:cNvSpPr>
          <p:nvPr>
            <p:ph type="title"/>
          </p:nvPr>
        </p:nvSpPr>
        <p:spPr/>
        <p:txBody>
          <a:bodyPr/>
          <a:lstStyle/>
          <a:p>
            <a:pPr algn="ctr"/>
            <a:r>
              <a:rPr lang="es-419" sz="3600" dirty="0">
                <a:latin typeface="Arial Rounded MT Bold" panose="020F0704030504030204" pitchFamily="34" charset="0"/>
              </a:rPr>
              <a:t>Conclusión </a:t>
            </a:r>
          </a:p>
        </p:txBody>
      </p:sp>
      <p:sp>
        <p:nvSpPr>
          <p:cNvPr id="3" name="Marcador de contenido 2">
            <a:extLst>
              <a:ext uri="{FF2B5EF4-FFF2-40B4-BE49-F238E27FC236}">
                <a16:creationId xmlns:a16="http://schemas.microsoft.com/office/drawing/2014/main" id="{01C8A8BA-F53A-44DB-A99C-C99C929F48C3}"/>
              </a:ext>
            </a:extLst>
          </p:cNvPr>
          <p:cNvSpPr>
            <a:spLocks noGrp="1"/>
          </p:cNvSpPr>
          <p:nvPr>
            <p:ph idx="1"/>
          </p:nvPr>
        </p:nvSpPr>
        <p:spPr>
          <a:xfrm>
            <a:off x="810000" y="2341057"/>
            <a:ext cx="10554574" cy="4285029"/>
          </a:xfrm>
        </p:spPr>
        <p:txBody>
          <a:bodyPr>
            <a:normAutofit fontScale="92500" lnSpcReduction="20000"/>
          </a:bodyPr>
          <a:lstStyle/>
          <a:p>
            <a:endParaRPr lang="es-419" dirty="0"/>
          </a:p>
          <a:p>
            <a:endParaRPr lang="es-419" dirty="0"/>
          </a:p>
          <a:p>
            <a:pPr marL="0" indent="0">
              <a:buNone/>
            </a:pPr>
            <a:r>
              <a:rPr lang="es-419" sz="1900" dirty="0">
                <a:latin typeface="Arial" panose="020B0604020202020204" pitchFamily="34" charset="0"/>
                <a:cs typeface="Arial" panose="020B0604020202020204" pitchFamily="34" charset="0"/>
              </a:rPr>
              <a:t>En conclusión, el Burnout resulta de una discrepancia entre las expectativas e ideales individuales, y la dura realidad de la vida cotidiana. El proceso de burning-out puede ser visto conscientemente por la persona afectada, o bien puede mantenerse no reconocido durante mucho tiempo. Poco a poco, la persona se va sintiendo afectada, y va cambiando sus actitudes hacia el trabajo y hacia las personas con las que trabaja, hasta que el proceso termina. la persona que posee este síndrome debe ser vista por un médico y así determinar el tratamiento, no obstante, el primer paso para poder sanar es el reconocimiento de la enfermedad y tener ánimo para seguir adelante.</a:t>
            </a:r>
          </a:p>
          <a:p>
            <a:pPr marL="0" indent="0">
              <a:buNone/>
            </a:pPr>
            <a:r>
              <a:rPr lang="es-419" sz="1900" dirty="0">
                <a:latin typeface="Arial" panose="020B0604020202020204" pitchFamily="34" charset="0"/>
                <a:cs typeface="Arial" panose="020B0604020202020204" pitchFamily="34" charset="0"/>
              </a:rPr>
              <a:t>También Las cifras sobre su presencia son realmente preocupantes y hasta alarmantes, sobre todo cuando se llega a la conclusión de que los profesionales aquí referidos, son quienes mantienen contacto directo con el paciente y con los alumnos, sin olvidar que también lo están con los familiares y con el resto de los compañeros de trabajo, desde los superiores hasta los subordinados, y que el síndrome ocasiona cambios de conducta, agresividad, problemas de relación con los compañeros de trabajo, con los hijos, familiares, etc. Así como probablemente una atención disminuida en potencial y motivación para realizar su actividad profesional. El Síndrome de burnout es una enfermedad que trastorna la calidad de vida familiar, social y laboral de quien lo padece.</a:t>
            </a:r>
          </a:p>
          <a:p>
            <a:endParaRPr lang="es-419" dirty="0"/>
          </a:p>
          <a:p>
            <a:endParaRPr lang="es-419" dirty="0"/>
          </a:p>
          <a:p>
            <a:endParaRPr lang="es-419" dirty="0"/>
          </a:p>
          <a:p>
            <a:endParaRPr lang="es-419" dirty="0"/>
          </a:p>
        </p:txBody>
      </p:sp>
    </p:spTree>
    <p:extLst>
      <p:ext uri="{BB962C8B-B14F-4D97-AF65-F5344CB8AC3E}">
        <p14:creationId xmlns:p14="http://schemas.microsoft.com/office/powerpoint/2010/main" val="126930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54930B-352F-4BF8-BEFB-F54002779334}"/>
              </a:ext>
            </a:extLst>
          </p:cNvPr>
          <p:cNvSpPr>
            <a:spLocks noGrp="1"/>
          </p:cNvSpPr>
          <p:nvPr>
            <p:ph idx="4294967295"/>
          </p:nvPr>
        </p:nvSpPr>
        <p:spPr>
          <a:xfrm>
            <a:off x="584715" y="3260034"/>
            <a:ext cx="11607285" cy="5473148"/>
          </a:xfrm>
        </p:spPr>
        <p:txBody>
          <a:bodyPr>
            <a:noAutofit/>
          </a:bodyPr>
          <a:lstStyle/>
          <a:p>
            <a:pPr marL="0" indent="0">
              <a:buNone/>
            </a:pPr>
            <a:endParaRPr lang="es-419" dirty="0">
              <a:solidFill>
                <a:srgbClr val="FFC000"/>
              </a:solidFill>
              <a:hlinkClick r:id="rId2">
                <a:extLst>
                  <a:ext uri="{A12FA001-AC4F-418D-AE19-62706E023703}">
                    <ahyp:hlinkClr xmlns:ahyp="http://schemas.microsoft.com/office/drawing/2018/hyperlinkcolor" xmlns="" val="tx"/>
                  </a:ext>
                </a:extLst>
              </a:hlinkClick>
            </a:endParaRPr>
          </a:p>
          <a:p>
            <a:pPr marL="0" indent="0">
              <a:buNone/>
            </a:pPr>
            <a:endParaRPr lang="es-419" dirty="0">
              <a:solidFill>
                <a:srgbClr val="FFC000"/>
              </a:solidFill>
              <a:hlinkClick r:id="rId2">
                <a:extLst>
                  <a:ext uri="{A12FA001-AC4F-418D-AE19-62706E023703}">
                    <ahyp:hlinkClr xmlns:ahyp="http://schemas.microsoft.com/office/drawing/2018/hyperlinkcolor" xmlns="" val="tx"/>
                  </a:ext>
                </a:extLst>
              </a:hlinkClick>
            </a:endParaRPr>
          </a:p>
          <a:p>
            <a:pPr marL="0" indent="0">
              <a:buNone/>
            </a:pPr>
            <a:endParaRPr lang="es-419" dirty="0">
              <a:solidFill>
                <a:srgbClr val="FFC000"/>
              </a:solidFill>
              <a:hlinkClick r:id="rId2">
                <a:extLst>
                  <a:ext uri="{A12FA001-AC4F-418D-AE19-62706E023703}">
                    <ahyp:hlinkClr xmlns:ahyp="http://schemas.microsoft.com/office/drawing/2018/hyperlinkcolor" xmlns="" val="tx"/>
                  </a:ext>
                </a:extLst>
              </a:hlinkClick>
            </a:endParaRPr>
          </a:p>
          <a:p>
            <a:pPr marL="0" indent="0">
              <a:buNone/>
            </a:pPr>
            <a:endParaRPr lang="es-419" dirty="0">
              <a:solidFill>
                <a:srgbClr val="FFC000"/>
              </a:solidFill>
              <a:hlinkClick r:id="rId2">
                <a:extLst>
                  <a:ext uri="{A12FA001-AC4F-418D-AE19-62706E023703}">
                    <ahyp:hlinkClr xmlns:ahyp="http://schemas.microsoft.com/office/drawing/2018/hyperlinkcolor" xmlns="" val="tx"/>
                  </a:ext>
                </a:extLst>
              </a:hlinkClick>
            </a:endParaRPr>
          </a:p>
          <a:p>
            <a:pPr marL="0" indent="0">
              <a:buNone/>
            </a:pPr>
            <a:endParaRPr lang="es-419" sz="1600" dirty="0">
              <a:solidFill>
                <a:srgbClr val="FFC000"/>
              </a:solidFill>
              <a:hlinkClick r:id="rId2">
                <a:extLst>
                  <a:ext uri="{A12FA001-AC4F-418D-AE19-62706E023703}">
                    <ahyp:hlinkClr xmlns:ahyp="http://schemas.microsoft.com/office/drawing/2018/hyperlinkcolor" xmlns="" val="tx"/>
                  </a:ext>
                </a:extLst>
              </a:hlinkClick>
            </a:endParaRPr>
          </a:p>
          <a:p>
            <a:r>
              <a:rPr lang="es-419" sz="1400" dirty="0">
                <a:solidFill>
                  <a:srgbClr val="00B0F0"/>
                </a:solidFill>
                <a:cs typeface="Arial" panose="020B0604020202020204" pitchFamily="34" charset="0"/>
                <a:hlinkClick r:id="rId2">
                  <a:extLst>
                    <a:ext uri="{A12FA001-AC4F-418D-AE19-62706E023703}">
                      <ahyp:hlinkClr xmlns:ahyp="http://schemas.microsoft.com/office/drawing/2018/hyperlinkcolor" xmlns="" val="tx"/>
                    </a:ext>
                  </a:extLst>
                </a:hlinkClick>
              </a:rPr>
              <a:t>https://riesgoslaborales.saludlaboral.org/portal-preventivo/riesgos-laborales/riesgos-relacionados-con-la-psicosociologia/sindrome-del-quemado/</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3">
                  <a:extLst>
                    <a:ext uri="{A12FA001-AC4F-418D-AE19-62706E023703}">
                      <ahyp:hlinkClr xmlns:ahyp="http://schemas.microsoft.com/office/drawing/2018/hyperlinkcolor" xmlns="" val="tx"/>
                    </a:ext>
                  </a:extLst>
                </a:hlinkClick>
              </a:rPr>
              <a:t>https://es.slideshare.net/jcfdezmx2/sindrome-de-burnout-418421</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4">
                  <a:extLst>
                    <a:ext uri="{A12FA001-AC4F-418D-AE19-62706E023703}">
                      <ahyp:hlinkClr xmlns:ahyp="http://schemas.microsoft.com/office/drawing/2018/hyperlinkcolor" xmlns="" val="tx"/>
                    </a:ext>
                  </a:extLst>
                </a:hlinkClick>
              </a:rPr>
              <a:t>http://www.index-f.com/edocente/104pdf/10439.pdf</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5">
                  <a:extLst>
                    <a:ext uri="{A12FA001-AC4F-418D-AE19-62706E023703}">
                      <ahyp:hlinkClr xmlns:ahyp="http://schemas.microsoft.com/office/drawing/2018/hyperlinkcolor" xmlns="" val="tx"/>
                    </a:ext>
                  </a:extLst>
                </a:hlinkClick>
              </a:rPr>
              <a:t>https://www.onplusformacion.com/formacion-talento/catalogo-de-formacion-multimedia/introduccion-al-burnout/#:~:text=El%20s%C3%ADndrome%20del%20Burnout%20es,de%20su%20calidad%20de%20vida</a:t>
            </a:r>
            <a:r>
              <a:rPr lang="es-419" sz="1400" dirty="0">
                <a:solidFill>
                  <a:srgbClr val="00B0F0"/>
                </a:solidFill>
                <a:cs typeface="Arial" panose="020B0604020202020204" pitchFamily="34" charset="0"/>
              </a:rPr>
              <a:t>.</a:t>
            </a:r>
          </a:p>
          <a:p>
            <a:r>
              <a:rPr lang="es-419" sz="1400" dirty="0">
                <a:solidFill>
                  <a:srgbClr val="00B0F0"/>
                </a:solidFill>
                <a:cs typeface="Arial" panose="020B0604020202020204" pitchFamily="34" charset="0"/>
                <a:hlinkClick r:id="rId6">
                  <a:extLst>
                    <a:ext uri="{A12FA001-AC4F-418D-AE19-62706E023703}">
                      <ahyp:hlinkClr xmlns:ahyp="http://schemas.microsoft.com/office/drawing/2018/hyperlinkcolor" xmlns="" val="tx"/>
                    </a:ext>
                  </a:extLst>
                </a:hlinkClick>
              </a:rPr>
              <a:t>https://www.universia.net/cl/actualidad/empleo/aprende-prevenir-sindrome-burnout-985229.html</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7">
                  <a:extLst>
                    <a:ext uri="{A12FA001-AC4F-418D-AE19-62706E023703}">
                      <ahyp:hlinkClr xmlns:ahyp="http://schemas.microsoft.com/office/drawing/2018/hyperlinkcolor" xmlns="" val="tx"/>
                    </a:ext>
                  </a:extLst>
                </a:hlinkClick>
              </a:rPr>
              <a:t>https://www.universia.net/es/actualidad/empleo/conoce-caracteristicas-consecuencias-sindrome-burnout-1126144.html</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8">
                  <a:extLst>
                    <a:ext uri="{A12FA001-AC4F-418D-AE19-62706E023703}">
                      <ahyp:hlinkClr xmlns:ahyp="http://schemas.microsoft.com/office/drawing/2018/hyperlinkcolor" xmlns="" val="tx"/>
                    </a:ext>
                  </a:extLst>
                </a:hlinkClick>
              </a:rPr>
              <a:t>https://pixabay.com/es/images/search/burnout/</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9">
                  <a:extLst>
                    <a:ext uri="{A12FA001-AC4F-418D-AE19-62706E023703}">
                      <ahyp:hlinkClr xmlns:ahyp="http://schemas.microsoft.com/office/drawing/2018/hyperlinkcolor" xmlns="" val="tx"/>
                    </a:ext>
                  </a:extLst>
                </a:hlinkClick>
              </a:rPr>
              <a:t>https://rehabilitat.files.wordpress.com/2018/05/consecuencias-del-burnout2.jpg</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10">
                  <a:extLst>
                    <a:ext uri="{A12FA001-AC4F-418D-AE19-62706E023703}">
                      <ahyp:hlinkClr xmlns:ahyp="http://schemas.microsoft.com/office/drawing/2018/hyperlinkcolor" xmlns="" val="tx"/>
                    </a:ext>
                  </a:extLst>
                </a:hlinkClick>
              </a:rPr>
              <a:t>https://i2.wp.com/www.palabraenfermera.enfermerianavarra.com/wp-content/uploads/2019/10/Enfermera-sentada-burnout-estr%C3%A9s-blog.jpg?resize=1080%2C675</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11">
                  <a:extLst>
                    <a:ext uri="{A12FA001-AC4F-418D-AE19-62706E023703}">
                      <ahyp:hlinkClr xmlns:ahyp="http://schemas.microsoft.com/office/drawing/2018/hyperlinkcolor" xmlns="" val="tx"/>
                    </a:ext>
                  </a:extLst>
                </a:hlinkClick>
              </a:rPr>
              <a:t>https://st3.depositphotos.com/7363082/35887/i/600/depositphotos_358872078-stock-photo-stressed-out-doctor-with-hands.jpg</a:t>
            </a:r>
            <a:endParaRPr lang="es-419" sz="1400" dirty="0">
              <a:solidFill>
                <a:srgbClr val="00B0F0"/>
              </a:solidFill>
              <a:cs typeface="Arial" panose="020B0604020202020204" pitchFamily="34" charset="0"/>
            </a:endParaRPr>
          </a:p>
          <a:p>
            <a:r>
              <a:rPr lang="es-419" sz="1400" dirty="0">
                <a:solidFill>
                  <a:srgbClr val="00B0F0"/>
                </a:solidFill>
                <a:cs typeface="Arial" panose="020B0604020202020204" pitchFamily="34" charset="0"/>
                <a:hlinkClick r:id="rId12">
                  <a:extLst>
                    <a:ext uri="{A12FA001-AC4F-418D-AE19-62706E023703}">
                      <ahyp:hlinkClr xmlns:ahyp="http://schemas.microsoft.com/office/drawing/2018/hyperlinkcolor" xmlns="" val="tx"/>
                    </a:ext>
                  </a:extLst>
                </a:hlinkClick>
              </a:rPr>
              <a:t>https://www.psicoactiva.com/wp-content/uploads/2021/02/enfermera-burnout.jpg</a:t>
            </a:r>
            <a:endParaRPr lang="es-419" sz="1400" dirty="0">
              <a:solidFill>
                <a:srgbClr val="00B0F0"/>
              </a:solidFill>
              <a:cs typeface="Arial" panose="020B0604020202020204" pitchFamily="34" charset="0"/>
            </a:endParaRPr>
          </a:p>
          <a:p>
            <a:endParaRPr lang="es-419" sz="1400" dirty="0">
              <a:solidFill>
                <a:srgbClr val="00B0F0"/>
              </a:solidFill>
              <a:cs typeface="Arial" panose="020B0604020202020204" pitchFamily="34" charset="0"/>
            </a:endParaRPr>
          </a:p>
          <a:p>
            <a:endParaRPr lang="es-419" sz="1400" dirty="0">
              <a:solidFill>
                <a:srgbClr val="FFC000"/>
              </a:solidFill>
            </a:endParaRPr>
          </a:p>
          <a:p>
            <a:endParaRPr lang="es-419" sz="1400" dirty="0">
              <a:solidFill>
                <a:srgbClr val="FFC000"/>
              </a:solidFill>
            </a:endParaRPr>
          </a:p>
          <a:p>
            <a:endParaRPr lang="es-419" dirty="0">
              <a:solidFill>
                <a:srgbClr val="FFC000"/>
              </a:solidFill>
            </a:endParaRPr>
          </a:p>
          <a:p>
            <a:endParaRPr lang="es-419" dirty="0">
              <a:solidFill>
                <a:srgbClr val="FFC000"/>
              </a:solidFill>
            </a:endParaRPr>
          </a:p>
          <a:p>
            <a:endParaRPr lang="es-419" dirty="0">
              <a:solidFill>
                <a:srgbClr val="FFC000"/>
              </a:solidFill>
            </a:endParaRPr>
          </a:p>
          <a:p>
            <a:endParaRPr lang="es-419" dirty="0">
              <a:solidFill>
                <a:srgbClr val="FFC000"/>
              </a:solidFill>
            </a:endParaRPr>
          </a:p>
          <a:p>
            <a:endParaRPr lang="es-419" dirty="0">
              <a:solidFill>
                <a:srgbClr val="FFC000"/>
              </a:solidFill>
            </a:endParaRPr>
          </a:p>
          <a:p>
            <a:endParaRPr lang="es-419" dirty="0">
              <a:solidFill>
                <a:srgbClr val="FFC000"/>
              </a:solidFill>
            </a:endParaRPr>
          </a:p>
          <a:p>
            <a:pPr marL="0" indent="0">
              <a:buNone/>
            </a:pPr>
            <a:endParaRPr lang="es-419" dirty="0">
              <a:solidFill>
                <a:srgbClr val="FFC000"/>
              </a:solidFill>
            </a:endParaRPr>
          </a:p>
          <a:p>
            <a:pPr marL="0" indent="0">
              <a:buNone/>
            </a:pPr>
            <a:endParaRPr lang="es-419" dirty="0"/>
          </a:p>
          <a:p>
            <a:pPr marL="0" indent="0">
              <a:buNone/>
            </a:pPr>
            <a:endParaRPr lang="es-419" dirty="0"/>
          </a:p>
          <a:p>
            <a:endParaRPr lang="es-419" dirty="0"/>
          </a:p>
          <a:p>
            <a:endParaRPr lang="es-419" dirty="0"/>
          </a:p>
        </p:txBody>
      </p:sp>
      <p:sp>
        <p:nvSpPr>
          <p:cNvPr id="5" name="Título 4">
            <a:extLst>
              <a:ext uri="{FF2B5EF4-FFF2-40B4-BE49-F238E27FC236}">
                <a16:creationId xmlns:a16="http://schemas.microsoft.com/office/drawing/2014/main" id="{BEEB07DC-510C-4E7A-AF1E-CC7B3D9C6DC4}"/>
              </a:ext>
            </a:extLst>
          </p:cNvPr>
          <p:cNvSpPr>
            <a:spLocks noGrp="1"/>
          </p:cNvSpPr>
          <p:nvPr>
            <p:ph type="title"/>
          </p:nvPr>
        </p:nvSpPr>
        <p:spPr>
          <a:xfrm>
            <a:off x="828298" y="722488"/>
            <a:ext cx="10553700" cy="695149"/>
          </a:xfrm>
        </p:spPr>
        <p:txBody>
          <a:bodyPr/>
          <a:lstStyle/>
          <a:p>
            <a:pPr algn="ctr"/>
            <a:r>
              <a:rPr lang="es-419" sz="3600">
                <a:latin typeface="Arial Rounded MT Bold" panose="020F0704030504030204" pitchFamily="34" charset="0"/>
              </a:rPr>
              <a:t>Infografía</a:t>
            </a:r>
            <a:endParaRPr lang="es-419" sz="3600" dirty="0">
              <a:latin typeface="Arial Rounded MT Bold" panose="020F0704030504030204" pitchFamily="34" charset="0"/>
            </a:endParaRPr>
          </a:p>
        </p:txBody>
      </p:sp>
    </p:spTree>
    <p:extLst>
      <p:ext uri="{BB962C8B-B14F-4D97-AF65-F5344CB8AC3E}">
        <p14:creationId xmlns:p14="http://schemas.microsoft.com/office/powerpoint/2010/main" val="341643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88DB1-6FF6-415C-963F-D278AE7708B5}"/>
              </a:ext>
            </a:extLst>
          </p:cNvPr>
          <p:cNvSpPr>
            <a:spLocks noGrp="1"/>
          </p:cNvSpPr>
          <p:nvPr>
            <p:ph type="title"/>
          </p:nvPr>
        </p:nvSpPr>
        <p:spPr>
          <a:xfrm>
            <a:off x="505200" y="423155"/>
            <a:ext cx="10571998" cy="970450"/>
          </a:xfrm>
        </p:spPr>
        <p:txBody>
          <a:bodyPr/>
          <a:lstStyle/>
          <a:p>
            <a:pPr algn="ctr"/>
            <a:r>
              <a:rPr lang="es-419" sz="3200" dirty="0"/>
              <a:t>INTRODUCCIÓN</a:t>
            </a:r>
          </a:p>
        </p:txBody>
      </p:sp>
      <p:sp>
        <p:nvSpPr>
          <p:cNvPr id="3" name="Marcador de contenido 2">
            <a:extLst>
              <a:ext uri="{FF2B5EF4-FFF2-40B4-BE49-F238E27FC236}">
                <a16:creationId xmlns:a16="http://schemas.microsoft.com/office/drawing/2014/main" id="{DF3AE83F-8D06-454F-9525-38632C58F135}"/>
              </a:ext>
            </a:extLst>
          </p:cNvPr>
          <p:cNvSpPr>
            <a:spLocks noGrp="1"/>
          </p:cNvSpPr>
          <p:nvPr>
            <p:ph idx="1"/>
          </p:nvPr>
        </p:nvSpPr>
        <p:spPr>
          <a:xfrm>
            <a:off x="827424" y="2313109"/>
            <a:ext cx="10554574" cy="3636511"/>
          </a:xfrm>
        </p:spPr>
        <p:txBody>
          <a:bodyPr/>
          <a:lstStyle/>
          <a:p>
            <a:pPr marL="0" indent="0">
              <a:buNone/>
            </a:pPr>
            <a:r>
              <a:rPr lang="es-419" dirty="0"/>
              <a:t>El Síndrome de Burnout (SB) o también conocido como síndrome de desgaste profesional, síndrome de sobrecarga emocional, síndrome del quemado o síndrome de fatiga en el trabajo fue declarado, en el año 2000, por la Organización Mundial de la Salud (OMS) como un factor de riesgo laboral, debido a su capacidad para afectar la calidad de vida, salud mental e incluso hasta poner en riesgo la vida del individuo que lo sufre.</a:t>
            </a:r>
          </a:p>
          <a:p>
            <a:pPr marL="0" indent="0">
              <a:buNone/>
            </a:pPr>
            <a:r>
              <a:rPr lang="es-419" dirty="0"/>
              <a:t>El Síndrome del Burnout es una respuesta del organismo a situaciones de estrés prolongado en el ámbito laboral. Muchos profesionales padecen este síndrome teniendo como consecuencia un deterioro en la calidad de su trabajo, de sus relaciones, y por lo tanto, de su calidad de vida.</a:t>
            </a:r>
          </a:p>
          <a:p>
            <a:pPr marL="0" indent="0">
              <a:buNone/>
            </a:pPr>
            <a:endParaRPr lang="es-419" dirty="0"/>
          </a:p>
        </p:txBody>
      </p:sp>
    </p:spTree>
    <p:extLst>
      <p:ext uri="{BB962C8B-B14F-4D97-AF65-F5344CB8AC3E}">
        <p14:creationId xmlns:p14="http://schemas.microsoft.com/office/powerpoint/2010/main" val="110138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BF8FB-9A93-4DA3-BD82-7A0E1E55C981}"/>
              </a:ext>
            </a:extLst>
          </p:cNvPr>
          <p:cNvSpPr>
            <a:spLocks noGrp="1"/>
          </p:cNvSpPr>
          <p:nvPr>
            <p:ph type="title"/>
          </p:nvPr>
        </p:nvSpPr>
        <p:spPr>
          <a:xfrm>
            <a:off x="1485860" y="679132"/>
            <a:ext cx="10571998" cy="970450"/>
          </a:xfrm>
        </p:spPr>
        <p:txBody>
          <a:bodyPr/>
          <a:lstStyle/>
          <a:p>
            <a:r>
              <a:rPr lang="es-419" sz="3200" dirty="0">
                <a:latin typeface="Arial Rounded MT Bold" panose="020F0704030504030204" pitchFamily="34" charset="0"/>
              </a:rPr>
              <a:t>SÍNDROME DE BURNOUT O SÍNDROME DEL QUEMADO</a:t>
            </a:r>
          </a:p>
        </p:txBody>
      </p:sp>
      <p:sp>
        <p:nvSpPr>
          <p:cNvPr id="3" name="Marcador de contenido 2">
            <a:extLst>
              <a:ext uri="{FF2B5EF4-FFF2-40B4-BE49-F238E27FC236}">
                <a16:creationId xmlns:a16="http://schemas.microsoft.com/office/drawing/2014/main" id="{D0F2D737-94D2-4F9D-8A9E-293CE5EE7E40}"/>
              </a:ext>
            </a:extLst>
          </p:cNvPr>
          <p:cNvSpPr>
            <a:spLocks noGrp="1"/>
          </p:cNvSpPr>
          <p:nvPr>
            <p:ph idx="1"/>
          </p:nvPr>
        </p:nvSpPr>
        <p:spPr>
          <a:xfrm>
            <a:off x="547902" y="1834002"/>
            <a:ext cx="7516907" cy="4518990"/>
          </a:xfrm>
        </p:spPr>
        <p:txBody>
          <a:bodyPr>
            <a:normAutofit/>
          </a:bodyPr>
          <a:lstStyle/>
          <a:p>
            <a:pPr marL="0" indent="0">
              <a:buNone/>
            </a:pPr>
            <a:r>
              <a:rPr lang="es-419" sz="1600" dirty="0">
                <a:latin typeface="Arial" panose="020B0604020202020204" pitchFamily="34" charset="0"/>
                <a:cs typeface="Arial" panose="020B0604020202020204" pitchFamily="34" charset="0"/>
              </a:rPr>
              <a:t>¿Qué es?</a:t>
            </a:r>
          </a:p>
          <a:p>
            <a:pPr marL="0" indent="0">
              <a:buNone/>
            </a:pPr>
            <a:endParaRPr lang="es-419" sz="1600" dirty="0">
              <a:latin typeface="Arial" panose="020B0604020202020204" pitchFamily="34" charset="0"/>
              <a:cs typeface="Arial" panose="020B0604020202020204" pitchFamily="34" charset="0"/>
            </a:endParaRPr>
          </a:p>
          <a:p>
            <a:pPr marL="0" indent="0">
              <a:buNone/>
            </a:pPr>
            <a:r>
              <a:rPr lang="es-419" sz="1600" dirty="0">
                <a:latin typeface="Arial" panose="020B0604020202020204" pitchFamily="34" charset="0"/>
                <a:cs typeface="Arial" panose="020B0604020202020204" pitchFamily="34" charset="0"/>
              </a:rPr>
              <a:t>El burnout laboral, también denominado síndrome del quemado o síndrome de quemarse en el trabajo, es un trastorno emocional de creación reciente que está vinculado con el ámbito laboral, el estrés causado por el trabajo y el estilo de vida del empleado. Este síndrome puede tener consecuencias muy graves, tanto a nivel físico como psicológico.</a:t>
            </a:r>
          </a:p>
          <a:p>
            <a:pPr marL="0" indent="0">
              <a:buNone/>
            </a:pPr>
            <a:r>
              <a:rPr lang="es-419" sz="1600" dirty="0">
                <a:latin typeface="Arial" panose="020B0604020202020204" pitchFamily="34" charset="0"/>
                <a:cs typeface="Arial" panose="020B0604020202020204" pitchFamily="34" charset="0"/>
              </a:rPr>
              <a:t>El síndrome de burnout suele aparecer, en la mayoría de los casos, en las personas que han elegido su oficio de manera vocacional (es muy frecuente en enfermería, medicina y el profesorado) y con menos asiduidad en trabajos que se desempeñan de forma obligatoria. Aunque al principio las manifestaciones y el malestar sólo se extienden a la vida laboral, finalmente también llegan a alcanzar, en casi todas las situaciones, la vida social y familiar del trabajador afectado.</a:t>
            </a:r>
          </a:p>
          <a:p>
            <a:endParaRPr lang="es-419" dirty="0"/>
          </a:p>
        </p:txBody>
      </p:sp>
      <p:pic>
        <p:nvPicPr>
          <p:cNvPr id="5" name="Imagen 4">
            <a:extLst>
              <a:ext uri="{FF2B5EF4-FFF2-40B4-BE49-F238E27FC236}">
                <a16:creationId xmlns:a16="http://schemas.microsoft.com/office/drawing/2014/main" id="{7392FB9D-4755-41C3-BE9E-3BE00AEDB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63" y="2515453"/>
            <a:ext cx="3171635" cy="3156088"/>
          </a:xfrm>
          <a:prstGeom prst="ellipse">
            <a:avLst/>
          </a:prstGeom>
          <a:ln w="63500" cap="rnd">
            <a:solidFill>
              <a:schemeClr val="accent1">
                <a:lumMod val="60000"/>
                <a:lumOff val="40000"/>
              </a:schemeClr>
            </a:solidFill>
          </a:ln>
          <a:effectLst>
            <a:glow rad="101600">
              <a:schemeClr val="accent2">
                <a:satMod val="175000"/>
                <a:alpha val="40000"/>
              </a:schemeClr>
            </a:glow>
            <a:outerShdw blurRad="381000" dist="292100" dir="5400000" sx="-80000" sy="-18000" rotWithShape="0">
              <a:srgbClr val="000000">
                <a:alpha val="22000"/>
              </a:srgbClr>
            </a:outerShdw>
            <a:softEdge rad="3175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602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25E52-1B1E-45F3-A102-7AA8D7C11888}"/>
              </a:ext>
            </a:extLst>
          </p:cNvPr>
          <p:cNvSpPr>
            <a:spLocks noGrp="1"/>
          </p:cNvSpPr>
          <p:nvPr>
            <p:ph type="title"/>
          </p:nvPr>
        </p:nvSpPr>
        <p:spPr>
          <a:xfrm>
            <a:off x="2135217" y="356288"/>
            <a:ext cx="10571998" cy="970450"/>
          </a:xfrm>
        </p:spPr>
        <p:txBody>
          <a:bodyPr/>
          <a:lstStyle/>
          <a:p>
            <a:r>
              <a:rPr lang="es-419" sz="3200" dirty="0">
                <a:latin typeface="Arial Rounded MT Bold" panose="020F0704030504030204" pitchFamily="34" charset="0"/>
              </a:rPr>
              <a:t>TIPOS DE SÍNDROME DE BURNOUT</a:t>
            </a:r>
          </a:p>
        </p:txBody>
      </p:sp>
      <p:sp>
        <p:nvSpPr>
          <p:cNvPr id="3" name="Marcador de contenido 2">
            <a:extLst>
              <a:ext uri="{FF2B5EF4-FFF2-40B4-BE49-F238E27FC236}">
                <a16:creationId xmlns:a16="http://schemas.microsoft.com/office/drawing/2014/main" id="{3C6F8B03-A9E5-4F47-B6CE-8F326DDA8DEF}"/>
              </a:ext>
            </a:extLst>
          </p:cNvPr>
          <p:cNvSpPr>
            <a:spLocks noGrp="1"/>
          </p:cNvSpPr>
          <p:nvPr>
            <p:ph idx="1"/>
          </p:nvPr>
        </p:nvSpPr>
        <p:spPr>
          <a:xfrm>
            <a:off x="672938" y="1326738"/>
            <a:ext cx="5807376" cy="4837044"/>
          </a:xfrm>
        </p:spPr>
        <p:txBody>
          <a:bodyPr/>
          <a:lstStyle/>
          <a:p>
            <a:pPr marL="0" indent="0">
              <a:buNone/>
            </a:pPr>
            <a:endParaRPr lang="es-419" sz="1600" dirty="0">
              <a:latin typeface="Arial" panose="020B0604020202020204" pitchFamily="34" charset="0"/>
              <a:cs typeface="Arial" panose="020B0604020202020204" pitchFamily="34" charset="0"/>
            </a:endParaRPr>
          </a:p>
          <a:p>
            <a:pPr marL="0" indent="0">
              <a:buNone/>
            </a:pPr>
            <a:r>
              <a:rPr lang="es-419" sz="1600" dirty="0">
                <a:latin typeface="Arial" panose="020B0604020202020204" pitchFamily="34" charset="0"/>
                <a:cs typeface="Arial" panose="020B0604020202020204" pitchFamily="34" charset="0"/>
              </a:rPr>
              <a:t>El síndrome del trabajador quemado puede dividirse en dos tipos:</a:t>
            </a:r>
          </a:p>
          <a:p>
            <a:endParaRPr lang="es-419" sz="1600" dirty="0">
              <a:latin typeface="Arial" panose="020B0604020202020204" pitchFamily="34" charset="0"/>
              <a:cs typeface="Arial" panose="020B0604020202020204" pitchFamily="34" charset="0"/>
            </a:endParaRPr>
          </a:p>
          <a:p>
            <a:r>
              <a:rPr lang="es-419" sz="1600" dirty="0">
                <a:latin typeface="Arial" panose="020B0604020202020204" pitchFamily="34" charset="0"/>
                <a:cs typeface="Arial" panose="020B0604020202020204" pitchFamily="34" charset="0"/>
              </a:rPr>
              <a:t>Burnout activo: El empleado mantiene una conducta asertiva. Se relaciona con elementos externos a la profesión. </a:t>
            </a:r>
          </a:p>
          <a:p>
            <a:pPr marL="0" indent="0">
              <a:buNone/>
            </a:pPr>
            <a:endParaRPr lang="es-419" sz="1600" dirty="0">
              <a:latin typeface="Arial" panose="020B0604020202020204" pitchFamily="34" charset="0"/>
              <a:cs typeface="Arial" panose="020B0604020202020204" pitchFamily="34" charset="0"/>
            </a:endParaRPr>
          </a:p>
          <a:p>
            <a:r>
              <a:rPr lang="es-419" sz="1600" dirty="0">
                <a:latin typeface="Arial" panose="020B0604020202020204" pitchFamily="34" charset="0"/>
                <a:cs typeface="Arial" panose="020B0604020202020204" pitchFamily="34" charset="0"/>
              </a:rPr>
              <a:t>Burnout pasivo: Suele tener sentimientos de apatía y se relaciona con factores internos psicosociales.</a:t>
            </a:r>
          </a:p>
        </p:txBody>
      </p:sp>
      <p:pic>
        <p:nvPicPr>
          <p:cNvPr id="5" name="Imagen 4">
            <a:extLst>
              <a:ext uri="{FF2B5EF4-FFF2-40B4-BE49-F238E27FC236}">
                <a16:creationId xmlns:a16="http://schemas.microsoft.com/office/drawing/2014/main" id="{E4C54F9F-9026-417F-A806-684A801224D6}"/>
              </a:ext>
            </a:extLst>
          </p:cNvPr>
          <p:cNvPicPr>
            <a:picLocks noChangeAspect="1"/>
          </p:cNvPicPr>
          <p:nvPr/>
        </p:nvPicPr>
        <p:blipFill rotWithShape="1">
          <a:blip r:embed="rId2">
            <a:extLst>
              <a:ext uri="{28A0092B-C50C-407E-A947-70E740481C1C}">
                <a14:useLocalDpi xmlns:a14="http://schemas.microsoft.com/office/drawing/2010/main" val="0"/>
              </a:ext>
            </a:extLst>
          </a:blip>
          <a:srcRect b="6498"/>
          <a:stretch/>
        </p:blipFill>
        <p:spPr>
          <a:xfrm>
            <a:off x="7604927" y="2137385"/>
            <a:ext cx="3396863" cy="3215750"/>
          </a:xfrm>
          <a:prstGeom prst="roundRect">
            <a:avLst>
              <a:gd name="adj" fmla="val 16667"/>
            </a:avLst>
          </a:prstGeom>
          <a:ln>
            <a:solidFill>
              <a:schemeClr val="accent1">
                <a:lumMod val="60000"/>
                <a:lumOff val="40000"/>
              </a:schemeClr>
            </a:solid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540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E85CE-3549-4EA8-A968-E27152632F6C}"/>
              </a:ext>
            </a:extLst>
          </p:cNvPr>
          <p:cNvSpPr>
            <a:spLocks noGrp="1"/>
          </p:cNvSpPr>
          <p:nvPr>
            <p:ph type="title"/>
          </p:nvPr>
        </p:nvSpPr>
        <p:spPr>
          <a:xfrm>
            <a:off x="690732" y="401078"/>
            <a:ext cx="10571998" cy="970450"/>
          </a:xfrm>
        </p:spPr>
        <p:txBody>
          <a:bodyPr/>
          <a:lstStyle/>
          <a:p>
            <a:pPr algn="ctr"/>
            <a:r>
              <a:rPr lang="es-419" sz="3200" dirty="0">
                <a:latin typeface="Arial Rounded MT Bold" panose="020F0704030504030204" pitchFamily="34" charset="0"/>
              </a:rPr>
              <a:t>SÍNTOMAS DEL SÍNDROME DE BURNOUT</a:t>
            </a:r>
          </a:p>
        </p:txBody>
      </p:sp>
      <p:sp>
        <p:nvSpPr>
          <p:cNvPr id="3" name="Marcador de contenido 2">
            <a:extLst>
              <a:ext uri="{FF2B5EF4-FFF2-40B4-BE49-F238E27FC236}">
                <a16:creationId xmlns:a16="http://schemas.microsoft.com/office/drawing/2014/main" id="{B954AC86-C93F-4B7C-8726-290F002A039D}"/>
              </a:ext>
            </a:extLst>
          </p:cNvPr>
          <p:cNvSpPr>
            <a:spLocks noGrp="1"/>
          </p:cNvSpPr>
          <p:nvPr>
            <p:ph idx="1"/>
          </p:nvPr>
        </p:nvSpPr>
        <p:spPr>
          <a:xfrm>
            <a:off x="690732" y="1987994"/>
            <a:ext cx="4998992" cy="4777409"/>
          </a:xfrm>
        </p:spPr>
        <p:txBody>
          <a:bodyPr>
            <a:noAutofit/>
          </a:bodyPr>
          <a:lstStyle/>
          <a:p>
            <a:pPr marL="0" indent="0">
              <a:buNone/>
            </a:pPr>
            <a:endParaRPr lang="es-419" sz="1600" dirty="0">
              <a:latin typeface="Arial" panose="020B0604020202020204" pitchFamily="34" charset="0"/>
              <a:cs typeface="Arial" panose="020B0604020202020204" pitchFamily="34" charset="0"/>
            </a:endParaRPr>
          </a:p>
          <a:p>
            <a:pPr marL="0" indent="0">
              <a:buNone/>
            </a:pPr>
            <a:r>
              <a:rPr lang="es-419" sz="1600" dirty="0">
                <a:latin typeface="Arial" panose="020B0604020202020204" pitchFamily="34" charset="0"/>
                <a:cs typeface="Arial" panose="020B0604020202020204" pitchFamily="34" charset="0"/>
              </a:rPr>
              <a:t>1.	Cambios en el estado de ánimo</a:t>
            </a:r>
          </a:p>
          <a:p>
            <a:pPr marL="0" indent="0">
              <a:buNone/>
            </a:pPr>
            <a:r>
              <a:rPr lang="es-419" sz="1600" dirty="0">
                <a:latin typeface="Arial" panose="020B0604020202020204" pitchFamily="34" charset="0"/>
                <a:cs typeface="Arial" panose="020B0604020202020204" pitchFamily="34" charset="0"/>
              </a:rPr>
              <a:t>2.	Desmotivación</a:t>
            </a:r>
          </a:p>
          <a:p>
            <a:pPr marL="0" indent="0">
              <a:buNone/>
            </a:pPr>
            <a:r>
              <a:rPr lang="es-419" sz="1600" dirty="0">
                <a:latin typeface="Arial" panose="020B0604020202020204" pitchFamily="34" charset="0"/>
                <a:cs typeface="Arial" panose="020B0604020202020204" pitchFamily="34" charset="0"/>
              </a:rPr>
              <a:t>3.	Agotamiento mental</a:t>
            </a:r>
          </a:p>
          <a:p>
            <a:pPr marL="0" indent="0">
              <a:buNone/>
            </a:pPr>
            <a:r>
              <a:rPr lang="es-419" sz="1600" dirty="0">
                <a:latin typeface="Arial" panose="020B0604020202020204" pitchFamily="34" charset="0"/>
                <a:cs typeface="Arial" panose="020B0604020202020204" pitchFamily="34" charset="0"/>
              </a:rPr>
              <a:t>4.	Sensibilidad a la crítica</a:t>
            </a:r>
          </a:p>
          <a:p>
            <a:pPr marL="0" indent="0">
              <a:buNone/>
            </a:pPr>
            <a:r>
              <a:rPr lang="es-419" sz="1600" dirty="0">
                <a:latin typeface="Arial" panose="020B0604020202020204" pitchFamily="34" charset="0"/>
                <a:cs typeface="Arial" panose="020B0604020202020204" pitchFamily="34" charset="0"/>
              </a:rPr>
              <a:t>5.	Falta de energía y menor rendimiento</a:t>
            </a:r>
          </a:p>
          <a:p>
            <a:pPr marL="0" indent="0">
              <a:buNone/>
            </a:pPr>
            <a:r>
              <a:rPr lang="es-419" sz="1600" dirty="0">
                <a:latin typeface="Arial" panose="020B0604020202020204" pitchFamily="34" charset="0"/>
                <a:cs typeface="Arial" panose="020B0604020202020204" pitchFamily="34" charset="0"/>
              </a:rPr>
              <a:t>6.	Afecciones del sistema locomotor</a:t>
            </a:r>
          </a:p>
          <a:p>
            <a:pPr marL="0" indent="0">
              <a:buNone/>
            </a:pPr>
            <a:r>
              <a:rPr lang="es-419" sz="1600" dirty="0">
                <a:latin typeface="Arial" panose="020B0604020202020204" pitchFamily="34" charset="0"/>
                <a:cs typeface="Arial" panose="020B0604020202020204" pitchFamily="34" charset="0"/>
              </a:rPr>
              <a:t>7.	Dolor y rigidez muscular</a:t>
            </a:r>
          </a:p>
          <a:p>
            <a:pPr marL="0" indent="0">
              <a:buNone/>
            </a:pPr>
            <a:r>
              <a:rPr lang="es-419" sz="1600" dirty="0">
                <a:latin typeface="Arial" panose="020B0604020202020204" pitchFamily="34" charset="0"/>
                <a:cs typeface="Arial" panose="020B0604020202020204" pitchFamily="34" charset="0"/>
              </a:rPr>
              <a:t>8.	Problemas gastrointestinales</a:t>
            </a:r>
          </a:p>
          <a:p>
            <a:pPr marL="0" indent="0">
              <a:buNone/>
            </a:pPr>
            <a:r>
              <a:rPr lang="es-419" sz="1600" dirty="0">
                <a:latin typeface="Arial" panose="020B0604020202020204" pitchFamily="34" charset="0"/>
                <a:cs typeface="Arial" panose="020B0604020202020204" pitchFamily="34" charset="0"/>
              </a:rPr>
              <a:t>9.	Problemas cardiovasculares</a:t>
            </a:r>
          </a:p>
          <a:p>
            <a:pPr marL="0" indent="0">
              <a:buNone/>
            </a:pPr>
            <a:r>
              <a:rPr lang="es-419" sz="1600" dirty="0">
                <a:latin typeface="Arial" panose="020B0604020202020204" pitchFamily="34" charset="0"/>
                <a:cs typeface="Arial" panose="020B0604020202020204" pitchFamily="34" charset="0"/>
              </a:rPr>
              <a:t>10.	Alteraciones en la piel</a:t>
            </a:r>
          </a:p>
          <a:p>
            <a:pPr marL="0" indent="0">
              <a:buNone/>
            </a:pPr>
            <a:r>
              <a:rPr lang="es-419" sz="1600" dirty="0">
                <a:latin typeface="Arial" panose="020B0604020202020204" pitchFamily="34" charset="0"/>
                <a:cs typeface="Arial" panose="020B0604020202020204" pitchFamily="34" charset="0"/>
              </a:rPr>
              <a:t>11.	Dolores de cabeza</a:t>
            </a:r>
          </a:p>
          <a:p>
            <a:pPr marL="0" indent="0">
              <a:buNone/>
            </a:pPr>
            <a:r>
              <a:rPr lang="es-419" sz="1600" dirty="0">
                <a:latin typeface="Arial" panose="020B0604020202020204" pitchFamily="34" charset="0"/>
                <a:cs typeface="Arial" panose="020B0604020202020204" pitchFamily="34" charset="0"/>
              </a:rPr>
              <a:t>12.	Mareos</a:t>
            </a:r>
          </a:p>
          <a:p>
            <a:pPr marL="0" indent="0">
              <a:buNone/>
            </a:pPr>
            <a:r>
              <a:rPr lang="es-419" sz="1600" dirty="0">
                <a:latin typeface="Arial" panose="020B0604020202020204" pitchFamily="34" charset="0"/>
                <a:cs typeface="Arial" panose="020B0604020202020204" pitchFamily="34" charset="0"/>
              </a:rPr>
              <a:t>14.	Obesidad</a:t>
            </a:r>
          </a:p>
          <a:p>
            <a:endParaRPr lang="es-419"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AB18E6F5-4D83-420D-9216-932BE4FC1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78" y="2430684"/>
            <a:ext cx="4225834" cy="3020811"/>
          </a:xfrm>
          <a:prstGeom prst="roundRect">
            <a:avLst>
              <a:gd name="adj" fmla="val 8594"/>
            </a:avLst>
          </a:prstGeom>
          <a:solidFill>
            <a:srgbClr val="FFFFFF">
              <a:shade val="85000"/>
            </a:srgbClr>
          </a:solidFill>
          <a:ln>
            <a:noFill/>
          </a:ln>
          <a:effectLst>
            <a:glow rad="101600">
              <a:schemeClr val="accent1">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405840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7D2B6-3D43-4118-820F-E6AC98723B3A}"/>
              </a:ext>
            </a:extLst>
          </p:cNvPr>
          <p:cNvSpPr>
            <a:spLocks noGrp="1"/>
          </p:cNvSpPr>
          <p:nvPr>
            <p:ph type="title"/>
          </p:nvPr>
        </p:nvSpPr>
        <p:spPr/>
        <p:txBody>
          <a:bodyPr/>
          <a:lstStyle/>
          <a:p>
            <a:pPr algn="ctr"/>
            <a:r>
              <a:rPr lang="es-419" sz="3600" dirty="0">
                <a:latin typeface="Arial Rounded MT Bold" panose="020F0704030504030204" pitchFamily="34" charset="0"/>
              </a:rPr>
              <a:t>CONSECUENCIAS</a:t>
            </a:r>
          </a:p>
        </p:txBody>
      </p:sp>
      <p:sp>
        <p:nvSpPr>
          <p:cNvPr id="3" name="Marcador de contenido 2">
            <a:extLst>
              <a:ext uri="{FF2B5EF4-FFF2-40B4-BE49-F238E27FC236}">
                <a16:creationId xmlns:a16="http://schemas.microsoft.com/office/drawing/2014/main" id="{99B0CECA-6BF5-48A7-9503-C7BE7B028CDA}"/>
              </a:ext>
            </a:extLst>
          </p:cNvPr>
          <p:cNvSpPr>
            <a:spLocks noGrp="1"/>
          </p:cNvSpPr>
          <p:nvPr>
            <p:ph idx="1"/>
          </p:nvPr>
        </p:nvSpPr>
        <p:spPr>
          <a:xfrm>
            <a:off x="291548" y="2405270"/>
            <a:ext cx="6695271" cy="4452730"/>
          </a:xfrm>
        </p:spPr>
        <p:txBody>
          <a:bodyPr>
            <a:normAutofit lnSpcReduction="10000"/>
          </a:bodyPr>
          <a:lstStyle/>
          <a:p>
            <a:pPr marL="0" indent="0">
              <a:buNone/>
            </a:pPr>
            <a:r>
              <a:rPr lang="es-419" dirty="0"/>
              <a:t>El síndrome de burnout se caracteriza porque es un proceso que va creciendo de manera progresiva si no se toman medidas para impedirlo.</a:t>
            </a:r>
          </a:p>
          <a:p>
            <a:pPr marL="0" indent="0">
              <a:buNone/>
            </a:pPr>
            <a:r>
              <a:rPr lang="es-419" dirty="0"/>
              <a:t>Esto puede provocar que el desgaste laboral evolucione y alcance otros aspectos como los ideales y la percepción de los logros. A medida que avanza, el trabajador puede tener dificultades para resolver problemas y ejecutar tareas que antes le resultaban sencillas.</a:t>
            </a:r>
          </a:p>
          <a:p>
            <a:pPr marL="0" indent="0">
              <a:buNone/>
            </a:pPr>
            <a:r>
              <a:rPr lang="es-419" dirty="0"/>
              <a:t>La frustración comenzará a estar presente de manera constante, permanecerá en un estado continuo de agotamiento y los síntomas podrán evolucionar a estados más graves. Por último, algunos pueden llegar a tener síntomas depresivos, de psicosis e incluso tener ideas de suicidio.</a:t>
            </a:r>
          </a:p>
          <a:p>
            <a:endParaRPr lang="es-419" dirty="0"/>
          </a:p>
          <a:p>
            <a:endParaRPr lang="es-419" dirty="0"/>
          </a:p>
        </p:txBody>
      </p:sp>
      <p:pic>
        <p:nvPicPr>
          <p:cNvPr id="4" name="Imagen 3">
            <a:extLst>
              <a:ext uri="{FF2B5EF4-FFF2-40B4-BE49-F238E27FC236}">
                <a16:creationId xmlns:a16="http://schemas.microsoft.com/office/drawing/2014/main" id="{79E4C634-3DF8-4F00-AB85-4C06AA0EF369}"/>
              </a:ext>
            </a:extLst>
          </p:cNvPr>
          <p:cNvPicPr>
            <a:picLocks noChangeAspect="1"/>
          </p:cNvPicPr>
          <p:nvPr/>
        </p:nvPicPr>
        <p:blipFill>
          <a:blip r:embed="rId2"/>
          <a:stretch>
            <a:fillRect/>
          </a:stretch>
        </p:blipFill>
        <p:spPr>
          <a:xfrm>
            <a:off x="7553739" y="2125537"/>
            <a:ext cx="4094921" cy="4087394"/>
          </a:xfrm>
          <a:prstGeom prst="rect">
            <a:avLst/>
          </a:prstGeom>
          <a:ln>
            <a:noFill/>
          </a:ln>
          <a:effectLst>
            <a:softEdge rad="127000"/>
          </a:effectLst>
        </p:spPr>
      </p:pic>
    </p:spTree>
    <p:extLst>
      <p:ext uri="{BB962C8B-B14F-4D97-AF65-F5344CB8AC3E}">
        <p14:creationId xmlns:p14="http://schemas.microsoft.com/office/powerpoint/2010/main" val="145887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C4011DA-1190-4EC4-B1BC-0A44079B6804}"/>
              </a:ext>
            </a:extLst>
          </p:cNvPr>
          <p:cNvPicPr>
            <a:picLocks noChangeAspect="1"/>
          </p:cNvPicPr>
          <p:nvPr/>
        </p:nvPicPr>
        <p:blipFill rotWithShape="1">
          <a:blip r:embed="rId2">
            <a:extLst>
              <a:ext uri="{28A0092B-C50C-407E-A947-70E740481C1C}">
                <a14:useLocalDpi xmlns:a14="http://schemas.microsoft.com/office/drawing/2010/main" val="0"/>
              </a:ext>
            </a:extLst>
          </a:blip>
          <a:srcRect b="10085"/>
          <a:stretch/>
        </p:blipFill>
        <p:spPr>
          <a:xfrm>
            <a:off x="3052185" y="1046920"/>
            <a:ext cx="7121302" cy="42299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0000" endA="300" endPos="55500" dist="50800" dir="5400000" sy="-100000" algn="bl" rotWithShape="0"/>
            <a:softEdge rad="63500"/>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uadroTexto 1">
            <a:extLst>
              <a:ext uri="{FF2B5EF4-FFF2-40B4-BE49-F238E27FC236}">
                <a16:creationId xmlns:a16="http://schemas.microsoft.com/office/drawing/2014/main" id="{5FC664CA-9CCA-4503-8FB8-6D9E525DAFAF}"/>
              </a:ext>
            </a:extLst>
          </p:cNvPr>
          <p:cNvSpPr txBox="1"/>
          <p:nvPr/>
        </p:nvSpPr>
        <p:spPr>
          <a:xfrm>
            <a:off x="8939178" y="6401361"/>
            <a:ext cx="3352800" cy="276999"/>
          </a:xfrm>
          <a:prstGeom prst="rect">
            <a:avLst/>
          </a:prstGeom>
          <a:noFill/>
        </p:spPr>
        <p:txBody>
          <a:bodyPr wrap="square" rtlCol="0">
            <a:spAutoFit/>
          </a:bodyPr>
          <a:lstStyle/>
          <a:p>
            <a:r>
              <a:rPr lang="es-419" sz="1200" dirty="0">
                <a:latin typeface="Times New Roman" panose="02020603050405020304" pitchFamily="18" charset="0"/>
                <a:cs typeface="Times New Roman" panose="02020603050405020304" pitchFamily="18" charset="0"/>
              </a:rPr>
              <a:t>Imagen </a:t>
            </a:r>
            <a:r>
              <a:rPr lang="es-419" sz="1200" dirty="0" smtClean="0">
                <a:latin typeface="Times New Roman" panose="02020603050405020304" pitchFamily="18" charset="0"/>
                <a:cs typeface="Times New Roman" panose="02020603050405020304" pitchFamily="18" charset="0"/>
              </a:rPr>
              <a:t>de cortesía </a:t>
            </a:r>
            <a:r>
              <a:rPr lang="es-419" sz="1200" dirty="0">
                <a:latin typeface="Times New Roman" panose="02020603050405020304" pitchFamily="18" charset="0"/>
                <a:cs typeface="Times New Roman" panose="02020603050405020304" pitchFamily="18" charset="0"/>
              </a:rPr>
              <a:t>por: </a:t>
            </a:r>
            <a:r>
              <a:rPr lang="es-419" sz="1200" dirty="0" err="1" smtClean="0">
                <a:latin typeface="Times New Roman" panose="02020603050405020304" pitchFamily="18" charset="0"/>
                <a:cs typeface="Times New Roman" panose="02020603050405020304" pitchFamily="18" charset="0"/>
              </a:rPr>
              <a:t>Conversia</a:t>
            </a:r>
            <a:r>
              <a:rPr lang="es-419" sz="1200" dirty="0" smtClean="0">
                <a:latin typeface="Times New Roman" panose="02020603050405020304" pitchFamily="18" charset="0"/>
                <a:cs typeface="Times New Roman" panose="02020603050405020304" pitchFamily="18" charset="0"/>
              </a:rPr>
              <a:t> </a:t>
            </a:r>
            <a:r>
              <a:rPr lang="es-419" sz="1200" dirty="0">
                <a:latin typeface="Times New Roman" panose="02020603050405020304" pitchFamily="18" charset="0"/>
                <a:cs typeface="Times New Roman" panose="02020603050405020304" pitchFamily="18" charset="0"/>
              </a:rPr>
              <a:t>Group</a:t>
            </a:r>
          </a:p>
        </p:txBody>
      </p:sp>
    </p:spTree>
    <p:extLst>
      <p:ext uri="{BB962C8B-B14F-4D97-AF65-F5344CB8AC3E}">
        <p14:creationId xmlns:p14="http://schemas.microsoft.com/office/powerpoint/2010/main" val="68869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BE802-19AC-46E3-B773-36353E56DC98}"/>
              </a:ext>
            </a:extLst>
          </p:cNvPr>
          <p:cNvSpPr>
            <a:spLocks noGrp="1"/>
          </p:cNvSpPr>
          <p:nvPr>
            <p:ph type="title"/>
          </p:nvPr>
        </p:nvSpPr>
        <p:spPr/>
        <p:txBody>
          <a:bodyPr/>
          <a:lstStyle/>
          <a:p>
            <a:pPr algn="ctr"/>
            <a:r>
              <a:rPr lang="es-419" sz="3200" dirty="0">
                <a:latin typeface="Arial Rounded MT Bold" panose="020F0704030504030204" pitchFamily="34" charset="0"/>
              </a:rPr>
              <a:t>TRATAMIENTO PARA EL SÍNDROME DE BURNOUT</a:t>
            </a:r>
          </a:p>
        </p:txBody>
      </p:sp>
      <p:sp>
        <p:nvSpPr>
          <p:cNvPr id="3" name="Marcador de contenido 2">
            <a:extLst>
              <a:ext uri="{FF2B5EF4-FFF2-40B4-BE49-F238E27FC236}">
                <a16:creationId xmlns:a16="http://schemas.microsoft.com/office/drawing/2014/main" id="{BBC325CA-CB73-417F-B0FE-21A700F2FF4F}"/>
              </a:ext>
            </a:extLst>
          </p:cNvPr>
          <p:cNvSpPr>
            <a:spLocks noGrp="1"/>
          </p:cNvSpPr>
          <p:nvPr>
            <p:ph idx="1"/>
          </p:nvPr>
        </p:nvSpPr>
        <p:spPr>
          <a:xfrm>
            <a:off x="487407" y="1890982"/>
            <a:ext cx="10571998" cy="4519830"/>
          </a:xfrm>
        </p:spPr>
        <p:txBody>
          <a:bodyPr>
            <a:noAutofit/>
          </a:bodyPr>
          <a:lstStyle/>
          <a:p>
            <a:r>
              <a:rPr lang="es-419" sz="1600" dirty="0">
                <a:latin typeface="Arial" panose="020B0604020202020204" pitchFamily="34" charset="0"/>
                <a:cs typeface="Arial" panose="020B0604020202020204" pitchFamily="34" charset="0"/>
              </a:rPr>
              <a:t>Técnicas como la relajación, la meditación o la escucha de música </a:t>
            </a:r>
          </a:p>
          <a:p>
            <a:r>
              <a:rPr lang="es-419" sz="1600" dirty="0">
                <a:latin typeface="Arial" panose="020B0604020202020204" pitchFamily="34" charset="0"/>
                <a:cs typeface="Arial" panose="020B0604020202020204" pitchFamily="34" charset="0"/>
              </a:rPr>
              <a:t>El Burnout tiende a generar tensiones musculares, las que pueden derivar en serias contracturas, hernias de disco y otro tipo de lesiones graves, por lo que es importante realizar determinados ejercicios anti estrés como parte de la rutina del día a día, incluyendo cada tanto y si es posible una sesión de masajes brindada por un profesional.</a:t>
            </a:r>
          </a:p>
          <a:p>
            <a:r>
              <a:rPr lang="es-419" sz="1600" dirty="0">
                <a:latin typeface="Arial" panose="020B0604020202020204" pitchFamily="34" charset="0"/>
                <a:cs typeface="Arial" panose="020B0604020202020204" pitchFamily="34" charset="0"/>
              </a:rPr>
              <a:t>Practicar deportes de forma regular también ayuda a reducir de forma considerable el estrés.</a:t>
            </a:r>
          </a:p>
          <a:p>
            <a:r>
              <a:rPr lang="es-419" sz="1600" dirty="0">
                <a:latin typeface="Arial" panose="020B0604020202020204" pitchFamily="34" charset="0"/>
                <a:cs typeface="Arial" panose="020B0604020202020204" pitchFamily="34" charset="0"/>
              </a:rPr>
              <a:t>Además de lo mencionado es importante que recordemos los beneficios que puede aportar una terapia psicológica profesional, ya que mediante ésta el trabajador desarrollará mecanismos para lidiar con las situaciones laborales que le provocan estrés, ansiedad y angustia. También un estilo de vida saludable donde se eviten el tabaco, alcohol y demás sustancias nocivas y se repare en la importancia de un buen descanso es fundamental para combatir el estrés.</a:t>
            </a:r>
          </a:p>
        </p:txBody>
      </p:sp>
    </p:spTree>
    <p:extLst>
      <p:ext uri="{BB962C8B-B14F-4D97-AF65-F5344CB8AC3E}">
        <p14:creationId xmlns:p14="http://schemas.microsoft.com/office/powerpoint/2010/main" val="282121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4D8C7D6-5F48-4D70-A386-5C3D1E663D20}"/>
              </a:ext>
            </a:extLst>
          </p:cNvPr>
          <p:cNvPicPr>
            <a:picLocks noChangeAspect="1"/>
          </p:cNvPicPr>
          <p:nvPr/>
        </p:nvPicPr>
        <p:blipFill rotWithShape="1">
          <a:blip r:embed="rId2"/>
          <a:srcRect l="1156" t="2775" r="22036"/>
          <a:stretch/>
        </p:blipFill>
        <p:spPr>
          <a:xfrm>
            <a:off x="3523488" y="10"/>
            <a:ext cx="8668512" cy="6857990"/>
          </a:xfrm>
          <a:prstGeom prst="rect">
            <a:avLst/>
          </a:prstGeom>
        </p:spPr>
      </p:pic>
      <p:sp>
        <p:nvSpPr>
          <p:cNvPr id="5" name="CuadroTexto 4">
            <a:extLst>
              <a:ext uri="{FF2B5EF4-FFF2-40B4-BE49-F238E27FC236}">
                <a16:creationId xmlns:a16="http://schemas.microsoft.com/office/drawing/2014/main" id="{E6B3CFAD-9F6F-4E98-B7F5-4ADCF34FFDD3}"/>
              </a:ext>
            </a:extLst>
          </p:cNvPr>
          <p:cNvSpPr txBox="1"/>
          <p:nvPr/>
        </p:nvSpPr>
        <p:spPr>
          <a:xfrm>
            <a:off x="0" y="1383773"/>
            <a:ext cx="3647666" cy="170796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dirty="0">
                <a:effectLst/>
                <a:latin typeface="Arial Rounded MT Bold" panose="020F0704030504030204" pitchFamily="34" charset="0"/>
                <a:ea typeface="+mj-ea"/>
                <a:cs typeface="+mj-cs"/>
              </a:rPr>
              <a:t>ENFERMERA CON SÍNDROME DE BURNOUT EJ. </a:t>
            </a:r>
            <a:endParaRPr lang="en-US" sz="3200" dirty="0">
              <a:latin typeface="Arial Rounded MT Bold" panose="020F0704030504030204" pitchFamily="34" charset="0"/>
              <a:ea typeface="+mj-ea"/>
              <a:cs typeface="+mj-cs"/>
            </a:endParaRPr>
          </a:p>
        </p:txBody>
      </p:sp>
    </p:spTree>
    <p:extLst>
      <p:ext uri="{BB962C8B-B14F-4D97-AF65-F5344CB8AC3E}">
        <p14:creationId xmlns:p14="http://schemas.microsoft.com/office/powerpoint/2010/main" val="51816100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TM03457503[[fn=Citable]]</Template>
  <TotalTime>385</TotalTime>
  <Words>1209</Words>
  <Application>Microsoft Office PowerPoint</Application>
  <PresentationFormat>Panorámica</PresentationFormat>
  <Paragraphs>86</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Rounded MT Bold</vt:lpstr>
      <vt:lpstr>Century Gothic</vt:lpstr>
      <vt:lpstr>Comic Sans MS</vt:lpstr>
      <vt:lpstr>Times New Roman</vt:lpstr>
      <vt:lpstr>Wingdings 2</vt:lpstr>
      <vt:lpstr>Citable</vt:lpstr>
      <vt:lpstr>   Portal Educa Panamá    Facultad de Informática, Electrónica y Comunicación  Síndrome de Burnout</vt:lpstr>
      <vt:lpstr>INTRODUCCIÓN</vt:lpstr>
      <vt:lpstr>SÍNDROME DE BURNOUT O SÍNDROME DEL QUEMADO</vt:lpstr>
      <vt:lpstr>TIPOS DE SÍNDROME DE BURNOUT</vt:lpstr>
      <vt:lpstr>SÍNTOMAS DEL SÍNDROME DE BURNOUT</vt:lpstr>
      <vt:lpstr>CONSECUENCIAS</vt:lpstr>
      <vt:lpstr>Presentación de PowerPoint</vt:lpstr>
      <vt:lpstr>TRATAMIENTO PARA EL SÍNDROME DE BURNOUT</vt:lpstr>
      <vt:lpstr>Presentación de PowerPoint</vt:lpstr>
      <vt:lpstr>Presentación de PowerPoint</vt:lpstr>
      <vt:lpstr>Presentación de PowerPoint</vt:lpstr>
      <vt:lpstr>Presentación de PowerPoint</vt:lpstr>
      <vt:lpstr>Conclusión </vt:lpstr>
      <vt:lpstr>Infografía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Crisfor Gudiel</dc:creator>
  <cp:lastModifiedBy>Hewlett-Packard Company</cp:lastModifiedBy>
  <cp:revision>39</cp:revision>
  <dcterms:created xsi:type="dcterms:W3CDTF">2020-12-01T02:06:52Z</dcterms:created>
  <dcterms:modified xsi:type="dcterms:W3CDTF">2022-03-11T14:35:18Z</dcterms:modified>
</cp:coreProperties>
</file>