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9" r:id="rId1"/>
  </p:sldMasterIdLst>
  <p:sldIdLst>
    <p:sldId id="256" r:id="rId2"/>
    <p:sldId id="261" r:id="rId3"/>
    <p:sldId id="262" r:id="rId4"/>
    <p:sldId id="258" r:id="rId5"/>
    <p:sldId id="259" r:id="rId6"/>
    <p:sldId id="260"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8554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1025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2356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1940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4482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93964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8055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6337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9087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3327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0782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4322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8435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2272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011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8779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0150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7/17/2019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30014237"/>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educahogar.net/wp-content/uploads/2018/01/leer.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51140" y="645526"/>
            <a:ext cx="10044545" cy="2399733"/>
          </a:xfrm>
        </p:spPr>
        <p:txBody>
          <a:bodyPr>
            <a:normAutofit/>
          </a:bodyPr>
          <a:lstStyle/>
          <a:p>
            <a:r>
              <a:rPr lang="es-PA" sz="4400" dirty="0">
                <a:solidFill>
                  <a:schemeClr val="bg1"/>
                </a:solidFill>
                <a:latin typeface="Arial" panose="020B0604020202020204" pitchFamily="34" charset="0"/>
                <a:ea typeface="Adobe Song Std L" panose="02020300000000000000" pitchFamily="18" charset="-128"/>
                <a:cs typeface="Arial" panose="020B0604020202020204" pitchFamily="34" charset="0"/>
              </a:rPr>
              <a:t>MÁGICO MUNDO DE LA TECNOLOGÍA EN EL PREESCOLAR</a:t>
            </a:r>
          </a:p>
        </p:txBody>
      </p:sp>
      <p:sp>
        <p:nvSpPr>
          <p:cNvPr id="3" name="Subtítulo 2"/>
          <p:cNvSpPr>
            <a:spLocks noGrp="1"/>
          </p:cNvSpPr>
          <p:nvPr>
            <p:ph type="subTitle" idx="1"/>
          </p:nvPr>
        </p:nvSpPr>
        <p:spPr>
          <a:xfrm>
            <a:off x="4336954" y="3320160"/>
            <a:ext cx="4590991" cy="1561806"/>
          </a:xfrm>
        </p:spPr>
        <p:txBody>
          <a:bodyPr>
            <a:noAutofit/>
          </a:bodyPr>
          <a:lstStyle/>
          <a:p>
            <a:r>
              <a:rPr lang="es-PA" sz="2800" dirty="0">
                <a:solidFill>
                  <a:schemeClr val="bg1"/>
                </a:solidFill>
                <a:latin typeface="Arial" panose="020B0604020202020204" pitchFamily="34" charset="0"/>
                <a:cs typeface="Arial" panose="020B0604020202020204" pitchFamily="34" charset="0"/>
              </a:rPr>
              <a:t>EL ABECEDARIO </a:t>
            </a:r>
          </a:p>
          <a:p>
            <a:r>
              <a:rPr lang="es-PA" sz="2800" dirty="0">
                <a:solidFill>
                  <a:schemeClr val="bg1"/>
                </a:solidFill>
                <a:latin typeface="Arial" panose="020B0604020202020204" pitchFamily="34" charset="0"/>
                <a:cs typeface="Arial" panose="020B0604020202020204" pitchFamily="34" charset="0"/>
              </a:rPr>
              <a:t>ANABEL DE LEÓN</a:t>
            </a:r>
          </a:p>
          <a:p>
            <a:r>
              <a:rPr lang="es-PA" sz="2800" dirty="0">
                <a:solidFill>
                  <a:schemeClr val="bg1"/>
                </a:solidFill>
                <a:latin typeface="Arial" panose="020B0604020202020204" pitchFamily="34" charset="0"/>
                <a:cs typeface="Arial" panose="020B0604020202020204" pitchFamily="34" charset="0"/>
              </a:rPr>
              <a:t>FECHA: 26-5-19</a:t>
            </a:r>
          </a:p>
          <a:p>
            <a:endParaRPr lang="es-PA" dirty="0"/>
          </a:p>
        </p:txBody>
      </p:sp>
    </p:spTree>
    <p:extLst>
      <p:ext uri="{BB962C8B-B14F-4D97-AF65-F5344CB8AC3E}">
        <p14:creationId xmlns:p14="http://schemas.microsoft.com/office/powerpoint/2010/main" val="66899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21596" y="315132"/>
            <a:ext cx="5632224" cy="691788"/>
          </a:xfrm>
        </p:spPr>
        <p:txBody>
          <a:bodyPr>
            <a:normAutofit/>
          </a:bodyPr>
          <a:lstStyle/>
          <a:p>
            <a:r>
              <a:rPr lang="es-PA" sz="4000" dirty="0">
                <a:solidFill>
                  <a:schemeClr val="bg1">
                    <a:lumMod val="95000"/>
                    <a:lumOff val="5000"/>
                  </a:schemeClr>
                </a:solidFill>
                <a:latin typeface="Arial" panose="020B0604020202020204" pitchFamily="34" charset="0"/>
                <a:ea typeface="Adobe Ming Std L" panose="02020300000000000000" pitchFamily="18" charset="-128"/>
                <a:cs typeface="Arial" panose="020B0604020202020204" pitchFamily="34" charset="0"/>
              </a:rPr>
              <a:t>INTRODUCIÓN</a:t>
            </a:r>
          </a:p>
        </p:txBody>
      </p:sp>
      <p:sp>
        <p:nvSpPr>
          <p:cNvPr id="3" name="Subtítulo 2"/>
          <p:cNvSpPr>
            <a:spLocks noGrp="1"/>
          </p:cNvSpPr>
          <p:nvPr>
            <p:ph type="subTitle" idx="1"/>
          </p:nvPr>
        </p:nvSpPr>
        <p:spPr>
          <a:xfrm>
            <a:off x="3571415" y="1267080"/>
            <a:ext cx="7919634" cy="3704096"/>
          </a:xfrm>
        </p:spPr>
        <p:txBody>
          <a:bodyPr>
            <a:noAutofit/>
          </a:bodyPr>
          <a:lstStyle/>
          <a:p>
            <a:pPr algn="just"/>
            <a:r>
              <a:rPr lang="es-PA" sz="1800" dirty="0">
                <a:solidFill>
                  <a:schemeClr val="bg1">
                    <a:lumMod val="95000"/>
                    <a:lumOff val="5000"/>
                  </a:schemeClr>
                </a:solidFill>
                <a:effectLst/>
                <a:latin typeface="Arial" panose="020B0604020202020204" pitchFamily="34" charset="0"/>
                <a:cs typeface="Arial" panose="020B0604020202020204" pitchFamily="34" charset="0"/>
              </a:rPr>
              <a:t>El aprendizaje del abecedario es la base de la lectoescritura, fundamental para los aprendizajes de las diversas materias en las posteriores etapas del alumno. El abecedario es un conocimiento imprescindible para el aprendizaje significativo de cualquier contenido. Lo más eficaz es abordar la lectoescritura desde diferentes perspectivas, facilitando el aprendizaje. La motivación es una herramienta clave para la adquisición de los aprendizajes del alumno, mediante propuestas atractivas, dinámicas lúdicas, visual, auditiva, gestual y manipulativa. </a:t>
            </a:r>
          </a:p>
          <a:p>
            <a:pPr algn="just"/>
            <a:r>
              <a:rPr lang="es-PA" sz="1800" dirty="0">
                <a:solidFill>
                  <a:schemeClr val="bg1">
                    <a:lumMod val="95000"/>
                    <a:lumOff val="5000"/>
                  </a:schemeClr>
                </a:solidFill>
                <a:effectLst/>
                <a:latin typeface="Arial" panose="020B0604020202020204" pitchFamily="34" charset="0"/>
                <a:cs typeface="Arial" panose="020B0604020202020204" pitchFamily="34" charset="0"/>
              </a:rPr>
              <a:t>Para la presentación de las letras, una buena estrategia puede ser trabajar a través de un cuento distinto cada letra , pudiendo ser historias diferentes o un mismo cuento en el que cada una de ellas juegue un papel importante.</a:t>
            </a:r>
          </a:p>
        </p:txBody>
      </p:sp>
    </p:spTree>
    <p:extLst>
      <p:ext uri="{BB962C8B-B14F-4D97-AF65-F5344CB8AC3E}">
        <p14:creationId xmlns:p14="http://schemas.microsoft.com/office/powerpoint/2010/main" val="15158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050" y="-53182"/>
            <a:ext cx="7454448" cy="2072095"/>
          </a:xfrm>
        </p:spPr>
        <p:txBody>
          <a:bodyPr/>
          <a:lstStyle/>
          <a:p>
            <a:r>
              <a:rPr lang="es-PA" sz="4000" dirty="0">
                <a:solidFill>
                  <a:schemeClr val="bg1">
                    <a:lumMod val="95000"/>
                    <a:lumOff val="5000"/>
                  </a:schemeClr>
                </a:solidFill>
                <a:latin typeface="Arial" panose="020B0604020202020204" pitchFamily="34" charset="0"/>
                <a:cs typeface="Arial" panose="020B0604020202020204" pitchFamily="34" charset="0"/>
              </a:rPr>
              <a:t>¿Qué ES EL ABECEDARIO?</a:t>
            </a:r>
            <a:endParaRPr lang="es-PA" dirty="0">
              <a:solidFill>
                <a:schemeClr val="bg1">
                  <a:lumMod val="95000"/>
                  <a:lumOff val="5000"/>
                </a:schemeClr>
              </a:solidFill>
            </a:endParaRPr>
          </a:p>
        </p:txBody>
      </p:sp>
      <p:sp>
        <p:nvSpPr>
          <p:cNvPr id="3" name="Marcador de contenido 2"/>
          <p:cNvSpPr>
            <a:spLocks noGrp="1"/>
          </p:cNvSpPr>
          <p:nvPr>
            <p:ph idx="1"/>
          </p:nvPr>
        </p:nvSpPr>
        <p:spPr>
          <a:xfrm>
            <a:off x="6087064" y="3770642"/>
            <a:ext cx="5740669" cy="1575582"/>
          </a:xfrm>
        </p:spPr>
        <p:txBody>
          <a:bodyPr>
            <a:noAutofit/>
          </a:bodyPr>
          <a:lstStyle/>
          <a:p>
            <a:pPr lvl="1" algn="just">
              <a:buFont typeface="Wingdings" panose="05000000000000000000" pitchFamily="2" charset="2"/>
              <a:buChar char="v"/>
            </a:pPr>
            <a:r>
              <a:rPr lang="es-PA" sz="2000" dirty="0">
                <a:solidFill>
                  <a:schemeClr val="bg1">
                    <a:lumMod val="95000"/>
                    <a:lumOff val="5000"/>
                  </a:schemeClr>
                </a:solidFill>
                <a:effectLst/>
                <a:latin typeface="Arial" panose="020B0604020202020204" pitchFamily="34" charset="0"/>
                <a:cs typeface="Arial" panose="020B0604020202020204" pitchFamily="34" charset="0"/>
              </a:rPr>
              <a:t> Más precisamente, el alfabeto es un conjunto de letras (caracteres o grafemas) de un sistema de escritura, cada una de las cuales representa aproximadamente un fonema (consonante o vocal).</a:t>
            </a:r>
            <a:endParaRPr lang="es-PA" sz="2000" dirty="0">
              <a:solidFill>
                <a:schemeClr val="bg1">
                  <a:lumMod val="95000"/>
                  <a:lumOff val="5000"/>
                </a:schemeClr>
              </a:solidFill>
              <a:latin typeface="Arial" panose="020B0604020202020204" pitchFamily="34" charset="0"/>
              <a:cs typeface="Arial" panose="020B0604020202020204" pitchFamily="34" charset="0"/>
            </a:endParaRPr>
          </a:p>
        </p:txBody>
      </p:sp>
      <p:sp>
        <p:nvSpPr>
          <p:cNvPr id="4" name="Rectángulo 3"/>
          <p:cNvSpPr/>
          <p:nvPr/>
        </p:nvSpPr>
        <p:spPr>
          <a:xfrm>
            <a:off x="-323385" y="1344771"/>
            <a:ext cx="6945659" cy="2600546"/>
          </a:xfrm>
          <a:prstGeom prst="rect">
            <a:avLst/>
          </a:prstGeom>
        </p:spPr>
        <p:txBody>
          <a:bodyPr wrap="square">
            <a:spAutoFit/>
          </a:bodyPr>
          <a:lstStyle/>
          <a:p>
            <a:pPr marL="3543300" lvl="7" indent="-342900" algn="just">
              <a:buFont typeface="Wingdings" panose="05000000000000000000" pitchFamily="2" charset="2"/>
              <a:buChar char="v"/>
            </a:pPr>
            <a:r>
              <a:rPr lang="es-PA" sz="2000" dirty="0">
                <a:solidFill>
                  <a:schemeClr val="bg1">
                    <a:lumMod val="95000"/>
                    <a:lumOff val="5000"/>
                  </a:schemeClr>
                </a:solidFill>
                <a:latin typeface="Arial" panose="020B0604020202020204" pitchFamily="34" charset="0"/>
                <a:cs typeface="Arial" panose="020B0604020202020204" pitchFamily="34" charset="0"/>
              </a:rPr>
              <a:t>El abecedario o alfabeto es una colección ordenada de signos gráficos que representan sonidos. El aprendizaje de este consiste en nombrar, distinguir las grafías, escribir e identificar los sonidos de cada letra</a:t>
            </a:r>
            <a:r>
              <a:rPr lang="es-PA" sz="2000" dirty="0">
                <a:latin typeface="Arial" panose="020B0604020202020204" pitchFamily="34" charset="0"/>
                <a:cs typeface="Arial" panose="020B0604020202020204" pitchFamily="34" charset="0"/>
              </a:rPr>
              <a:t>. </a:t>
            </a:r>
          </a:p>
        </p:txBody>
      </p:sp>
      <p:pic>
        <p:nvPicPr>
          <p:cNvPr id="4098" name="Picture 2" descr="Resultado de imagen para conclusiÃ³n de juego abeced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2574183" y="4053466"/>
            <a:ext cx="2885408" cy="20197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recursos para enseÃ±ar abeced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8086494" y="1344771"/>
            <a:ext cx="3741239" cy="163734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7321" y="-1007"/>
            <a:ext cx="8158895" cy="2186268"/>
          </a:xfrm>
        </p:spPr>
        <p:txBody>
          <a:bodyPr>
            <a:normAutofit/>
          </a:bodyPr>
          <a:lstStyle/>
          <a:p>
            <a:r>
              <a:rPr lang="es-PA" dirty="0">
                <a:solidFill>
                  <a:schemeClr val="bg1">
                    <a:lumMod val="95000"/>
                    <a:lumOff val="5000"/>
                  </a:schemeClr>
                </a:solidFill>
                <a:effectLst/>
              </a:rPr>
              <a:t>            </a:t>
            </a:r>
            <a:r>
              <a:rPr lang="es-PA" sz="4000" dirty="0">
                <a:solidFill>
                  <a:schemeClr val="bg1">
                    <a:lumMod val="95000"/>
                    <a:lumOff val="5000"/>
                  </a:schemeClr>
                </a:solidFill>
                <a:effectLst/>
                <a:latin typeface="Arial" panose="020B0604020202020204" pitchFamily="34" charset="0"/>
                <a:cs typeface="Arial" panose="020B0604020202020204" pitchFamily="34" charset="0"/>
              </a:rPr>
              <a:t>¿Por qué ES importante</a:t>
            </a:r>
            <a:br>
              <a:rPr lang="es-PA" sz="4000" dirty="0">
                <a:solidFill>
                  <a:schemeClr val="bg1">
                    <a:lumMod val="95000"/>
                    <a:lumOff val="5000"/>
                  </a:schemeClr>
                </a:solidFill>
                <a:effectLst/>
                <a:latin typeface="Arial" panose="020B0604020202020204" pitchFamily="34" charset="0"/>
                <a:cs typeface="Arial" panose="020B0604020202020204" pitchFamily="34" charset="0"/>
              </a:rPr>
            </a:br>
            <a:r>
              <a:rPr lang="es-PA" sz="4000" dirty="0">
                <a:solidFill>
                  <a:schemeClr val="bg1">
                    <a:lumMod val="95000"/>
                    <a:lumOff val="5000"/>
                  </a:schemeClr>
                </a:solidFill>
                <a:effectLst/>
                <a:latin typeface="Arial" panose="020B0604020202020204" pitchFamily="34" charset="0"/>
                <a:cs typeface="Arial" panose="020B0604020202020204" pitchFamily="34" charset="0"/>
              </a:rPr>
              <a:t>              EL ABECEDARIO?</a:t>
            </a:r>
          </a:p>
        </p:txBody>
      </p:sp>
      <p:sp>
        <p:nvSpPr>
          <p:cNvPr id="3" name="Marcador de contenido 2"/>
          <p:cNvSpPr>
            <a:spLocks noGrp="1"/>
          </p:cNvSpPr>
          <p:nvPr>
            <p:ph idx="1"/>
          </p:nvPr>
        </p:nvSpPr>
        <p:spPr>
          <a:xfrm>
            <a:off x="2063348" y="1718799"/>
            <a:ext cx="4755905" cy="2518664"/>
          </a:xfrm>
        </p:spPr>
        <p:txBody>
          <a:bodyPr>
            <a:normAutofit/>
          </a:bodyPr>
          <a:lstStyle/>
          <a:p>
            <a:pPr algn="just">
              <a:buFont typeface="Wingdings" panose="05000000000000000000" pitchFamily="2" charset="2"/>
              <a:buChar char="v"/>
            </a:pPr>
            <a:r>
              <a:rPr lang="es-PA" dirty="0">
                <a:solidFill>
                  <a:schemeClr val="bg1">
                    <a:lumMod val="95000"/>
                    <a:lumOff val="5000"/>
                  </a:schemeClr>
                </a:solidFill>
                <a:effectLst/>
                <a:latin typeface="Arial" panose="020B0604020202020204" pitchFamily="34" charset="0"/>
                <a:cs typeface="Arial" panose="020B0604020202020204" pitchFamily="34" charset="0"/>
              </a:rPr>
              <a:t>El reconocimiento de las letras es importante porque permite a los pequeños comprender cómo se asocia lenguaje escrito con el oral, lo cual es indispensable para el proceso de la lectoescritura.</a:t>
            </a:r>
          </a:p>
          <a:p>
            <a:pPr marL="0" indent="0" algn="just">
              <a:buNone/>
            </a:pPr>
            <a:endParaRPr lang="es-PA" dirty="0">
              <a:solidFill>
                <a:schemeClr val="bg1">
                  <a:lumMod val="95000"/>
                  <a:lumOff val="5000"/>
                </a:schemeClr>
              </a:solidFill>
              <a:latin typeface="Arial" panose="020B0604020202020204" pitchFamily="34" charset="0"/>
              <a:cs typeface="Arial" panose="020B0604020202020204" pitchFamily="34" charset="0"/>
            </a:endParaRPr>
          </a:p>
        </p:txBody>
      </p:sp>
      <p:sp>
        <p:nvSpPr>
          <p:cNvPr id="6" name="Rectángulo 5"/>
          <p:cNvSpPr/>
          <p:nvPr/>
        </p:nvSpPr>
        <p:spPr>
          <a:xfrm>
            <a:off x="6637997" y="3642081"/>
            <a:ext cx="5355975" cy="2246769"/>
          </a:xfrm>
          <a:prstGeom prst="rect">
            <a:avLst/>
          </a:prstGeom>
        </p:spPr>
        <p:txBody>
          <a:bodyPr wrap="square">
            <a:spAutoFit/>
          </a:bodyPr>
          <a:lstStyle/>
          <a:p>
            <a:pPr marL="285750" indent="-285750" algn="just">
              <a:buFont typeface="Wingdings" panose="05000000000000000000" pitchFamily="2" charset="2"/>
              <a:buChar char="v"/>
            </a:pPr>
            <a:r>
              <a:rPr lang="es-PA" sz="2000" dirty="0">
                <a:solidFill>
                  <a:schemeClr val="bg1">
                    <a:lumMod val="95000"/>
                    <a:lumOff val="5000"/>
                  </a:schemeClr>
                </a:solidFill>
                <a:latin typeface="Droid Sans"/>
              </a:rPr>
              <a:t>La importancia del abecedario está en que gracias a él podemos elaborar un idioma con el que expresar todas las necesidades del ser humano a través de: la literatura</a:t>
            </a:r>
            <a:r>
              <a:rPr lang="es-PA" sz="2000" b="1" dirty="0">
                <a:solidFill>
                  <a:schemeClr val="bg1">
                    <a:lumMod val="95000"/>
                    <a:lumOff val="5000"/>
                  </a:schemeClr>
                </a:solidFill>
                <a:latin typeface="Droid Sans"/>
              </a:rPr>
              <a:t> </a:t>
            </a:r>
            <a:r>
              <a:rPr lang="es-PA" sz="2000" dirty="0">
                <a:solidFill>
                  <a:schemeClr val="bg1">
                    <a:lumMod val="95000"/>
                    <a:lumOff val="5000"/>
                  </a:schemeClr>
                </a:solidFill>
                <a:latin typeface="Droid Sans"/>
              </a:rPr>
              <a:t> la música, los sueños, nuestras necesidades, podemos intercambiar pensamientos y conocimientos</a:t>
            </a:r>
            <a:r>
              <a:rPr lang="es-PA" dirty="0">
                <a:solidFill>
                  <a:schemeClr val="bg1">
                    <a:lumMod val="95000"/>
                    <a:lumOff val="5000"/>
                  </a:schemeClr>
                </a:solidFill>
                <a:latin typeface="Droid Sans"/>
              </a:rPr>
              <a:t>.</a:t>
            </a:r>
            <a:endParaRPr lang="es-PA" dirty="0">
              <a:solidFill>
                <a:schemeClr val="bg1">
                  <a:lumMod val="95000"/>
                  <a:lumOff val="5000"/>
                </a:schemeClr>
              </a:solidFill>
            </a:endParaRPr>
          </a:p>
        </p:txBody>
      </p:sp>
      <p:pic>
        <p:nvPicPr>
          <p:cNvPr id="5122" name="Picture 2" descr="Resultado de imagen para abeced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8866293" y="1718799"/>
            <a:ext cx="2931697" cy="1649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9323" y="340259"/>
            <a:ext cx="10353761" cy="1326321"/>
          </a:xfrm>
        </p:spPr>
        <p:txBody>
          <a:bodyPr>
            <a:normAutofit fontScale="90000"/>
          </a:bodyPr>
          <a:lstStyle/>
          <a:p>
            <a:br>
              <a:rPr lang="es-PA" dirty="0"/>
            </a:br>
            <a:r>
              <a:rPr lang="es-PA" sz="4400" dirty="0">
                <a:solidFill>
                  <a:schemeClr val="bg1">
                    <a:lumMod val="95000"/>
                    <a:lumOff val="5000"/>
                  </a:schemeClr>
                </a:solidFill>
                <a:latin typeface="Arial" panose="020B0604020202020204" pitchFamily="34" charset="0"/>
                <a:cs typeface="Arial" panose="020B0604020202020204" pitchFamily="34" charset="0"/>
              </a:rPr>
              <a:t>ESTRATEGIAS PARA enseñar el abecedario</a:t>
            </a:r>
          </a:p>
        </p:txBody>
      </p:sp>
      <p:sp>
        <p:nvSpPr>
          <p:cNvPr id="3" name="Marcador de contenido 2"/>
          <p:cNvSpPr>
            <a:spLocks noGrp="1"/>
          </p:cNvSpPr>
          <p:nvPr>
            <p:ph idx="1"/>
          </p:nvPr>
        </p:nvSpPr>
        <p:spPr>
          <a:xfrm>
            <a:off x="6049965" y="1301679"/>
            <a:ext cx="5644906" cy="4424254"/>
          </a:xfrm>
        </p:spPr>
        <p:txBody>
          <a:bodyPr>
            <a:normAutofit fontScale="92500" lnSpcReduction="10000"/>
          </a:bodyPr>
          <a:lstStyle/>
          <a:p>
            <a:pPr marL="1371600" lvl="3" indent="0">
              <a:buNone/>
            </a:pPr>
            <a:endParaRPr lang="es-PA" sz="2000" dirty="0">
              <a:solidFill>
                <a:schemeClr val="bg1">
                  <a:lumMod val="95000"/>
                  <a:lumOff val="5000"/>
                </a:schemeClr>
              </a:solidFill>
              <a:effectLst/>
              <a:latin typeface="Arial" panose="020B0604020202020204" pitchFamily="34" charset="0"/>
              <a:cs typeface="Arial" panose="020B0604020202020204" pitchFamily="34" charset="0"/>
            </a:endParaRPr>
          </a:p>
          <a:p>
            <a:r>
              <a:rPr lang="es-PA" dirty="0">
                <a:solidFill>
                  <a:schemeClr val="bg1">
                    <a:lumMod val="95000"/>
                    <a:lumOff val="5000"/>
                  </a:schemeClr>
                </a:solidFill>
                <a:effectLst/>
                <a:latin typeface="Arial" panose="020B0604020202020204" pitchFamily="34" charset="0"/>
                <a:cs typeface="Arial" panose="020B0604020202020204" pitchFamily="34" charset="0"/>
              </a:rPr>
              <a:t>Obsequiar un rompecabezas del abecedario.</a:t>
            </a:r>
          </a:p>
          <a:p>
            <a:r>
              <a:rPr lang="es-PA" dirty="0">
                <a:solidFill>
                  <a:schemeClr val="bg1">
                    <a:lumMod val="95000"/>
                    <a:lumOff val="5000"/>
                  </a:schemeClr>
                </a:solidFill>
                <a:effectLst/>
                <a:latin typeface="Arial" panose="020B0604020202020204" pitchFamily="34" charset="0"/>
                <a:cs typeface="Arial" panose="020B0604020202020204" pitchFamily="34" charset="0"/>
              </a:rPr>
              <a:t>Leer juntos a diario. </a:t>
            </a:r>
          </a:p>
          <a:p>
            <a:r>
              <a:rPr lang="es-PA" dirty="0">
                <a:solidFill>
                  <a:schemeClr val="bg1">
                    <a:lumMod val="95000"/>
                    <a:lumOff val="5000"/>
                  </a:schemeClr>
                </a:solidFill>
                <a:effectLst/>
                <a:latin typeface="Arial" panose="020B0604020202020204" pitchFamily="34" charset="0"/>
                <a:cs typeface="Arial" panose="020B0604020202020204" pitchFamily="34" charset="0"/>
              </a:rPr>
              <a:t>Enseñar letra por letra.</a:t>
            </a:r>
          </a:p>
          <a:p>
            <a:pPr marL="228600" lvl="3">
              <a:spcBef>
                <a:spcPts val="1000"/>
              </a:spcBef>
            </a:pPr>
            <a:r>
              <a:rPr lang="es-PA" sz="2000" dirty="0">
                <a:solidFill>
                  <a:schemeClr val="bg1">
                    <a:lumMod val="95000"/>
                    <a:lumOff val="5000"/>
                  </a:schemeClr>
                </a:solidFill>
                <a:effectLst/>
                <a:latin typeface="Arial" panose="020B0604020202020204" pitchFamily="34" charset="0"/>
                <a:cs typeface="Arial" panose="020B0604020202020204" pitchFamily="34" charset="0"/>
              </a:rPr>
              <a:t>Usar letras magnéticas o plásticas.</a:t>
            </a:r>
          </a:p>
          <a:p>
            <a:r>
              <a:rPr lang="es-PA" dirty="0">
                <a:solidFill>
                  <a:schemeClr val="bg1">
                    <a:lumMod val="95000"/>
                    <a:lumOff val="5000"/>
                  </a:schemeClr>
                </a:solidFill>
                <a:effectLst/>
                <a:latin typeface="Arial" panose="020B0604020202020204" pitchFamily="34" charset="0"/>
                <a:cs typeface="Arial" panose="020B0604020202020204" pitchFamily="34" charset="0"/>
              </a:rPr>
              <a:t>Pegar un abecedario en la habitación de los niños.</a:t>
            </a:r>
          </a:p>
          <a:p>
            <a:r>
              <a:rPr lang="es-PA" dirty="0">
                <a:solidFill>
                  <a:schemeClr val="bg1">
                    <a:lumMod val="95000"/>
                    <a:lumOff val="5000"/>
                  </a:schemeClr>
                </a:solidFill>
                <a:effectLst/>
                <a:latin typeface="Arial" panose="020B0604020202020204" pitchFamily="34" charset="0"/>
                <a:cs typeface="Arial" panose="020B0604020202020204" pitchFamily="34" charset="0"/>
              </a:rPr>
              <a:t>Aprender la canción del abecedario.</a:t>
            </a:r>
          </a:p>
          <a:p>
            <a:r>
              <a:rPr lang="es-PA" dirty="0">
                <a:solidFill>
                  <a:schemeClr val="bg1">
                    <a:lumMod val="95000"/>
                    <a:lumOff val="5000"/>
                  </a:schemeClr>
                </a:solidFill>
                <a:effectLst/>
                <a:latin typeface="Arial" panose="020B0604020202020204" pitchFamily="34" charset="0"/>
                <a:cs typeface="Arial" panose="020B0604020202020204" pitchFamily="34" charset="0"/>
              </a:rPr>
              <a:t>Armar la letra con legos.</a:t>
            </a:r>
          </a:p>
          <a:p>
            <a:r>
              <a:rPr lang="es-PA" dirty="0">
                <a:solidFill>
                  <a:schemeClr val="bg1">
                    <a:lumMod val="95000"/>
                    <a:lumOff val="5000"/>
                  </a:schemeClr>
                </a:solidFill>
                <a:effectLst/>
                <a:latin typeface="Arial" panose="020B0604020202020204" pitchFamily="34" charset="0"/>
                <a:cs typeface="Arial" panose="020B0604020202020204" pitchFamily="34" charset="0"/>
              </a:rPr>
              <a:t>Laberinto de juegos.</a:t>
            </a:r>
          </a:p>
          <a:p>
            <a:endParaRPr lang="es-PA" dirty="0">
              <a:solidFill>
                <a:schemeClr val="bg1">
                  <a:lumMod val="95000"/>
                  <a:lumOff val="5000"/>
                </a:schemeClr>
              </a:solidFill>
              <a:effectLst/>
              <a:latin typeface="Arial" panose="020B0604020202020204" pitchFamily="34" charset="0"/>
              <a:cs typeface="Arial" panose="020B0604020202020204" pitchFamily="34" charset="0"/>
            </a:endParaRPr>
          </a:p>
          <a:p>
            <a:endParaRPr lang="es-PA" dirty="0">
              <a:solidFill>
                <a:schemeClr val="bg1">
                  <a:lumMod val="95000"/>
                  <a:lumOff val="5000"/>
                </a:schemeClr>
              </a:solidFill>
              <a:effectLst/>
              <a:latin typeface="Arial" panose="020B0604020202020204" pitchFamily="34" charset="0"/>
              <a:cs typeface="Arial" panose="020B0604020202020204" pitchFamily="34" charset="0"/>
            </a:endParaRPr>
          </a:p>
          <a:p>
            <a:endParaRPr lang="es-PA" dirty="0">
              <a:effectLst/>
              <a:latin typeface="Arial" panose="020B0604020202020204" pitchFamily="34" charset="0"/>
              <a:cs typeface="Arial" panose="020B0604020202020204" pitchFamily="34" charset="0"/>
            </a:endParaRPr>
          </a:p>
          <a:p>
            <a:endParaRPr lang="es-PA" dirty="0">
              <a:effectLst/>
              <a:latin typeface="Arial" panose="020B0604020202020204" pitchFamily="34" charset="0"/>
              <a:cs typeface="Arial" panose="020B0604020202020204" pitchFamily="34" charset="0"/>
            </a:endParaRPr>
          </a:p>
          <a:p>
            <a:endParaRPr lang="es-PA" dirty="0">
              <a:effectLst/>
              <a:latin typeface="Arial" panose="020B0604020202020204" pitchFamily="34" charset="0"/>
              <a:cs typeface="Arial" panose="020B0604020202020204" pitchFamily="34" charset="0"/>
            </a:endParaRPr>
          </a:p>
          <a:p>
            <a:endParaRPr lang="es-PA" dirty="0">
              <a:effectLst/>
              <a:latin typeface="Arial" panose="020B0604020202020204" pitchFamily="34" charset="0"/>
              <a:cs typeface="Arial" panose="020B0604020202020204" pitchFamily="34" charset="0"/>
            </a:endParaRPr>
          </a:p>
          <a:p>
            <a:endParaRPr lang="es-PA" dirty="0">
              <a:effectLst/>
              <a:latin typeface="Arial" panose="020B0604020202020204" pitchFamily="34" charset="0"/>
              <a:cs typeface="Arial" panose="020B0604020202020204" pitchFamily="34" charset="0"/>
            </a:endParaRPr>
          </a:p>
          <a:p>
            <a:endParaRPr lang="es-PA" dirty="0">
              <a:effectLst/>
            </a:endParaRPr>
          </a:p>
          <a:p>
            <a:endParaRPr lang="es-PA" dirty="0">
              <a:effectLst/>
            </a:endParaRPr>
          </a:p>
          <a:p>
            <a:endParaRPr lang="es-PA" dirty="0">
              <a:effectLst/>
            </a:endParaRPr>
          </a:p>
          <a:p>
            <a:endParaRPr lang="es-PA" dirty="0">
              <a:effectLst/>
            </a:endParaRPr>
          </a:p>
          <a:p>
            <a:endParaRPr lang="es-PA" dirty="0">
              <a:effectLst/>
            </a:endParaRPr>
          </a:p>
        </p:txBody>
      </p:sp>
      <p:pic>
        <p:nvPicPr>
          <p:cNvPr id="6150" name="Picture 6" descr="Resultado de imagen para abeced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283" y="4614190"/>
            <a:ext cx="2209588" cy="11117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recursos para enseÃ±ar abeced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729479" y="2539855"/>
            <a:ext cx="2763220" cy="18395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169748"/>
            <a:ext cx="65" cy="3394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189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A" altLang="es-PA"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0" y="-287507"/>
            <a:ext cx="65" cy="5750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8203" rIns="0" bIns="17933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A" altLang="es-PA" sz="800" b="0" i="0" u="none" strike="noStrike" cap="none" normalizeH="0" baseline="0" dirty="0">
              <a:ln>
                <a:noFill/>
              </a:ln>
              <a:solidFill>
                <a:srgbClr val="444444"/>
              </a:solidFill>
              <a:effectLst/>
              <a:latin typeface="Open Sans" panose="020B0606030504020204" pitchFamily="34" charset="0"/>
              <a:cs typeface="Open Sans" panose="020B0606030504020204" pitchFamily="34" charset="0"/>
              <a:hlinkClick r:id="rId4"/>
            </a:endParaRPr>
          </a:p>
        </p:txBody>
      </p:sp>
    </p:spTree>
    <p:extLst>
      <p:ext uri="{BB962C8B-B14F-4D97-AF65-F5344CB8AC3E}">
        <p14:creationId xmlns:p14="http://schemas.microsoft.com/office/powerpoint/2010/main" val="111849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26382" y="569468"/>
            <a:ext cx="8456645" cy="1011676"/>
          </a:xfrm>
        </p:spPr>
        <p:txBody>
          <a:bodyPr>
            <a:noAutofit/>
          </a:bodyPr>
          <a:lstStyle/>
          <a:p>
            <a:r>
              <a:rPr lang="es-PA" sz="4000" dirty="0">
                <a:solidFill>
                  <a:schemeClr val="bg1">
                    <a:lumMod val="95000"/>
                    <a:lumOff val="5000"/>
                  </a:schemeClr>
                </a:solidFill>
                <a:latin typeface="Arial" panose="020B0604020202020204" pitchFamily="34" charset="0"/>
                <a:cs typeface="Arial" panose="020B0604020202020204" pitchFamily="34" charset="0"/>
              </a:rPr>
              <a:t>RECUSOS PARA ENSEÑAR EL ABECEDARIO</a:t>
            </a:r>
          </a:p>
        </p:txBody>
      </p:sp>
      <p:sp>
        <p:nvSpPr>
          <p:cNvPr id="5" name="Subtítulo 4"/>
          <p:cNvSpPr>
            <a:spLocks noGrp="1"/>
          </p:cNvSpPr>
          <p:nvPr>
            <p:ph type="subTitle" idx="1"/>
          </p:nvPr>
        </p:nvSpPr>
        <p:spPr>
          <a:xfrm>
            <a:off x="6764186" y="1736470"/>
            <a:ext cx="5272391" cy="4066160"/>
          </a:xfrm>
        </p:spPr>
        <p:txBody>
          <a:bodyPr>
            <a:normAutofit/>
          </a:bodyPr>
          <a:lstStyle/>
          <a:p>
            <a:pPr algn="just"/>
            <a:r>
              <a:rPr lang="es-PA" sz="2000" dirty="0">
                <a:solidFill>
                  <a:schemeClr val="bg1">
                    <a:lumMod val="95000"/>
                    <a:lumOff val="5000"/>
                  </a:schemeClr>
                </a:solidFill>
                <a:effectLst/>
                <a:latin typeface="Arial" panose="020B0604020202020204" pitchFamily="34" charset="0"/>
                <a:cs typeface="Arial" panose="020B0604020202020204" pitchFamily="34" charset="0"/>
              </a:rPr>
              <a:t>Además de los tradicionales cuadernillos, provee al alumno con muchas oportunidades de escribir o de trazar las letras en medios diferentes al papel, como la espuma de afeitar, pintura o arena. Igualmente, formar las letras con plastilina o simplemente trazarlas en el aire con los dedos ofrece una experiencia sensorial diferente.  Las letras magnéticas y los rompecabezas son otros excelentes recursos.</a:t>
            </a:r>
            <a:endParaRPr lang="es-PA" sz="2000" dirty="0">
              <a:solidFill>
                <a:schemeClr val="bg1">
                  <a:lumMod val="95000"/>
                  <a:lumOff val="5000"/>
                </a:schemeClr>
              </a:solidFill>
              <a:latin typeface="Arial" panose="020B0604020202020204" pitchFamily="34" charset="0"/>
              <a:cs typeface="Arial" panose="020B0604020202020204" pitchFamily="34" charset="0"/>
            </a:endParaRPr>
          </a:p>
        </p:txBody>
      </p:sp>
      <p:pic>
        <p:nvPicPr>
          <p:cNvPr id="7170" name="Picture 2" descr="Resultado de imagen para recursos para enseÃ±ar abeced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917913" y="2880934"/>
            <a:ext cx="2236791" cy="17772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recursos para enseÃ±ar abeced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857" y="1251042"/>
            <a:ext cx="1898792" cy="1519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9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0030" y="183899"/>
            <a:ext cx="8877113" cy="777922"/>
          </a:xfrm>
        </p:spPr>
        <p:txBody>
          <a:bodyPr>
            <a:normAutofit/>
          </a:bodyPr>
          <a:lstStyle/>
          <a:p>
            <a:r>
              <a:rPr lang="es-PA" sz="4000" dirty="0">
                <a:solidFill>
                  <a:schemeClr val="bg1">
                    <a:lumMod val="95000"/>
                    <a:lumOff val="5000"/>
                  </a:schemeClr>
                </a:solidFill>
                <a:latin typeface="Arial" panose="020B0604020202020204" pitchFamily="34" charset="0"/>
                <a:cs typeface="Arial" panose="020B0604020202020204" pitchFamily="34" charset="0"/>
              </a:rPr>
              <a:t>c0nclusión</a:t>
            </a:r>
          </a:p>
        </p:txBody>
      </p:sp>
      <p:sp>
        <p:nvSpPr>
          <p:cNvPr id="5" name="Subtítulo 4"/>
          <p:cNvSpPr>
            <a:spLocks noGrp="1"/>
          </p:cNvSpPr>
          <p:nvPr>
            <p:ph type="subTitle" idx="1"/>
          </p:nvPr>
        </p:nvSpPr>
        <p:spPr>
          <a:xfrm>
            <a:off x="3289610" y="1349297"/>
            <a:ext cx="7449014" cy="3044284"/>
          </a:xfrm>
        </p:spPr>
        <p:txBody>
          <a:bodyPr>
            <a:normAutofit fontScale="25000" lnSpcReduction="20000"/>
          </a:bodyPr>
          <a:lstStyle/>
          <a:p>
            <a:pPr algn="just"/>
            <a:r>
              <a:rPr lang="es-PA" sz="8000" dirty="0">
                <a:solidFill>
                  <a:schemeClr val="bg1">
                    <a:lumMod val="95000"/>
                    <a:lumOff val="5000"/>
                  </a:schemeClr>
                </a:solidFill>
                <a:effectLst/>
                <a:latin typeface="Arial" panose="020B0604020202020204" pitchFamily="34" charset="0"/>
                <a:cs typeface="Arial" panose="020B0604020202020204" pitchFamily="34" charset="0"/>
              </a:rPr>
              <a:t>El propósito de estas actividades es fomentar que los niños aprendan a utilizar los recursos. La letras son una representación por escritos de los sonidos que el ser humano utiliza para comunicarse.</a:t>
            </a:r>
          </a:p>
          <a:p>
            <a:pPr algn="just"/>
            <a:r>
              <a:rPr lang="es-PA" sz="8000" dirty="0">
                <a:solidFill>
                  <a:schemeClr val="bg1">
                    <a:lumMod val="95000"/>
                    <a:lumOff val="5000"/>
                  </a:schemeClr>
                </a:solidFill>
                <a:effectLst/>
                <a:latin typeface="Arial" panose="020B0604020202020204" pitchFamily="34" charset="0"/>
                <a:cs typeface="Arial" panose="020B0604020202020204" pitchFamily="34" charset="0"/>
              </a:rPr>
              <a:t>Aprendan de forma divertida las vocales, las letras del abecedario, las cuales son necesarias para poder leer, escribir y  comunicarse.</a:t>
            </a:r>
          </a:p>
          <a:p>
            <a:pPr algn="just"/>
            <a:r>
              <a:rPr lang="es-PA" sz="8000" dirty="0">
                <a:solidFill>
                  <a:schemeClr val="bg1">
                    <a:lumMod val="95000"/>
                    <a:lumOff val="5000"/>
                  </a:schemeClr>
                </a:solidFill>
                <a:effectLst/>
                <a:latin typeface="Arial" panose="020B0604020202020204" pitchFamily="34" charset="0"/>
                <a:cs typeface="Arial" panose="020B0604020202020204" pitchFamily="34" charset="0"/>
              </a:rPr>
              <a:t>El hacer uso de la tecnología fomenta en los maestros salir de la rutina, abrir caminos a nuevas enseñanzas.  </a:t>
            </a:r>
            <a:br>
              <a:rPr lang="es-PA" sz="8000" dirty="0">
                <a:effectLst/>
                <a:latin typeface="Arial" panose="020B0604020202020204" pitchFamily="34" charset="0"/>
                <a:cs typeface="Arial" panose="020B0604020202020204" pitchFamily="34" charset="0"/>
              </a:rPr>
            </a:br>
            <a:endParaRPr lang="es-PA" sz="8000" dirty="0">
              <a:effectLst/>
              <a:latin typeface="Arial" panose="020B0604020202020204" pitchFamily="34" charset="0"/>
              <a:cs typeface="Arial" panose="020B0604020202020204" pitchFamily="34" charset="0"/>
            </a:endParaRPr>
          </a:p>
          <a:p>
            <a:br>
              <a:rPr lang="es-PA" dirty="0"/>
            </a:br>
            <a:endParaRPr lang="es-PA" dirty="0"/>
          </a:p>
        </p:txBody>
      </p:sp>
    </p:spTree>
    <p:extLst>
      <p:ext uri="{BB962C8B-B14F-4D97-AF65-F5344CB8AC3E}">
        <p14:creationId xmlns:p14="http://schemas.microsoft.com/office/powerpoint/2010/main" val="364046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H="1">
            <a:off x="2402004" y="968992"/>
            <a:ext cx="7342496" cy="4711372"/>
          </a:xfrm>
        </p:spPr>
        <p:txBody>
          <a:bodyPr>
            <a:normAutofit/>
          </a:bodyPr>
          <a:lstStyle/>
          <a:p>
            <a:r>
              <a:rPr lang="es-PA" sz="2400" dirty="0">
                <a:solidFill>
                  <a:schemeClr val="bg1">
                    <a:lumMod val="95000"/>
                    <a:lumOff val="5000"/>
                  </a:schemeClr>
                </a:solidFill>
                <a:latin typeface="Arial" panose="020B0604020202020204" pitchFamily="34" charset="0"/>
                <a:cs typeface="Arial" panose="020B0604020202020204" pitchFamily="34" charset="0"/>
              </a:rPr>
              <a:t>EL PORTAL ABC</a:t>
            </a:r>
            <a:br>
              <a:rPr lang="es-PA" sz="2400" dirty="0">
                <a:solidFill>
                  <a:schemeClr val="bg1">
                    <a:lumMod val="95000"/>
                    <a:lumOff val="5000"/>
                  </a:schemeClr>
                </a:solidFill>
                <a:latin typeface="Arial" panose="020B0604020202020204" pitchFamily="34" charset="0"/>
                <a:cs typeface="Arial" panose="020B0604020202020204" pitchFamily="34" charset="0"/>
              </a:rPr>
            </a:br>
            <a:br>
              <a:rPr lang="es-PA" sz="2400" dirty="0">
                <a:solidFill>
                  <a:schemeClr val="bg1">
                    <a:lumMod val="95000"/>
                    <a:lumOff val="5000"/>
                  </a:schemeClr>
                </a:solidFill>
                <a:latin typeface="Arial" panose="020B0604020202020204" pitchFamily="34" charset="0"/>
                <a:cs typeface="Arial" panose="020B0604020202020204" pitchFamily="34" charset="0"/>
              </a:rPr>
            </a:br>
            <a:r>
              <a:rPr lang="es-PA" sz="2400" dirty="0">
                <a:solidFill>
                  <a:schemeClr val="bg1">
                    <a:lumMod val="95000"/>
                    <a:lumOff val="5000"/>
                  </a:schemeClr>
                </a:solidFill>
                <a:latin typeface="Arial" panose="020B0604020202020204" pitchFamily="34" charset="0"/>
                <a:cs typeface="Arial" panose="020B0604020202020204" pitchFamily="34" charset="0"/>
              </a:rPr>
              <a:t>  PEQUEOCIO.COM</a:t>
            </a:r>
            <a:br>
              <a:rPr lang="es-PA" sz="2400" dirty="0">
                <a:solidFill>
                  <a:schemeClr val="bg1">
                    <a:lumMod val="95000"/>
                    <a:lumOff val="5000"/>
                  </a:schemeClr>
                </a:solidFill>
                <a:latin typeface="Arial" panose="020B0604020202020204" pitchFamily="34" charset="0"/>
                <a:cs typeface="Arial" panose="020B0604020202020204" pitchFamily="34" charset="0"/>
              </a:rPr>
            </a:br>
            <a:br>
              <a:rPr lang="es-PA" sz="2400" dirty="0">
                <a:solidFill>
                  <a:schemeClr val="bg1">
                    <a:lumMod val="95000"/>
                    <a:lumOff val="5000"/>
                  </a:schemeClr>
                </a:solidFill>
                <a:latin typeface="Arial" panose="020B0604020202020204" pitchFamily="34" charset="0"/>
                <a:cs typeface="Arial" panose="020B0604020202020204" pitchFamily="34" charset="0"/>
              </a:rPr>
            </a:br>
            <a:r>
              <a:rPr lang="es-PA" sz="2400" dirty="0">
                <a:solidFill>
                  <a:schemeClr val="bg1">
                    <a:lumMod val="95000"/>
                    <a:lumOff val="5000"/>
                  </a:schemeClr>
                </a:solidFill>
                <a:latin typeface="Arial" panose="020B0604020202020204" pitchFamily="34" charset="0"/>
                <a:cs typeface="Arial" panose="020B0604020202020204" pitchFamily="34" charset="0"/>
              </a:rPr>
              <a:t>    MILANUNCIO.COM</a:t>
            </a:r>
          </a:p>
        </p:txBody>
      </p:sp>
      <p:sp>
        <p:nvSpPr>
          <p:cNvPr id="3" name="CuadroTexto 2"/>
          <p:cNvSpPr txBox="1"/>
          <p:nvPr/>
        </p:nvSpPr>
        <p:spPr>
          <a:xfrm>
            <a:off x="4045058" y="743919"/>
            <a:ext cx="5036949" cy="769441"/>
          </a:xfrm>
          <a:prstGeom prst="rect">
            <a:avLst/>
          </a:prstGeom>
          <a:noFill/>
        </p:spPr>
        <p:txBody>
          <a:bodyPr wrap="square" rtlCol="0">
            <a:spAutoFit/>
          </a:bodyPr>
          <a:lstStyle/>
          <a:p>
            <a:r>
              <a:rPr lang="es-PA" sz="4400" dirty="0">
                <a:solidFill>
                  <a:schemeClr val="bg1"/>
                </a:solidFill>
                <a:latin typeface="Arial" panose="020B0604020202020204" pitchFamily="34" charset="0"/>
                <a:cs typeface="Arial" panose="020B0604020202020204" pitchFamily="34" charset="0"/>
              </a:rPr>
              <a:t>BIBLIOGRAFÍA</a:t>
            </a:r>
            <a:r>
              <a:rPr lang="es-PA" dirty="0"/>
              <a:t> </a:t>
            </a:r>
          </a:p>
        </p:txBody>
      </p:sp>
    </p:spTree>
    <p:extLst>
      <p:ext uri="{BB962C8B-B14F-4D97-AF65-F5344CB8AC3E}">
        <p14:creationId xmlns:p14="http://schemas.microsoft.com/office/powerpoint/2010/main" val="1616557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815</TotalTime>
  <Words>396</Words>
  <Application>Microsoft Office PowerPoint</Application>
  <PresentationFormat>Panorámica</PresentationFormat>
  <Paragraphs>42</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Adobe Ming Std L</vt:lpstr>
      <vt:lpstr>Adobe Song Std L</vt:lpstr>
      <vt:lpstr>Arial</vt:lpstr>
      <vt:lpstr>Bookman Old Style</vt:lpstr>
      <vt:lpstr>Droid Sans</vt:lpstr>
      <vt:lpstr>Open Sans</vt:lpstr>
      <vt:lpstr>Rockwell</vt:lpstr>
      <vt:lpstr>Wingdings</vt:lpstr>
      <vt:lpstr>Damask</vt:lpstr>
      <vt:lpstr>MÁGICO MUNDO DE LA TECNOLOGÍA EN EL PREESCOLAR</vt:lpstr>
      <vt:lpstr>INTRODUCIÓN</vt:lpstr>
      <vt:lpstr>¿Qué ES EL ABECEDARIO?</vt:lpstr>
      <vt:lpstr>            ¿Por qué ES importante               EL ABECEDARIO?</vt:lpstr>
      <vt:lpstr> ESTRATEGIAS PARA enseñar el abecedario</vt:lpstr>
      <vt:lpstr>RECUSOS PARA ENSEÑAR EL ABECEDARIO</vt:lpstr>
      <vt:lpstr>c0nclusión</vt:lpstr>
      <vt:lpstr>EL PORTAL ABC    PEQUEOCIO.COM      MILANUNCIO.COM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MUNDO TENOLÓGIOS FUENTE DE CONOCIMIENTO</dc:title>
  <dc:creator>gabrielchanis507@gmail.com</dc:creator>
  <cp:lastModifiedBy>Lourdes barreno</cp:lastModifiedBy>
  <cp:revision>65</cp:revision>
  <dcterms:created xsi:type="dcterms:W3CDTF">2019-05-23T22:48:15Z</dcterms:created>
  <dcterms:modified xsi:type="dcterms:W3CDTF">2019-07-17T14:49:39Z</dcterms:modified>
</cp:coreProperties>
</file>