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0" autoAdjust="0"/>
    <p:restoredTop sz="91536" autoAdjust="0"/>
  </p:normalViewPr>
  <p:slideViewPr>
    <p:cSldViewPr snapToGrid="0">
      <p:cViewPr varScale="1">
        <p:scale>
          <a:sx n="94" d="100"/>
          <a:sy n="94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909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06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394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052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313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033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474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610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981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790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161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13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4" descr="Imagen que contiene niño, interior, mesa, pequeño&#10;&#10;Descripción generada con confianza muy alta">
            <a:extLst>
              <a:ext uri="{FF2B5EF4-FFF2-40B4-BE49-F238E27FC236}">
                <a16:creationId xmlns:a16="http://schemas.microsoft.com/office/drawing/2014/main" id="{B0C4C184-DF4C-4C5D-B3A2-CE8076F05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" r="9100"/>
          <a:stretch/>
        </p:blipFill>
        <p:spPr>
          <a:xfrm>
            <a:off x="0" y="10501"/>
            <a:ext cx="9113502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Imagen 31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7B5D9668-1BB9-4216-910F-CA4E038AB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91" r="17621"/>
          <a:stretch/>
        </p:blipFill>
        <p:spPr>
          <a:xfrm>
            <a:off x="5592797" y="112899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A7CF6A3-8C98-408A-9CF7-D9275BE81D1C}"/>
              </a:ext>
            </a:extLst>
          </p:cNvPr>
          <p:cNvSpPr txBox="1"/>
          <p:nvPr/>
        </p:nvSpPr>
        <p:spPr>
          <a:xfrm>
            <a:off x="6746240" y="924560"/>
            <a:ext cx="5252790" cy="48320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Arial Black"/>
              </a:rPr>
              <a:t>Uso de Técnicas Simples y mixtas en Preescolar</a:t>
            </a:r>
          </a:p>
          <a:p>
            <a:endParaRPr lang="es-ES" sz="4000" dirty="0">
              <a:solidFill>
                <a:schemeClr val="bg1"/>
              </a:solidFill>
              <a:latin typeface="Arial Black"/>
            </a:endParaRPr>
          </a:p>
          <a:p>
            <a:pPr algn="ctr"/>
            <a:endParaRPr lang="es-ES" sz="2000" b="1" dirty="0">
              <a:latin typeface="Edwardian Script ITC" panose="030303020407070D0804" pitchFamily="66" charset="0"/>
            </a:endParaRPr>
          </a:p>
          <a:p>
            <a:pPr algn="ctr"/>
            <a:endParaRPr lang="es-ES" sz="2000" b="1" dirty="0">
              <a:latin typeface="Edwardian Script ITC" panose="030303020407070D0804" pitchFamily="66" charset="0"/>
            </a:endParaRPr>
          </a:p>
          <a:p>
            <a:pPr algn="ctr"/>
            <a:endParaRPr lang="es-ES" sz="2000" b="1" dirty="0">
              <a:latin typeface="Edwardian Script ITC" panose="030303020407070D0804" pitchFamily="66" charset="0"/>
            </a:endParaRPr>
          </a:p>
          <a:p>
            <a:pPr algn="ctr"/>
            <a:endParaRPr lang="es-ES" sz="2000" b="1" dirty="0">
              <a:latin typeface="Edwardian Script ITC" panose="030303020407070D0804" pitchFamily="66" charset="0"/>
            </a:endParaRPr>
          </a:p>
          <a:p>
            <a:pPr algn="ctr"/>
            <a:r>
              <a:rPr lang="es-ES" sz="2400" b="1" dirty="0">
                <a:latin typeface="Edwardian Script ITC" panose="030303020407070D0804" pitchFamily="66" charset="0"/>
              </a:rPr>
              <a:t>Manual de la Maestra de Preescolar.  Océano</a:t>
            </a:r>
          </a:p>
          <a:p>
            <a:pPr algn="ctr"/>
            <a:r>
              <a:rPr lang="es-ES" sz="2400" b="1" dirty="0">
                <a:latin typeface="Edwardian Script ITC" panose="030303020407070D0804" pitchFamily="66" charset="0"/>
              </a:rPr>
              <a:t>Colaboración de Prof.  Lourdes Barreno </a:t>
            </a:r>
            <a:r>
              <a:rPr lang="es-ES" sz="2400" b="1" dirty="0" err="1">
                <a:latin typeface="Edwardian Script ITC" panose="030303020407070D0804" pitchFamily="66" charset="0"/>
              </a:rPr>
              <a:t>Huffman</a:t>
            </a:r>
            <a:endParaRPr lang="es-ES" sz="2400" b="1" dirty="0">
              <a:latin typeface="Edwardian Script ITC" panose="030303020407070D0804" pitchFamily="66" charset="0"/>
            </a:endParaRPr>
          </a:p>
          <a:p>
            <a:pPr algn="ctr"/>
            <a:endParaRPr lang="es-ES" sz="2000" dirty="0">
              <a:solidFill>
                <a:schemeClr val="accent1">
                  <a:lumMod val="50000"/>
                </a:schemeClr>
              </a:solidFill>
              <a:latin typeface="Arial Black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19E8DF8F-03AE-4AF4-8153-FB22BAF23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46" y="5362398"/>
            <a:ext cx="3161241" cy="10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Marcador de contenido 8">
            <a:extLst>
              <a:ext uri="{FF2B5EF4-FFF2-40B4-BE49-F238E27FC236}">
                <a16:creationId xmlns:a16="http://schemas.microsoft.com/office/drawing/2014/main" id="{8569F711-2BE6-4DCD-9DBB-377C9F8DC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r="10149" b="-1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E499C14D-EB79-4B8E-B872-F975418FC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1" b="20063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F2C153-F987-4776-BD92-EC4E03B803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 b="12179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31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25B9DB-181D-4FF8-98A9-D64E494F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>
            <a:normAutofit/>
          </a:bodyPr>
          <a:lstStyle/>
          <a:p>
            <a:pPr algn="ctr"/>
            <a:r>
              <a:rPr lang="es-PA" sz="5400" b="1" dirty="0">
                <a:solidFill>
                  <a:srgbClr val="7030A0"/>
                </a:solidFill>
                <a:latin typeface="Edwardian Script ITC" panose="030303020407070D0804" pitchFamily="66" charset="0"/>
              </a:rPr>
              <a:t>Técnicas mixtas</a:t>
            </a:r>
          </a:p>
        </p:txBody>
      </p:sp>
      <p:sp>
        <p:nvSpPr>
          <p:cNvPr id="38" name="Content Placeholder 25">
            <a:extLst>
              <a:ext uri="{FF2B5EF4-FFF2-40B4-BE49-F238E27FC236}">
                <a16:creationId xmlns:a16="http://schemas.microsoft.com/office/drawing/2014/main" id="{81C33DB3-4F29-43DD-9CFE-37713814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1"/>
            <a:ext cx="5707565" cy="4592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</a:rPr>
              <a:t>Esgrafiado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algn="just"/>
            <a:r>
              <a:rPr lang="en-US" sz="2000" dirty="0" err="1">
                <a:solidFill>
                  <a:srgbClr val="0070C0"/>
                </a:solidFill>
              </a:rPr>
              <a:t>Pintar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toda</a:t>
            </a:r>
            <a:r>
              <a:rPr lang="en-US" sz="2000" dirty="0">
                <a:solidFill>
                  <a:srgbClr val="0070C0"/>
                </a:solidFill>
              </a:rPr>
              <a:t> la hoja con </a:t>
            </a:r>
            <a:r>
              <a:rPr lang="en-US" sz="2000" dirty="0" err="1">
                <a:solidFill>
                  <a:srgbClr val="0070C0"/>
                </a:solidFill>
              </a:rPr>
              <a:t>lápices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cera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distintos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colores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</a:rPr>
              <a:t>Colocar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sobre</a:t>
            </a:r>
            <a:r>
              <a:rPr lang="en-US" sz="2000" dirty="0">
                <a:solidFill>
                  <a:srgbClr val="0070C0"/>
                </a:solidFill>
              </a:rPr>
              <a:t> la hoja </a:t>
            </a:r>
            <a:r>
              <a:rPr lang="en-US" sz="2000" dirty="0" err="1">
                <a:solidFill>
                  <a:srgbClr val="0070C0"/>
                </a:solidFill>
              </a:rPr>
              <a:t>harina</a:t>
            </a:r>
            <a:r>
              <a:rPr lang="en-US" sz="2000" dirty="0">
                <a:solidFill>
                  <a:srgbClr val="0070C0"/>
                </a:solidFill>
              </a:rPr>
              <a:t> o </a:t>
            </a:r>
            <a:r>
              <a:rPr lang="en-US" sz="2000" dirty="0" err="1">
                <a:solidFill>
                  <a:srgbClr val="0070C0"/>
                </a:solidFill>
              </a:rPr>
              <a:t>talco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</a:rPr>
              <a:t>Pintar</a:t>
            </a:r>
            <a:r>
              <a:rPr lang="en-US" sz="2000" dirty="0">
                <a:solidFill>
                  <a:srgbClr val="0070C0"/>
                </a:solidFill>
              </a:rPr>
              <a:t> de negro la hoja, </a:t>
            </a:r>
            <a:r>
              <a:rPr lang="en-US" sz="2000" dirty="0" err="1">
                <a:solidFill>
                  <a:srgbClr val="0070C0"/>
                </a:solidFill>
              </a:rPr>
              <a:t>posteriormente</a:t>
            </a:r>
            <a:r>
              <a:rPr lang="en-US" sz="2000" dirty="0">
                <a:solidFill>
                  <a:srgbClr val="0070C0"/>
                </a:solidFill>
              </a:rPr>
              <a:t>, se </a:t>
            </a:r>
            <a:r>
              <a:rPr lang="en-US" sz="2000" dirty="0" err="1">
                <a:solidFill>
                  <a:srgbClr val="0070C0"/>
                </a:solidFill>
              </a:rPr>
              <a:t>recomienda</a:t>
            </a:r>
            <a:r>
              <a:rPr lang="en-US" sz="2000" dirty="0">
                <a:solidFill>
                  <a:srgbClr val="0070C0"/>
                </a:solidFill>
              </a:rPr>
              <a:t> que la </a:t>
            </a:r>
            <a:r>
              <a:rPr lang="en-US" sz="2000" dirty="0" err="1">
                <a:solidFill>
                  <a:srgbClr val="0070C0"/>
                </a:solidFill>
              </a:rPr>
              <a:t>maestra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ayude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este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paso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activamente</a:t>
            </a:r>
            <a:r>
              <a:rPr lang="en-US" sz="2000" dirty="0">
                <a:solidFill>
                  <a:srgbClr val="0070C0"/>
                </a:solidFill>
              </a:rPr>
              <a:t> a los </a:t>
            </a:r>
            <a:r>
              <a:rPr lang="en-US" sz="2000" dirty="0" err="1">
                <a:solidFill>
                  <a:srgbClr val="0070C0"/>
                </a:solidFill>
              </a:rPr>
              <a:t>niños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Secar</a:t>
            </a:r>
            <a:r>
              <a:rPr lang="en-US" sz="2000" dirty="0">
                <a:solidFill>
                  <a:srgbClr val="0070C0"/>
                </a:solidFill>
              </a:rPr>
              <a:t>…</a:t>
            </a:r>
            <a:r>
              <a:rPr lang="en-US" sz="2000" dirty="0" err="1">
                <a:solidFill>
                  <a:srgbClr val="0070C0"/>
                </a:solidFill>
              </a:rPr>
              <a:t>Hacer</a:t>
            </a:r>
            <a:r>
              <a:rPr lang="en-US" sz="2000" dirty="0">
                <a:solidFill>
                  <a:srgbClr val="0070C0"/>
                </a:solidFill>
              </a:rPr>
              <a:t> un </a:t>
            </a:r>
            <a:r>
              <a:rPr lang="en-US" sz="2000" dirty="0" err="1">
                <a:solidFill>
                  <a:srgbClr val="0070C0"/>
                </a:solidFill>
              </a:rPr>
              <a:t>dibujo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sobre</a:t>
            </a:r>
            <a:r>
              <a:rPr lang="en-US" sz="2000" dirty="0">
                <a:solidFill>
                  <a:srgbClr val="0070C0"/>
                </a:solidFill>
              </a:rPr>
              <a:t> la pintura </a:t>
            </a:r>
            <a:r>
              <a:rPr lang="en-US" sz="2000" dirty="0" err="1">
                <a:solidFill>
                  <a:srgbClr val="0070C0"/>
                </a:solidFill>
              </a:rPr>
              <a:t>negra</a:t>
            </a:r>
            <a:r>
              <a:rPr lang="en-US" sz="2000" dirty="0">
                <a:solidFill>
                  <a:srgbClr val="0070C0"/>
                </a:solidFill>
              </a:rPr>
              <a:t> con la </a:t>
            </a:r>
            <a:r>
              <a:rPr lang="en-US" sz="2000" dirty="0" err="1">
                <a:solidFill>
                  <a:srgbClr val="0070C0"/>
                </a:solidFill>
              </a:rPr>
              <a:t>parte</a:t>
            </a:r>
            <a:r>
              <a:rPr lang="en-US" sz="2000" dirty="0">
                <a:solidFill>
                  <a:srgbClr val="0070C0"/>
                </a:solidFill>
              </a:rPr>
              <a:t> superior de un </a:t>
            </a:r>
            <a:r>
              <a:rPr lang="en-US" sz="2000" dirty="0" err="1">
                <a:solidFill>
                  <a:srgbClr val="0070C0"/>
                </a:solidFill>
              </a:rPr>
              <a:t>pincel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¡</a:t>
            </a:r>
            <a:r>
              <a:rPr lang="en-US" sz="2000" dirty="0" err="1">
                <a:solidFill>
                  <a:srgbClr val="0070C0"/>
                </a:solidFill>
              </a:rPr>
              <a:t>Sorpresa</a:t>
            </a:r>
            <a:r>
              <a:rPr lang="en-US" sz="2000" dirty="0">
                <a:solidFill>
                  <a:srgbClr val="0070C0"/>
                </a:solidFill>
              </a:rPr>
              <a:t>!  </a:t>
            </a:r>
            <a:r>
              <a:rPr lang="en-US" sz="2000" dirty="0" err="1">
                <a:solidFill>
                  <a:srgbClr val="0070C0"/>
                </a:solidFill>
              </a:rPr>
              <a:t>Aparecerá</a:t>
            </a:r>
            <a:r>
              <a:rPr lang="en-US" sz="2000" dirty="0">
                <a:solidFill>
                  <a:srgbClr val="0070C0"/>
                </a:solidFill>
              </a:rPr>
              <a:t> un </a:t>
            </a:r>
            <a:r>
              <a:rPr lang="en-US" sz="2000" dirty="0" err="1">
                <a:solidFill>
                  <a:srgbClr val="0070C0"/>
                </a:solidFill>
              </a:rPr>
              <a:t>maravilloso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dibujo</a:t>
            </a:r>
            <a:r>
              <a:rPr lang="en-US" sz="2000" dirty="0">
                <a:solidFill>
                  <a:srgbClr val="0070C0"/>
                </a:solidFill>
              </a:rPr>
              <a:t> multicolor.</a:t>
            </a:r>
          </a:p>
          <a:p>
            <a:pPr algn="just"/>
            <a:endParaRPr lang="en-US" sz="2000" dirty="0">
              <a:solidFill>
                <a:srgbClr val="0070C0"/>
              </a:solidFill>
            </a:endParaRPr>
          </a:p>
          <a:p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8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AA77B755-4695-4CBF-A706-1F9FBEDF7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425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60DB19-616B-4F43-9FF5-652DF469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Autofit/>
          </a:bodyPr>
          <a:lstStyle/>
          <a:p>
            <a:pPr algn="ctr"/>
            <a:r>
              <a:rPr lang="es-PA" sz="4800" b="1" dirty="0">
                <a:solidFill>
                  <a:schemeClr val="accent1">
                    <a:lumMod val="50000"/>
                  </a:schemeClr>
                </a:solidFill>
                <a:latin typeface="Edwardian Script ITC" panose="030303020407070D0804" pitchFamily="66" charset="0"/>
              </a:rPr>
              <a:t>Técnica con cinta de papel blanca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BE868A-D46F-430E-BDCD-A91914933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/>
              <a:t>Se </a:t>
            </a:r>
            <a:r>
              <a:rPr lang="en-US" sz="2000" dirty="0" err="1"/>
              <a:t>pide</a:t>
            </a:r>
            <a:r>
              <a:rPr lang="en-US" sz="2000" dirty="0"/>
              <a:t> a los </a:t>
            </a:r>
            <a:r>
              <a:rPr lang="en-US" sz="2000" dirty="0" err="1"/>
              <a:t>niños</a:t>
            </a:r>
            <a:r>
              <a:rPr lang="en-US" sz="2000" dirty="0"/>
              <a:t> que </a:t>
            </a:r>
            <a:r>
              <a:rPr lang="en-US" sz="2000" dirty="0" err="1"/>
              <a:t>cubran</a:t>
            </a:r>
            <a:r>
              <a:rPr lang="en-US" sz="2000" dirty="0"/>
              <a:t> la </a:t>
            </a:r>
            <a:r>
              <a:rPr lang="en-US" sz="2000" dirty="0" err="1"/>
              <a:t>superficie</a:t>
            </a:r>
            <a:r>
              <a:rPr lang="en-US" sz="2000" dirty="0"/>
              <a:t> (</a:t>
            </a:r>
            <a:r>
              <a:rPr lang="en-US" sz="2000" dirty="0" err="1"/>
              <a:t>cartón</a:t>
            </a:r>
            <a:r>
              <a:rPr lang="en-US" sz="2000" dirty="0"/>
              <a:t>) con Cintas de </a:t>
            </a:r>
            <a:r>
              <a:rPr lang="en-US" sz="2000" dirty="0" err="1"/>
              <a:t>papel</a:t>
            </a:r>
            <a:r>
              <a:rPr lang="en-US" sz="2000" dirty="0"/>
              <a:t>  de forma horizontal y vertical </a:t>
            </a:r>
            <a:r>
              <a:rPr lang="en-US" sz="2000" dirty="0" err="1"/>
              <a:t>formando</a:t>
            </a:r>
            <a:r>
              <a:rPr lang="en-US" sz="2000" dirty="0"/>
              <a:t> un </a:t>
            </a:r>
            <a:r>
              <a:rPr lang="en-US" sz="2000" dirty="0" err="1"/>
              <a:t>entramado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Luego</a:t>
            </a:r>
            <a:r>
              <a:rPr lang="en-US" sz="2000" dirty="0"/>
              <a:t> </a:t>
            </a:r>
            <a:r>
              <a:rPr lang="en-US" sz="2000" dirty="0" err="1"/>
              <a:t>deben</a:t>
            </a:r>
            <a:r>
              <a:rPr lang="en-US" sz="2000" dirty="0"/>
              <a:t> </a:t>
            </a:r>
            <a:r>
              <a:rPr lang="en-US" sz="2000" dirty="0" err="1"/>
              <a:t>pintar</a:t>
            </a:r>
            <a:r>
              <a:rPr lang="en-US" sz="2000" dirty="0"/>
              <a:t> las </a:t>
            </a:r>
            <a:r>
              <a:rPr lang="en-US" sz="2000" dirty="0" err="1"/>
              <a:t>tiras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dos tonos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4750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FB8291-1F4F-43EC-8D93-72220531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" y="1396181"/>
            <a:ext cx="4768646" cy="36674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just"/>
            <a:r>
              <a:rPr lang="en-US" sz="5300" b="1" dirty="0" err="1">
                <a:solidFill>
                  <a:schemeClr val="accent4">
                    <a:lumMod val="75000"/>
                  </a:schemeClr>
                </a:solidFill>
                <a:latin typeface="Edwardian Script ITC" panose="030303020407070D0804" pitchFamily="66" charset="0"/>
              </a:rPr>
              <a:t>Técnica</a:t>
            </a:r>
            <a:r>
              <a:rPr lang="en-US" sz="5300" b="1" dirty="0">
                <a:solidFill>
                  <a:schemeClr val="accent4">
                    <a:lumMod val="75000"/>
                  </a:schemeClr>
                </a:solidFill>
                <a:latin typeface="Edwardian Script ITC" panose="030303020407070D0804" pitchFamily="66" charset="0"/>
              </a:rPr>
              <a:t> con </a:t>
            </a:r>
            <a:r>
              <a:rPr lang="en-US" sz="5300" b="1" dirty="0" err="1">
                <a:solidFill>
                  <a:schemeClr val="accent4">
                    <a:lumMod val="75000"/>
                  </a:schemeClr>
                </a:solidFill>
                <a:latin typeface="Edwardian Script ITC" panose="030303020407070D0804" pitchFamily="66" charset="0"/>
              </a:rPr>
              <a:t>espuma</a:t>
            </a:r>
            <a:r>
              <a:rPr lang="en-US" sz="5300" b="1" dirty="0">
                <a:solidFill>
                  <a:schemeClr val="accent4">
                    <a:lumMod val="75000"/>
                  </a:schemeClr>
                </a:solidFill>
                <a:latin typeface="Edwardian Script ITC" panose="030303020407070D0804" pitchFamily="66" charset="0"/>
              </a:rPr>
              <a:t> de </a:t>
            </a:r>
            <a:r>
              <a:rPr lang="en-US" sz="5300" b="1" dirty="0" err="1">
                <a:solidFill>
                  <a:schemeClr val="accent4">
                    <a:lumMod val="75000"/>
                  </a:schemeClr>
                </a:solidFill>
                <a:latin typeface="Edwardian Script ITC" panose="030303020407070D0804" pitchFamily="66" charset="0"/>
              </a:rPr>
              <a:t>afeitar</a:t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  <a:latin typeface="Edwardian Script ITC" panose="030303020407070D0804" pitchFamily="66" charset="0"/>
              </a:rPr>
            </a:br>
            <a:br>
              <a:rPr lang="en-US" sz="27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Proporcionarles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alumnos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espuma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afeitar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montañas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espuma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luego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dibujar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ella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con el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dedo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soplar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chemeClr val="accent4">
                    <a:lumMod val="75000"/>
                  </a:schemeClr>
                </a:solidFill>
                <a:latin typeface="Edwardian Script ITC" panose="030303020407070D0804" pitchFamily="66" charset="0"/>
              </a:rPr>
            </a:br>
            <a:br>
              <a:rPr lang="en-US" sz="4000" dirty="0">
                <a:solidFill>
                  <a:schemeClr val="accent4">
                    <a:lumMod val="75000"/>
                  </a:schemeClr>
                </a:solidFill>
                <a:latin typeface="Edwardian Script ITC" panose="030303020407070D0804" pitchFamily="66" charset="0"/>
              </a:rPr>
            </a:br>
            <a:br>
              <a:rPr lang="en-US" sz="4000" dirty="0">
                <a:solidFill>
                  <a:schemeClr val="accent4">
                    <a:lumMod val="75000"/>
                  </a:schemeClr>
                </a:solidFill>
                <a:latin typeface="Edwardian Script ITC" panose="030303020407070D0804" pitchFamily="66" charset="0"/>
              </a:rPr>
            </a:br>
            <a:br>
              <a:rPr lang="en-US" sz="4000" dirty="0">
                <a:solidFill>
                  <a:srgbClr val="000000"/>
                </a:solidFill>
                <a:latin typeface="Edwardian Script ITC" panose="030303020407070D0804" pitchFamily="66" charset="0"/>
              </a:rPr>
            </a:br>
            <a:endParaRPr lang="en-US" sz="4000" dirty="0">
              <a:solidFill>
                <a:srgbClr val="00000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C1CD0CD-D31F-4364-8F41-9ED988576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11" y="572769"/>
            <a:ext cx="2378315" cy="753622"/>
          </a:xfrm>
          <a:prstGeom prst="rect">
            <a:avLst/>
          </a:prstGeom>
        </p:spPr>
      </p:pic>
      <p:sp>
        <p:nvSpPr>
          <p:cNvPr id="19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1336C2A8-D76F-4930-B284-2825EFB299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r="13367" b="-1"/>
          <a:stretch/>
        </p:blipFill>
        <p:spPr>
          <a:xfrm>
            <a:off x="8708021" y="3918973"/>
            <a:ext cx="2891237" cy="26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73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2">
            <a:extLst>
              <a:ext uri="{FF2B5EF4-FFF2-40B4-BE49-F238E27FC236}">
                <a16:creationId xmlns:a16="http://schemas.microsoft.com/office/drawing/2014/main" id="{AC50E016-C8B7-45EE-8300-F18B719F5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26"/>
            <a:ext cx="5446920" cy="678749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54">
            <a:extLst>
              <a:ext uri="{FF2B5EF4-FFF2-40B4-BE49-F238E27FC236}">
                <a16:creationId xmlns:a16="http://schemas.microsoft.com/office/drawing/2014/main" id="{5E6099C8-1DCF-4242-AD8B-28BF4D68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E58B7A-FED7-4872-AE86-3AC111A6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58745"/>
            <a:ext cx="3515310" cy="2549890"/>
          </a:xfrm>
        </p:spPr>
        <p:txBody>
          <a:bodyPr>
            <a:normAutofit/>
          </a:bodyPr>
          <a:lstStyle/>
          <a:p>
            <a:pPr algn="ctr"/>
            <a:r>
              <a:rPr lang="es-PA" sz="5400" dirty="0">
                <a:solidFill>
                  <a:srgbClr val="FFFFFF"/>
                </a:solidFill>
                <a:latin typeface="Edwardian Script ITC" panose="030303020407070D0804" pitchFamily="66" charset="0"/>
              </a:rPr>
              <a:t>Técnica de mosaico con cáscara de huevo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71318B55-C583-42E5-ABA1-BE8CC332E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803670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Marcador de contenido 8">
            <a:extLst>
              <a:ext uri="{FF2B5EF4-FFF2-40B4-BE49-F238E27FC236}">
                <a16:creationId xmlns:a16="http://schemas.microsoft.com/office/drawing/2014/main" id="{9E479E44-EE70-4135-B670-310272198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77" y="1048469"/>
            <a:ext cx="2246067" cy="149924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6" name="Marcador de contenido 4">
            <a:extLst>
              <a:ext uri="{FF2B5EF4-FFF2-40B4-BE49-F238E27FC236}">
                <a16:creationId xmlns:a16="http://schemas.microsoft.com/office/drawing/2014/main" id="{71CAD8A9-FAD3-4E60-80C1-DD747420BC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431" y="1438450"/>
            <a:ext cx="2246067" cy="711716"/>
          </a:xfrm>
          <a:prstGeom prst="rect">
            <a:avLst/>
          </a:prstGeom>
          <a:effectLst>
            <a:softEdge rad="0"/>
          </a:effectLst>
        </p:spPr>
      </p:pic>
      <p:sp>
        <p:nvSpPr>
          <p:cNvPr id="48" name="Content Placeholder 32">
            <a:extLst>
              <a:ext uri="{FF2B5EF4-FFF2-40B4-BE49-F238E27FC236}">
                <a16:creationId xmlns:a16="http://schemas.microsoft.com/office/drawing/2014/main" id="{C560D523-FA42-479D-9B17-0E5ECA1E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425146"/>
            <a:ext cx="4977578" cy="2635825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</a:rPr>
              <a:t>Suministrar</a:t>
            </a:r>
            <a:r>
              <a:rPr lang="en-US" dirty="0">
                <a:solidFill>
                  <a:srgbClr val="000000"/>
                </a:solidFill>
              </a:rPr>
              <a:t> un </a:t>
            </a:r>
            <a:r>
              <a:rPr lang="en-US" dirty="0" err="1">
                <a:solidFill>
                  <a:srgbClr val="000000"/>
                </a:solidFill>
              </a:rPr>
              <a:t>dibujo</a:t>
            </a:r>
            <a:r>
              <a:rPr lang="en-US" dirty="0">
                <a:solidFill>
                  <a:srgbClr val="000000"/>
                </a:solidFill>
              </a:rPr>
              <a:t> , </a:t>
            </a:r>
            <a:r>
              <a:rPr lang="en-US" dirty="0" err="1">
                <a:solidFill>
                  <a:srgbClr val="000000"/>
                </a:solidFill>
              </a:rPr>
              <a:t>colocar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pegamento</a:t>
            </a:r>
            <a:r>
              <a:rPr lang="en-US" dirty="0">
                <a:solidFill>
                  <a:srgbClr val="000000"/>
                </a:solidFill>
              </a:rPr>
              <a:t> al </a:t>
            </a:r>
            <a:r>
              <a:rPr lang="en-US" dirty="0" err="1">
                <a:solidFill>
                  <a:srgbClr val="000000"/>
                </a:solidFill>
              </a:rPr>
              <a:t>mismo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rellenar</a:t>
            </a:r>
            <a:r>
              <a:rPr lang="en-US" dirty="0">
                <a:solidFill>
                  <a:srgbClr val="000000"/>
                </a:solidFill>
              </a:rPr>
              <a:t> con las </a:t>
            </a:r>
            <a:r>
              <a:rPr lang="en-US" dirty="0" err="1">
                <a:solidFill>
                  <a:srgbClr val="000000"/>
                </a:solidFill>
              </a:rPr>
              <a:t>cáscaras</a:t>
            </a:r>
            <a:r>
              <a:rPr lang="en-US" dirty="0">
                <a:solidFill>
                  <a:srgbClr val="000000"/>
                </a:solidFill>
              </a:rPr>
              <a:t> del huevo, </a:t>
            </a:r>
            <a:r>
              <a:rPr lang="en-US" dirty="0" err="1">
                <a:solidFill>
                  <a:srgbClr val="000000"/>
                </a:solidFill>
              </a:rPr>
              <a:t>estilo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mosaico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60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A17F99E2-25DE-4C72-AD73-660FB4C68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718" b="121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D6C024-5F5D-4F50-B574-2176A961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 fontScale="90000"/>
          </a:bodyPr>
          <a:lstStyle/>
          <a:p>
            <a:pPr algn="ctr"/>
            <a:r>
              <a:rPr lang="es-PA" sz="36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Técnica de plegado de abanico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739C18-79E8-4E9D-9870-FE23ADED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Debemos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plegar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afirmar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doblez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Desplegar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pintar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Dejar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reafirmar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pliegues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decorar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29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8774-5376-4667-B976-0D346BA8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447" y="1592835"/>
            <a:ext cx="2957011" cy="25080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just"/>
            <a:r>
              <a:rPr lang="en-US" sz="2400" dirty="0" err="1"/>
              <a:t>Implican</a:t>
            </a:r>
            <a:r>
              <a:rPr lang="en-US" sz="2400" dirty="0"/>
              <a:t> que el </a:t>
            </a:r>
            <a:r>
              <a:rPr lang="en-US" sz="2400" dirty="0" err="1"/>
              <a:t>niño</a:t>
            </a:r>
            <a:r>
              <a:rPr lang="en-US" sz="2400" dirty="0"/>
              <a:t> </a:t>
            </a:r>
            <a:r>
              <a:rPr lang="en-US" sz="2400" dirty="0" err="1"/>
              <a:t>coloree</a:t>
            </a:r>
            <a:r>
              <a:rPr lang="en-US" sz="2400" dirty="0"/>
              <a:t> con </a:t>
            </a:r>
            <a:r>
              <a:rPr lang="en-US" sz="2400" dirty="0" err="1"/>
              <a:t>lápices</a:t>
            </a:r>
            <a:r>
              <a:rPr lang="en-US" sz="2400" dirty="0"/>
              <a:t>  de </a:t>
            </a:r>
            <a:r>
              <a:rPr lang="en-US" sz="2400" dirty="0" err="1"/>
              <a:t>matices</a:t>
            </a:r>
            <a:r>
              <a:rPr lang="en-US" sz="2400" dirty="0"/>
              <a:t> negro o </a:t>
            </a:r>
            <a:r>
              <a:rPr lang="en-US" sz="2400" dirty="0" err="1"/>
              <a:t>gris</a:t>
            </a:r>
            <a:r>
              <a:rPr lang="en-US" sz="2400" dirty="0"/>
              <a:t>, de </a:t>
            </a:r>
            <a:r>
              <a:rPr lang="en-US" sz="2400" dirty="0" err="1"/>
              <a:t>colores</a:t>
            </a:r>
            <a:r>
              <a:rPr lang="en-US" sz="2400" dirty="0"/>
              <a:t> , </a:t>
            </a:r>
            <a:r>
              <a:rPr lang="en-US" sz="2400" dirty="0" err="1"/>
              <a:t>acuarela</a:t>
            </a:r>
            <a:r>
              <a:rPr lang="en-US" sz="2400" dirty="0"/>
              <a:t>, </a:t>
            </a:r>
            <a:r>
              <a:rPr lang="en-US" sz="2400" dirty="0" err="1"/>
              <a:t>témpera</a:t>
            </a:r>
            <a:r>
              <a:rPr lang="en-US" sz="2400" dirty="0"/>
              <a:t>, pintura o </a:t>
            </a:r>
            <a:r>
              <a:rPr lang="en-US" sz="2400" dirty="0" err="1"/>
              <a:t>tiza</a:t>
            </a:r>
            <a:r>
              <a:rPr lang="en-US" sz="2400" dirty="0"/>
              <a:t>  para </a:t>
            </a:r>
            <a:r>
              <a:rPr lang="en-US" sz="2400" dirty="0" err="1"/>
              <a:t>dejar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huella</a:t>
            </a:r>
            <a:r>
              <a:rPr lang="en-US" sz="2400" dirty="0"/>
              <a:t> </a:t>
            </a:r>
            <a:r>
              <a:rPr lang="en-US" sz="2400" dirty="0" err="1"/>
              <a:t>gráfica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papel</a:t>
            </a:r>
            <a:r>
              <a:rPr lang="en-US" sz="2400" dirty="0"/>
              <a:t>, </a:t>
            </a:r>
            <a:r>
              <a:rPr lang="en-US" sz="2400" dirty="0" err="1"/>
              <a:t>cartón</a:t>
            </a:r>
            <a:r>
              <a:rPr lang="en-US" sz="2400" dirty="0"/>
              <a:t>, </a:t>
            </a:r>
            <a:r>
              <a:rPr lang="en-US" sz="2400" dirty="0" err="1"/>
              <a:t>cartulina</a:t>
            </a:r>
            <a:r>
              <a:rPr lang="en-US" sz="2400" dirty="0"/>
              <a:t> o </a:t>
            </a:r>
            <a:r>
              <a:rPr lang="en-US" sz="2400" dirty="0" err="1"/>
              <a:t>tela</a:t>
            </a:r>
            <a:r>
              <a:rPr lang="en-US" sz="2400" dirty="0"/>
              <a:t>.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56DD935-2C0F-48B6-874D-67AB0F5B3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285" y="4552748"/>
            <a:ext cx="3702253" cy="18480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5400" dirty="0">
              <a:solidFill>
                <a:srgbClr val="0070C0"/>
              </a:solidFill>
              <a:latin typeface="Edwardian Script ITC" panose="030303020407070D0804" pitchFamily="66" charset="0"/>
            </a:endParaRPr>
          </a:p>
          <a:p>
            <a:pPr marL="0" indent="0">
              <a:buNone/>
            </a:pPr>
            <a:r>
              <a:rPr lang="en-US" sz="5400" dirty="0" err="1">
                <a:solidFill>
                  <a:srgbClr val="0070C0"/>
                </a:solidFill>
                <a:latin typeface="Edwardian Script ITC" panose="030303020407070D0804" pitchFamily="66" charset="0"/>
              </a:rPr>
              <a:t>Técnicas</a:t>
            </a:r>
            <a:r>
              <a:rPr lang="en-US" sz="5400" dirty="0">
                <a:solidFill>
                  <a:srgbClr val="0070C0"/>
                </a:solidFill>
                <a:latin typeface="Edwardian Script ITC" panose="030303020407070D0804" pitchFamily="66" charset="0"/>
              </a:rPr>
              <a:t> simples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D99C6D-7A48-4C44-8FC9-7D3B40F96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3F7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D4B3CE1-814B-492A-975F-8415D7438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5E71A95-A7E8-4EE9-91DE-3D023CFC2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18578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n 4">
            <a:extLst>
              <a:ext uri="{FF2B5EF4-FFF2-40B4-BE49-F238E27FC236}">
                <a16:creationId xmlns:a16="http://schemas.microsoft.com/office/drawing/2014/main" id="{28760316-2166-4E3D-BCA4-993E4CC9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98" y="1078437"/>
            <a:ext cx="2093976" cy="66352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FAB0BE2-0B95-4CF4-9290-79BA27CE6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630276-550C-4ED2-A093-33D4961A9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" y="3063518"/>
            <a:ext cx="3685032" cy="276377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4F664FF-A2DF-4E50-B145-B20B85E8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2503727"/>
            <a:ext cx="2412380" cy="3883357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0B239D-AE40-48F7-90BB-102E2390B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3F7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191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colorido, teñido, agua&#10;&#10;Descripción generada con confianza muy alta">
            <a:extLst>
              <a:ext uri="{FF2B5EF4-FFF2-40B4-BE49-F238E27FC236}">
                <a16:creationId xmlns:a16="http://schemas.microsoft.com/office/drawing/2014/main" id="{C71838BE-88E1-43B5-A154-591AB18D0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1" r="1" b="6045"/>
          <a:stretch/>
        </p:blipFill>
        <p:spPr>
          <a:xfrm>
            <a:off x="3" y="42343"/>
            <a:ext cx="10584900" cy="6984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3A04B2E-E95D-4074-B79F-2A7A879C8EF0}"/>
              </a:ext>
            </a:extLst>
          </p:cNvPr>
          <p:cNvSpPr txBox="1"/>
          <p:nvPr/>
        </p:nvSpPr>
        <p:spPr>
          <a:xfrm>
            <a:off x="138290" y="349956"/>
            <a:ext cx="11957753" cy="566308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 sz="5400" b="1" dirty="0">
              <a:solidFill>
                <a:srgbClr val="7030A0"/>
              </a:solidFill>
              <a:cs typeface="Calibri"/>
            </a:endParaRPr>
          </a:p>
          <a:p>
            <a:pPr algn="ctr"/>
            <a:r>
              <a:rPr lang="es-ES" sz="5400" b="1" dirty="0">
                <a:solidFill>
                  <a:srgbClr val="7030A0"/>
                </a:solidFill>
                <a:cs typeface="Calibri"/>
              </a:rPr>
              <a:t>                                          Técnicas</a:t>
            </a:r>
          </a:p>
          <a:p>
            <a:pPr algn="ctr"/>
            <a:r>
              <a:rPr lang="es-ES" sz="5400" b="1" dirty="0">
                <a:solidFill>
                  <a:srgbClr val="7030A0"/>
                </a:solidFill>
                <a:cs typeface="Calibri"/>
              </a:rPr>
              <a:t>                                                        mixtas</a:t>
            </a:r>
            <a:endParaRPr lang="es-ES" sz="5400" dirty="0">
              <a:solidFill>
                <a:srgbClr val="7030A0"/>
              </a:solidFill>
            </a:endParaRPr>
          </a:p>
          <a:p>
            <a:pPr algn="ctr"/>
            <a:endParaRPr lang="es-ES" sz="4000" b="1" dirty="0">
              <a:cs typeface="Calibri"/>
            </a:endParaRPr>
          </a:p>
          <a:p>
            <a:pPr algn="ctr"/>
            <a:endParaRPr lang="es-ES" sz="4000" b="1" dirty="0">
              <a:cs typeface="Calibri"/>
            </a:endParaRPr>
          </a:p>
          <a:p>
            <a:pPr algn="just"/>
            <a:r>
              <a:rPr lang="es-ES" sz="4000" dirty="0">
                <a:cs typeface="Calibri"/>
              </a:rPr>
              <a:t>Las técnicas mixtas requieren de dos pasos en momentos alternos.  Por ejemplo: primero creamos un fondo y luego dibujamos algo sobre ese fondo</a:t>
            </a:r>
            <a:r>
              <a:rPr lang="es-ES" sz="4000" b="1" dirty="0">
                <a:cs typeface="Calibri"/>
              </a:rPr>
              <a:t>.</a:t>
            </a:r>
            <a:endParaRPr lang="es-ES" dirty="0">
              <a:cs typeface="Calibri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CEA080F7-4A25-4DA0-87AC-981C6DBA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934" y="5715176"/>
            <a:ext cx="23145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06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8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E8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62538A31-579E-4AFA-BF0A-F7C8B0E35426}"/>
              </a:ext>
            </a:extLst>
          </p:cNvPr>
          <p:cNvSpPr txBox="1"/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b="1" dirty="0" err="1">
                <a:solidFill>
                  <a:srgbClr val="3E8F9B"/>
                </a:solidFill>
                <a:latin typeface="+mj-lt"/>
                <a:ea typeface="+mj-ea"/>
                <a:cs typeface="+mj-cs"/>
              </a:rPr>
              <a:t>Actividades</a:t>
            </a:r>
            <a:endParaRPr lang="en-US" sz="5800" b="1" dirty="0">
              <a:solidFill>
                <a:srgbClr val="3E8F9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n 2" descr="Imagen que contiene persona, cielo, rosa, exterior&#10;&#10;Descripción generada con confianza muy alta">
            <a:extLst>
              <a:ext uri="{FF2B5EF4-FFF2-40B4-BE49-F238E27FC236}">
                <a16:creationId xmlns:a16="http://schemas.microsoft.com/office/drawing/2014/main" id="{C81904C7-C6C7-4F4C-A686-8483B7AD2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05" r="1" b="22914"/>
          <a:stretch/>
        </p:blipFill>
        <p:spPr>
          <a:xfrm rot="21600000"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2DECF9D-09E6-4967-81BE-7E70A9B3C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86" y="6978711"/>
            <a:ext cx="308571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75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4F7176-CA73-4C91-8928-1DD86C9757AA}"/>
              </a:ext>
            </a:extLst>
          </p:cNvPr>
          <p:cNvSpPr txBox="1"/>
          <p:nvPr/>
        </p:nvSpPr>
        <p:spPr>
          <a:xfrm>
            <a:off x="942805" y="786304"/>
            <a:ext cx="5099914" cy="545118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 err="1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  <a:ea typeface="+mj-ea"/>
                <a:cs typeface="+mj-cs"/>
              </a:rPr>
              <a:t>Otras</a:t>
            </a:r>
            <a:r>
              <a:rPr lang="en-US" sz="5200" b="1" dirty="0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  <a:ea typeface="+mj-ea"/>
                <a:cs typeface="+mj-cs"/>
              </a:rPr>
              <a:t> </a:t>
            </a:r>
            <a:r>
              <a:rPr lang="en-US" sz="5200" b="1" dirty="0" err="1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  <a:ea typeface="+mj-ea"/>
                <a:cs typeface="+mj-cs"/>
              </a:rPr>
              <a:t>técnicas</a:t>
            </a:r>
            <a:r>
              <a:rPr lang="en-US" sz="5200" b="1" dirty="0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  <a:ea typeface="+mj-ea"/>
                <a:cs typeface="+mj-cs"/>
              </a:rPr>
              <a:t> simples</a:t>
            </a:r>
            <a:endParaRPr lang="es-ES" sz="5200" dirty="0">
              <a:solidFill>
                <a:schemeClr val="accent1">
                  <a:lumMod val="75000"/>
                </a:schemeClr>
              </a:solidFill>
              <a:latin typeface="Edwardian Script ITC" panose="030303020407070D0804" pitchFamily="66" charset="0"/>
              <a:ea typeface="+mj-ea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El collage</a:t>
            </a:r>
            <a:endParaRPr lang="en-US" sz="2800" b="1" dirty="0">
              <a:latin typeface="+mj-lt"/>
              <a:ea typeface="+mj-ea"/>
              <a:cs typeface="Calibri Light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-  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Debemos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cortar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los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papeles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cartón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figuras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- 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Luego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debemos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usar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una base o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soporte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, la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cual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debe ser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rígida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-  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Disponer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en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cada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mesa de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trabajo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los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materiales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seleccionados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.</a:t>
            </a:r>
            <a:endParaRPr lang="en-US" dirty="0">
              <a:ea typeface="+mj-ea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- 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Mostrar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al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niño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como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se pone el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pegamento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dejar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que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escoja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libremente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los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materiales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para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realizar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su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trabajo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Calibri Light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+mj-lt"/>
              <a:ea typeface="+mj-ea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782DCB11-2690-4724-B087-82A9B57DF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111" y="572769"/>
            <a:ext cx="2378315" cy="753622"/>
          </a:xfrm>
          <a:prstGeom prst="rect">
            <a:avLst/>
          </a:prstGeom>
        </p:spPr>
      </p:pic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2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E24B1CB1-59B0-4C11-8914-FBDED14AA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670" y="4376091"/>
            <a:ext cx="3421939" cy="171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0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árbol, planta&#10;&#10;Descripción generada con confianza muy alta">
            <a:extLst>
              <a:ext uri="{FF2B5EF4-FFF2-40B4-BE49-F238E27FC236}">
                <a16:creationId xmlns:a16="http://schemas.microsoft.com/office/drawing/2014/main" id="{B0D94D78-869D-4A21-98B7-13FEA9CA7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031"/>
          <a:stretch/>
        </p:blipFill>
        <p:spPr>
          <a:xfrm>
            <a:off x="3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76601F-9384-4D83-8CC3-1693DF0ABD93}"/>
              </a:ext>
            </a:extLst>
          </p:cNvPr>
          <p:cNvSpPr txBox="1"/>
          <p:nvPr/>
        </p:nvSpPr>
        <p:spPr>
          <a:xfrm>
            <a:off x="392291" y="53622"/>
            <a:ext cx="11190109" cy="57554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8800" b="1" dirty="0">
                <a:solidFill>
                  <a:srgbClr val="FF0000"/>
                </a:solidFill>
                <a:latin typeface="Edwardian Script ITC"/>
                <a:cs typeface="Calibri"/>
              </a:rPr>
              <a:t>      </a:t>
            </a:r>
            <a:r>
              <a:rPr lang="es-ES" sz="8800" b="1" dirty="0">
                <a:solidFill>
                  <a:srgbClr val="FF0000"/>
                </a:solidFill>
                <a:latin typeface="Arial Black"/>
                <a:cs typeface="Calibri"/>
              </a:rPr>
              <a:t>Sellos</a:t>
            </a:r>
            <a:endParaRPr lang="es-ES" sz="8800" b="1" dirty="0">
              <a:latin typeface="Arial Black"/>
            </a:endParaRPr>
          </a:p>
          <a:p>
            <a:pPr algn="ctr"/>
            <a:endParaRPr lang="es-ES" sz="4000" dirty="0">
              <a:solidFill>
                <a:srgbClr val="FF0000"/>
              </a:solidFill>
              <a:latin typeface="Arial Black"/>
              <a:cs typeface="Calibri"/>
            </a:endParaRPr>
          </a:p>
          <a:p>
            <a:pPr algn="just"/>
            <a:r>
              <a:rPr lang="es-ES" sz="4000" b="1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- </a:t>
            </a:r>
            <a:r>
              <a:rPr lang="es-ES" sz="3200" b="1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Entregar el soporte elegido  y explicar al niño que harán saltar el sello por la hoja.</a:t>
            </a:r>
          </a:p>
          <a:p>
            <a:pPr algn="just"/>
            <a:r>
              <a:rPr lang="es-ES" sz="3200" b="1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-Verter una cantidad adecuada de témpera espesa en una bandeja desechable.</a:t>
            </a:r>
          </a:p>
          <a:p>
            <a:pPr algn="just"/>
            <a:r>
              <a:rPr lang="es-ES" sz="3200" b="1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-Mostrar como mojar el sello en témpera.</a:t>
            </a:r>
          </a:p>
          <a:p>
            <a:pPr algn="just"/>
            <a:r>
              <a:rPr lang="es-ES" sz="3200" b="1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-Dejar secar.</a:t>
            </a:r>
          </a:p>
          <a:p>
            <a:endParaRPr lang="es-ES" sz="4000" b="1" dirty="0">
              <a:solidFill>
                <a:schemeClr val="accent3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EA4C43-5867-424B-AB6C-C5DEBE99D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83" y="5989320"/>
            <a:ext cx="308571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55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B6F4B2-D159-48E8-A372-E71E4F364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" b="15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97236C-32B4-427C-98ED-1559DCFE65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0" r="17386" b="-1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196EEF-96EF-4C80-9269-0660C4B4341B}"/>
              </a:ext>
            </a:extLst>
          </p:cNvPr>
          <p:cNvSpPr txBox="1"/>
          <p:nvPr/>
        </p:nvSpPr>
        <p:spPr>
          <a:xfrm>
            <a:off x="344129" y="245807"/>
            <a:ext cx="1135625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sz="2400" dirty="0"/>
          </a:p>
          <a:p>
            <a:pPr algn="just"/>
            <a:r>
              <a:rPr lang="es-PA" sz="2800" dirty="0"/>
              <a:t>En la práctica  de técnicas simples como el collage se pueden utilizar papeles de diferentes colores y texturas, materiales desechables, lana, granos, flores y hojas secas.</a:t>
            </a:r>
          </a:p>
          <a:p>
            <a:pPr algn="just"/>
            <a:r>
              <a:rPr lang="es-PA" sz="2800" dirty="0"/>
              <a:t>Es importante que preferiblemente antes de los cinco años los niños puedan rasgar el papel con la mano, y posteriormente a los cinco años de edad usen las tijeras.</a:t>
            </a:r>
          </a:p>
          <a:p>
            <a:pPr algn="just"/>
            <a:r>
              <a:rPr lang="es-PA" sz="2800" dirty="0"/>
              <a:t>Se sugiere usar papeles para trabajar y luego agregar tela u otros elementos.</a:t>
            </a:r>
          </a:p>
          <a:p>
            <a:pPr algn="just"/>
            <a:endParaRPr lang="es-PA" sz="2800" dirty="0"/>
          </a:p>
          <a:p>
            <a:pPr algn="just"/>
            <a:r>
              <a:rPr lang="es-PA" sz="2800" dirty="0"/>
              <a:t>De otra forma, para realizar sellos utilizamos ruedas de corcho, esponjas de baño, cartón corrugado, papas, zanahorias en rodajas, hojas de árboles, plumas, manos.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145EB06-B607-40F6-A6D4-7EE2C96C4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87" y="5719887"/>
            <a:ext cx="308571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38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E19213-6BED-4737-B11A-26AD22E80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r="426" b="2"/>
          <a:stretch/>
        </p:blipFill>
        <p:spPr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28C05B-ACFE-4788-9D9C-A5FD2918D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46" y="5565324"/>
            <a:ext cx="3085714" cy="97777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DF64CA7-504E-4DC0-AC4C-2A26272F9D5D}"/>
              </a:ext>
            </a:extLst>
          </p:cNvPr>
          <p:cNvSpPr txBox="1"/>
          <p:nvPr/>
        </p:nvSpPr>
        <p:spPr>
          <a:xfrm>
            <a:off x="1734338" y="314898"/>
            <a:ext cx="779312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dirty="0">
                <a:solidFill>
                  <a:schemeClr val="accent4">
                    <a:lumMod val="75000"/>
                  </a:schemeClr>
                </a:solidFill>
              </a:rPr>
              <a:t>Técnicas mixtas</a:t>
            </a:r>
          </a:p>
          <a:p>
            <a:pPr algn="ctr"/>
            <a:endParaRPr lang="es-PA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A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Tizas mojadas con agua</a:t>
            </a:r>
          </a:p>
          <a:p>
            <a:pPr algn="just"/>
            <a:r>
              <a:rPr lang="es-PA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docente debe mojar un poco las tizas y facilitarles a los niños una hoja de papel de construcción negra para que ellos dibujen.</a:t>
            </a:r>
          </a:p>
          <a:p>
            <a:pPr algn="just"/>
            <a:r>
              <a:rPr lang="es-PA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 pasar por encima del dibujo una delgada capa de goma para evitar que manche.</a:t>
            </a:r>
          </a:p>
          <a:p>
            <a:pPr algn="just"/>
            <a:endParaRPr lang="es-PA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Tizas y algodón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 un dibujo a los niños.  Colocar en bandejas tizas rayadas de varios colores. Como tres bandejas para comenzar.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Darles bolitas de algodón a los niños.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 el algodón por el polvo de la tiza y pintar el dibujo.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Recordar  a los niños que deben cambiar de algodón según el color de la tiza.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PA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69501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C74D64-0DF6-4A33-AAD8-E3B35797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3995" b="-1"/>
          <a:stretch/>
        </p:blipFill>
        <p:spPr>
          <a:xfrm>
            <a:off x="0" y="20164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E86326-8EBF-49BD-B019-73E6F5C68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r="15218" b="-1"/>
          <a:stretch/>
        </p:blipFill>
        <p:spPr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3C8C90-C931-4A3F-867D-A7F8353B208D}"/>
              </a:ext>
            </a:extLst>
          </p:cNvPr>
          <p:cNvSpPr txBox="1"/>
          <p:nvPr/>
        </p:nvSpPr>
        <p:spPr>
          <a:xfrm>
            <a:off x="167149" y="511277"/>
            <a:ext cx="77674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6600" b="1" dirty="0">
                <a:solidFill>
                  <a:srgbClr val="7030A0"/>
                </a:solidFill>
                <a:latin typeface="Edwardian Script ITC" panose="030303020407070D0804" pitchFamily="66" charset="0"/>
              </a:rPr>
              <a:t>Técnicas mixtas</a:t>
            </a:r>
          </a:p>
          <a:p>
            <a:pPr algn="just"/>
            <a:endParaRPr lang="es-PA" sz="2800" b="1" dirty="0">
              <a:solidFill>
                <a:srgbClr val="7030A0"/>
              </a:solidFill>
            </a:endParaRPr>
          </a:p>
          <a:p>
            <a:pPr algn="just"/>
            <a:r>
              <a:rPr lang="es-PA" sz="2800" b="1" dirty="0">
                <a:solidFill>
                  <a:schemeClr val="accent1">
                    <a:lumMod val="50000"/>
                  </a:schemeClr>
                </a:solidFill>
              </a:rPr>
              <a:t>Decolorado con papel crepé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2800" dirty="0"/>
              <a:t>Cortar el papel crepé en tiras.  Sumergir algunas tiras en agua o alcohol, escurrir un poco.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2800" dirty="0"/>
              <a:t>Luego apoyar la tira sobre la hoja durante unos minutos y proceder a despegarla.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2800" dirty="0"/>
              <a:t>Realizar la operación con  tiras de diferentes colores, sin sobreponer una sobre la otra.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2800" dirty="0"/>
              <a:t>Dejar secar.</a:t>
            </a:r>
          </a:p>
          <a:p>
            <a:pPr algn="just"/>
            <a:r>
              <a:rPr lang="es-PA" sz="2800" dirty="0"/>
              <a:t>Nota:  es preferible utilizar alcohol en vez de agua porque destiñe mejor el papel crepé.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A" sz="2800" dirty="0"/>
          </a:p>
          <a:p>
            <a:endParaRPr lang="es-PA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08F2CF-D18E-4FFE-9496-24A6040AF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76" y="5860058"/>
            <a:ext cx="3085714" cy="97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78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507</Words>
  <Application>Microsoft Office PowerPoint</Application>
  <PresentationFormat>Panorámica</PresentationFormat>
  <Paragraphs>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Calibri Light</vt:lpstr>
      <vt:lpstr>Edwardian Script ITC</vt:lpstr>
      <vt:lpstr>Rockwell</vt:lpstr>
      <vt:lpstr>Tema de Office</vt:lpstr>
      <vt:lpstr>Presentación de PowerPoint</vt:lpstr>
      <vt:lpstr>Implican que el niño coloree con lápices  de matices negro o gris, de colores , acuarela, témpera, pintura o tiza  para dejar su huella gráfica sobre papel, cartón, cartulina o tela.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Técnicas mixtas</vt:lpstr>
      <vt:lpstr>Técnica con cinta de papel blanca</vt:lpstr>
      <vt:lpstr>Técnica con espuma de afeitar  Proporcionarles a los alumnos espuma de afeitar, hacer montañas de espuma, luego dibujar sobre ella con el dedo y soplar.     </vt:lpstr>
      <vt:lpstr>Técnica de mosaico con cáscara de huevo</vt:lpstr>
      <vt:lpstr>Técnica de plegado de abanico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Lourdes barreno</dc:creator>
  <cp:lastModifiedBy>Lourdes barreno</cp:lastModifiedBy>
  <cp:revision>8</cp:revision>
  <dcterms:created xsi:type="dcterms:W3CDTF">2019-03-25T19:26:33Z</dcterms:created>
  <dcterms:modified xsi:type="dcterms:W3CDTF">2019-03-25T20:37:57Z</dcterms:modified>
</cp:coreProperties>
</file>