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Agrandir Bold" panose="020B0604020202020204" charset="0"/>
      <p:regular r:id="rId31"/>
    </p:embeddedFont>
    <p:embeddedFont>
      <p:font typeface="Arimo" panose="020B0604020202020204" charset="0"/>
      <p:regular r:id="rId32"/>
    </p:embeddedFont>
    <p:embeddedFont>
      <p:font typeface="Arimo Bold" panose="020B0604020202020204" charset="0"/>
      <p:regular r:id="rId33"/>
    </p:embeddedFont>
    <p:embeddedFont>
      <p:font typeface="Calibri" panose="020F0502020204030204" pitchFamily="34" charset="0"/>
      <p:regular r:id="rId34"/>
      <p:bold r:id="rId35"/>
      <p:italic r:id="rId36"/>
      <p:boldItalic r:id="rId37"/>
    </p:embeddedFont>
    <p:embeddedFont>
      <p:font typeface="Now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3.svg"/><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9.sv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3.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3.svg"/><Relationship Id="rId7" Type="http://schemas.openxmlformats.org/officeDocument/2006/relationships/image" Target="../media/image11.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59.png"/><Relationship Id="rId4" Type="http://schemas.openxmlformats.org/officeDocument/2006/relationships/image" Target="../media/image24.png"/><Relationship Id="rId9" Type="http://schemas.openxmlformats.org/officeDocument/2006/relationships/image" Target="../media/image58.sv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58.sv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61.png"/><Relationship Id="rId4" Type="http://schemas.openxmlformats.org/officeDocument/2006/relationships/image" Target="../media/image24.png"/><Relationship Id="rId9" Type="http://schemas.openxmlformats.org/officeDocument/2006/relationships/image" Target="../media/image58.sv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62.png"/><Relationship Id="rId4" Type="http://schemas.openxmlformats.org/officeDocument/2006/relationships/image" Target="../media/image24.png"/><Relationship Id="rId9" Type="http://schemas.openxmlformats.org/officeDocument/2006/relationships/image" Target="../media/image58.sv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5.svg"/><Relationship Id="rId10" Type="http://schemas.openxmlformats.org/officeDocument/2006/relationships/image" Target="../media/image63.png"/><Relationship Id="rId4" Type="http://schemas.openxmlformats.org/officeDocument/2006/relationships/image" Target="../media/image24.png"/><Relationship Id="rId9"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svg"/><Relationship Id="rId7" Type="http://schemas.openxmlformats.org/officeDocument/2006/relationships/image" Target="../media/image12.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5.svg"/><Relationship Id="rId5" Type="http://schemas.openxmlformats.org/officeDocument/2006/relationships/image" Target="../media/image25.svg"/><Relationship Id="rId10" Type="http://schemas.openxmlformats.org/officeDocument/2006/relationships/image" Target="../media/image64.png"/><Relationship Id="rId4" Type="http://schemas.openxmlformats.org/officeDocument/2006/relationships/image" Target="../media/image24.png"/><Relationship Id="rId9" Type="http://schemas.openxmlformats.org/officeDocument/2006/relationships/image" Target="../media/image58.sv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svg"/><Relationship Id="rId7" Type="http://schemas.openxmlformats.org/officeDocument/2006/relationships/image" Target="../media/image12.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svg"/><Relationship Id="rId7" Type="http://schemas.openxmlformats.org/officeDocument/2006/relationships/image" Target="../media/image33.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0" y="16313724"/>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16336439"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43" name="Group 143"/>
          <p:cNvGrpSpPr/>
          <p:nvPr/>
        </p:nvGrpSpPr>
        <p:grpSpPr>
          <a:xfrm>
            <a:off x="1537865" y="7476286"/>
            <a:ext cx="4675079" cy="2006034"/>
            <a:chOff x="0" y="0"/>
            <a:chExt cx="6233439" cy="2674712"/>
          </a:xfrm>
        </p:grpSpPr>
        <p:sp>
          <p:nvSpPr>
            <p:cNvPr id="144" name="AutoShape 144"/>
            <p:cNvSpPr/>
            <p:nvPr/>
          </p:nvSpPr>
          <p:spPr>
            <a:xfrm>
              <a:off x="68455" y="395094"/>
              <a:ext cx="6096528" cy="1967643"/>
            </a:xfrm>
            <a:prstGeom prst="rect">
              <a:avLst/>
            </a:prstGeom>
            <a:solidFill>
              <a:srgbClr val="D9D9D9"/>
            </a:solidFill>
          </p:spPr>
        </p:sp>
        <p:pic>
          <p:nvPicPr>
            <p:cNvPr id="145" name="Picture 14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233439" cy="2674712"/>
            </a:xfrm>
            <a:prstGeom prst="rect">
              <a:avLst/>
            </a:prstGeom>
          </p:spPr>
        </p:pic>
        <p:sp>
          <p:nvSpPr>
            <p:cNvPr id="146" name="TextBox 146"/>
            <p:cNvSpPr txBox="1"/>
            <p:nvPr/>
          </p:nvSpPr>
          <p:spPr>
            <a:xfrm>
              <a:off x="204483" y="1039176"/>
              <a:ext cx="5824473" cy="565180"/>
            </a:xfrm>
            <a:prstGeom prst="rect">
              <a:avLst/>
            </a:prstGeom>
          </p:spPr>
          <p:txBody>
            <a:bodyPr lIns="0" tIns="0" rIns="0" bIns="0" rtlCol="0" anchor="t">
              <a:spAutoFit/>
            </a:bodyPr>
            <a:lstStyle/>
            <a:p>
              <a:pPr algn="ctr">
                <a:lnSpc>
                  <a:spcPts val="3122"/>
                </a:lnSpc>
              </a:pPr>
              <a:r>
                <a:rPr lang="en-US" sz="2230">
                  <a:solidFill>
                    <a:srgbClr val="000000"/>
                  </a:solidFill>
                  <a:latin typeface="Agrandir Bold"/>
                </a:rPr>
                <a:t>Creado por: Víctor Cedeño</a:t>
              </a:r>
            </a:p>
          </p:txBody>
        </p:sp>
      </p:grpSp>
      <p:grpSp>
        <p:nvGrpSpPr>
          <p:cNvPr id="147" name="Group 147"/>
          <p:cNvGrpSpPr/>
          <p:nvPr/>
        </p:nvGrpSpPr>
        <p:grpSpPr>
          <a:xfrm>
            <a:off x="2524379" y="2391687"/>
            <a:ext cx="13239243" cy="5680839"/>
            <a:chOff x="0" y="0"/>
            <a:chExt cx="17652324" cy="7574452"/>
          </a:xfrm>
        </p:grpSpPr>
        <p:sp>
          <p:nvSpPr>
            <p:cNvPr id="148" name="AutoShape 148"/>
            <p:cNvSpPr/>
            <p:nvPr/>
          </p:nvSpPr>
          <p:spPr>
            <a:xfrm>
              <a:off x="193857" y="1118858"/>
              <a:ext cx="17264609" cy="5572120"/>
            </a:xfrm>
            <a:prstGeom prst="rect">
              <a:avLst/>
            </a:prstGeom>
            <a:solidFill>
              <a:srgbClr val="D9D9D9"/>
            </a:solidFill>
          </p:spPr>
        </p:sp>
        <p:pic>
          <p:nvPicPr>
            <p:cNvPr id="149" name="Picture 14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7652324" cy="7574452"/>
            </a:xfrm>
            <a:prstGeom prst="rect">
              <a:avLst/>
            </a:prstGeom>
          </p:spPr>
        </p:pic>
        <p:sp>
          <p:nvSpPr>
            <p:cNvPr id="150" name="TextBox 150"/>
            <p:cNvSpPr txBox="1"/>
            <p:nvPr/>
          </p:nvSpPr>
          <p:spPr>
            <a:xfrm>
              <a:off x="579070" y="2499386"/>
              <a:ext cx="16494183" cy="2353862"/>
            </a:xfrm>
            <a:prstGeom prst="rect">
              <a:avLst/>
            </a:prstGeom>
          </p:spPr>
          <p:txBody>
            <a:bodyPr lIns="0" tIns="0" rIns="0" bIns="0" rtlCol="0" anchor="t">
              <a:spAutoFit/>
            </a:bodyPr>
            <a:lstStyle/>
            <a:p>
              <a:pPr algn="ctr">
                <a:lnSpc>
                  <a:spcPts val="13223"/>
                </a:lnSpc>
              </a:pPr>
              <a:r>
                <a:rPr lang="en-US" sz="9445">
                  <a:solidFill>
                    <a:srgbClr val="000000"/>
                  </a:solidFill>
                  <a:latin typeface="Agrandir Bold"/>
                </a:rPr>
                <a:t>Sistemas operativos</a:t>
              </a:r>
            </a:p>
          </p:txBody>
        </p:sp>
      </p:grpSp>
      <p:pic>
        <p:nvPicPr>
          <p:cNvPr id="151" name="Picture 15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42686">
            <a:off x="13349487" y="6313537"/>
            <a:ext cx="1564334" cy="2738440"/>
          </a:xfrm>
          <a:prstGeom prst="rect">
            <a:avLst/>
          </a:prstGeom>
        </p:spPr>
      </p:pic>
      <p:pic>
        <p:nvPicPr>
          <p:cNvPr id="152" name="Picture 15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3190" y="1028700"/>
            <a:ext cx="2262377" cy="2229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137458" y="-38582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504359" y="331758"/>
            <a:ext cx="10372858" cy="9623485"/>
            <a:chOff x="0" y="0"/>
            <a:chExt cx="13830477" cy="12831313"/>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224"/>
            <a:stretch>
              <a:fillRect/>
            </a:stretch>
          </p:blipFill>
          <p:spPr>
            <a:xfrm>
              <a:off x="0" y="0"/>
              <a:ext cx="13830477" cy="12831313"/>
            </a:xfrm>
            <a:prstGeom prst="rect">
              <a:avLst/>
            </a:prstGeom>
          </p:spPr>
        </p:pic>
        <p:sp>
          <p:nvSpPr>
            <p:cNvPr id="185" name="AutoShape 185"/>
            <p:cNvSpPr/>
            <p:nvPr/>
          </p:nvSpPr>
          <p:spPr>
            <a:xfrm>
              <a:off x="324677" y="1306177"/>
              <a:ext cx="12903369" cy="11224742"/>
            </a:xfrm>
            <a:prstGeom prst="rect">
              <a:avLst/>
            </a:prstGeom>
            <a:solidFill>
              <a:srgbClr val="FFFFFF"/>
            </a:solidFill>
          </p:spPr>
        </p:sp>
      </p:grpSp>
      <p:pic>
        <p:nvPicPr>
          <p:cNvPr id="186" name="Picture 18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322" b="42750"/>
          <a:stretch>
            <a:fillRect/>
          </a:stretch>
        </p:blipFill>
        <p:spPr>
          <a:xfrm flipH="1">
            <a:off x="10877217" y="651091"/>
            <a:ext cx="2343105" cy="755218"/>
          </a:xfrm>
          <a:prstGeom prst="rect">
            <a:avLst/>
          </a:prstGeom>
        </p:spPr>
      </p:pic>
      <p:sp>
        <p:nvSpPr>
          <p:cNvPr id="187" name="AutoShape 187"/>
          <p:cNvSpPr/>
          <p:nvPr/>
        </p:nvSpPr>
        <p:spPr>
          <a:xfrm>
            <a:off x="10433246" y="2263619"/>
            <a:ext cx="6826054" cy="7691624"/>
          </a:xfrm>
          <a:prstGeom prst="rect">
            <a:avLst/>
          </a:prstGeom>
          <a:solidFill>
            <a:srgbClr val="FFFFFF"/>
          </a:solidFill>
        </p:spPr>
      </p:sp>
      <p:pic>
        <p:nvPicPr>
          <p:cNvPr id="188" name="Picture 18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36608" y="1497733"/>
            <a:ext cx="7255141" cy="8789267"/>
          </a:xfrm>
          <a:prstGeom prst="rect">
            <a:avLst/>
          </a:prstGeom>
        </p:spPr>
      </p:pic>
      <p:sp>
        <p:nvSpPr>
          <p:cNvPr id="189" name="TextBox 189"/>
          <p:cNvSpPr txBox="1"/>
          <p:nvPr/>
        </p:nvSpPr>
        <p:spPr>
          <a:xfrm>
            <a:off x="751257" y="1573530"/>
            <a:ext cx="9272814" cy="7684770"/>
          </a:xfrm>
          <a:prstGeom prst="rect">
            <a:avLst/>
          </a:prstGeom>
        </p:spPr>
        <p:txBody>
          <a:bodyPr lIns="0" tIns="0" rIns="0" bIns="0" rtlCol="0" anchor="t">
            <a:spAutoFit/>
          </a:bodyPr>
          <a:lstStyle/>
          <a:p>
            <a:pPr algn="just">
              <a:lnSpc>
                <a:spcPts val="3150"/>
              </a:lnSpc>
            </a:pPr>
            <a:r>
              <a:rPr lang="en-US" sz="2100">
                <a:solidFill>
                  <a:srgbClr val="000000"/>
                </a:solidFill>
                <a:latin typeface="Arimo"/>
              </a:rPr>
              <a:t>Existen 11 funciones especificas que enumeran y explican las labores fundamentales de un sistema operativo en un dispositivo o computadora, a continuación, el listado:</a:t>
            </a:r>
          </a:p>
          <a:p>
            <a:pPr algn="just">
              <a:lnSpc>
                <a:spcPts val="3150"/>
              </a:lnSpc>
            </a:pPr>
            <a:endParaRPr lang="en-US" sz="21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Gestión de procesos: La gestión de procesos ayuda al sistema operativo a crear y eliminar procesos. También proporciona mecanismos para la sincronización y comunicación entre procesos.</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Gestión de memoria: El módulo de administración de memoria realiza la tarea de asignación y desasignación de espacio de memoria a los programas que necesitan estos recursos.</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Administración de archivos: administra todas las actividades relacionadas con los archivos, como el almacenamiento de la organización, la recuperación, la nomenclatura, el uso compartido y la protección de archivos.</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·Administración de dispositivos: la administración de dispositivos realiza un seguimiento de todos los dispositivos. Este módulo también responsable de esta tarea se conoce como el controlador de E/S. También realiza la tarea de asignación y desasignación de los dispositivos.</a:t>
            </a:r>
          </a:p>
        </p:txBody>
      </p:sp>
      <p:pic>
        <p:nvPicPr>
          <p:cNvPr id="190" name="Picture 190"/>
          <p:cNvPicPr>
            <a:picLocks noChangeAspect="1"/>
          </p:cNvPicPr>
          <p:nvPr/>
        </p:nvPicPr>
        <p:blipFill>
          <a:blip r:embed="rId8"/>
          <a:srcRect/>
          <a:stretch>
            <a:fillRect/>
          </a:stretch>
        </p:blipFill>
        <p:spPr>
          <a:xfrm>
            <a:off x="10433246" y="2797886"/>
            <a:ext cx="6623089" cy="66230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137458" y="-38582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417764" y="0"/>
            <a:ext cx="10559320" cy="9796476"/>
            <a:chOff x="0" y="0"/>
            <a:chExt cx="14079093" cy="13061968"/>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224"/>
            <a:stretch>
              <a:fillRect/>
            </a:stretch>
          </p:blipFill>
          <p:spPr>
            <a:xfrm>
              <a:off x="0" y="0"/>
              <a:ext cx="14079093" cy="13061968"/>
            </a:xfrm>
            <a:prstGeom prst="rect">
              <a:avLst/>
            </a:prstGeom>
          </p:spPr>
        </p:pic>
        <p:sp>
          <p:nvSpPr>
            <p:cNvPr id="185" name="AutoShape 185"/>
            <p:cNvSpPr/>
            <p:nvPr/>
          </p:nvSpPr>
          <p:spPr>
            <a:xfrm>
              <a:off x="330513" y="1329657"/>
              <a:ext cx="13135319" cy="11426518"/>
            </a:xfrm>
            <a:prstGeom prst="rect">
              <a:avLst/>
            </a:prstGeom>
            <a:solidFill>
              <a:srgbClr val="FFFFFF"/>
            </a:solidFill>
          </p:spPr>
        </p:sp>
      </p:grpSp>
      <p:pic>
        <p:nvPicPr>
          <p:cNvPr id="186" name="Picture 18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322" b="42750"/>
          <a:stretch>
            <a:fillRect/>
          </a:stretch>
        </p:blipFill>
        <p:spPr>
          <a:xfrm flipH="1">
            <a:off x="5074659" y="3291377"/>
            <a:ext cx="2343105" cy="755218"/>
          </a:xfrm>
          <a:prstGeom prst="rect">
            <a:avLst/>
          </a:prstGeom>
        </p:spPr>
      </p:pic>
      <p:pic>
        <p:nvPicPr>
          <p:cNvPr id="187" name="Picture 187"/>
          <p:cNvPicPr>
            <a:picLocks noChangeAspect="1"/>
          </p:cNvPicPr>
          <p:nvPr/>
        </p:nvPicPr>
        <p:blipFill>
          <a:blip r:embed="rId6"/>
          <a:srcRect/>
          <a:stretch>
            <a:fillRect/>
          </a:stretch>
        </p:blipFill>
        <p:spPr>
          <a:xfrm>
            <a:off x="1301521" y="1782417"/>
            <a:ext cx="3773138" cy="3773138"/>
          </a:xfrm>
          <a:prstGeom prst="rect">
            <a:avLst/>
          </a:prstGeom>
        </p:spPr>
      </p:pic>
      <p:sp>
        <p:nvSpPr>
          <p:cNvPr id="188" name="TextBox 188"/>
          <p:cNvSpPr txBox="1"/>
          <p:nvPr/>
        </p:nvSpPr>
        <p:spPr>
          <a:xfrm>
            <a:off x="7819798" y="1141095"/>
            <a:ext cx="9439502" cy="8319135"/>
          </a:xfrm>
          <a:prstGeom prst="rect">
            <a:avLst/>
          </a:prstGeom>
        </p:spPr>
        <p:txBody>
          <a:bodyPr lIns="0" tIns="0" rIns="0" bIns="0" rtlCol="0" anchor="t">
            <a:spAutoFit/>
          </a:bodyPr>
          <a:lstStyle/>
          <a:p>
            <a:pPr marL="410211" lvl="1" indent="-205106" algn="just">
              <a:lnSpc>
                <a:spcPts val="2850"/>
              </a:lnSpc>
              <a:buFont typeface="Arial"/>
              <a:buChar char="•"/>
            </a:pPr>
            <a:r>
              <a:rPr lang="en-US" sz="1900">
                <a:solidFill>
                  <a:srgbClr val="000000"/>
                </a:solidFill>
                <a:latin typeface="Arimo"/>
              </a:rPr>
              <a:t>Gestión del sistema de E/S: Uno de los principales objetivos de cualquier sistema operativo es ocultar al usuario las peculiaridades de esos dispositivos de hardware.</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Administración de almacenamiento de información secundario: los sistemas tienen varios niveles de almacenamiento que incluyen almacenamiento primario, almacenamiento secundario y almacenamiento en caché. </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Seguridad: El módulo de seguridad protege los datos y la información de un sistema informático contra la amenaza de malware y el acceso autorizado.</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Interpretación de comandos: Este módulo está interpretando comandos dados por los recursos del sistema y actuando para procesar esos comandos.</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Gestión de redes: Un sistema distribuido es un grupo de procesadores que no comparten memoria, dispositivos de hardware o un reloj. Los procesadores se comunican entre sí a través de la red.</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Contabilidad de trabajo: Realizar un seguimiento del tiempo y los recursos utilizados por varios trabajos y usuarios.</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Gestión de la comunicación: Coordinación y asignación de compiladores, intérpretes y otro recurso de software de los diversos usuarios de los sistemas informáticos.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2189434" y="2688326"/>
            <a:ext cx="13470057" cy="4910347"/>
            <a:chOff x="0" y="0"/>
            <a:chExt cx="17960076" cy="654713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44"/>
            <a:stretch>
              <a:fillRect/>
            </a:stretch>
          </p:blipFill>
          <p:spPr>
            <a:xfrm>
              <a:off x="0" y="0"/>
              <a:ext cx="17960076" cy="6547130"/>
            </a:xfrm>
            <a:prstGeom prst="rect">
              <a:avLst/>
            </a:prstGeom>
          </p:spPr>
        </p:pic>
        <p:sp>
          <p:nvSpPr>
            <p:cNvPr id="185" name="AutoShape 185"/>
            <p:cNvSpPr/>
            <p:nvPr/>
          </p:nvSpPr>
          <p:spPr>
            <a:xfrm>
              <a:off x="355394" y="1510831"/>
              <a:ext cx="17237925" cy="4681156"/>
            </a:xfrm>
            <a:prstGeom prst="rect">
              <a:avLst/>
            </a:prstGeom>
            <a:solidFill>
              <a:srgbClr val="FFFFFF"/>
            </a:solidFill>
          </p:spPr>
        </p:sp>
      </p:grpSp>
      <p:sp>
        <p:nvSpPr>
          <p:cNvPr id="186" name="TextBox 186"/>
          <p:cNvSpPr txBox="1"/>
          <p:nvPr/>
        </p:nvSpPr>
        <p:spPr>
          <a:xfrm>
            <a:off x="3615889" y="4649137"/>
            <a:ext cx="11056221" cy="1632378"/>
          </a:xfrm>
          <a:prstGeom prst="rect">
            <a:avLst/>
          </a:prstGeom>
        </p:spPr>
        <p:txBody>
          <a:bodyPr lIns="0" tIns="0" rIns="0" bIns="0" rtlCol="0" anchor="t">
            <a:spAutoFit/>
          </a:bodyPr>
          <a:lstStyle/>
          <a:p>
            <a:pPr algn="ctr">
              <a:lnSpc>
                <a:spcPts val="6456"/>
              </a:lnSpc>
            </a:pPr>
            <a:r>
              <a:rPr lang="en-US" sz="4966">
                <a:solidFill>
                  <a:srgbClr val="000000"/>
                </a:solidFill>
                <a:latin typeface="Now Bold"/>
              </a:rPr>
              <a:t>Partes del sistemas operativos (SO)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8070296" y="3394045"/>
            <a:ext cx="9189004" cy="5864255"/>
            <a:chOff x="0" y="0"/>
            <a:chExt cx="12252005" cy="7819007"/>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2252005" cy="7819007"/>
            </a:xfrm>
            <a:prstGeom prst="rect">
              <a:avLst/>
            </a:prstGeom>
          </p:spPr>
        </p:pic>
        <p:sp>
          <p:nvSpPr>
            <p:cNvPr id="185" name="AutoShape 185"/>
            <p:cNvSpPr/>
            <p:nvPr/>
          </p:nvSpPr>
          <p:spPr>
            <a:xfrm>
              <a:off x="162723" y="1474245"/>
              <a:ext cx="11612761" cy="5878797"/>
            </a:xfrm>
            <a:prstGeom prst="rect">
              <a:avLst/>
            </a:prstGeom>
            <a:solidFill>
              <a:srgbClr val="FFFFFF"/>
            </a:solidFill>
          </p:spPr>
        </p:sp>
      </p:grpSp>
      <p:sp>
        <p:nvSpPr>
          <p:cNvPr id="186" name="AutoShape 186"/>
          <p:cNvSpPr/>
          <p:nvPr/>
        </p:nvSpPr>
        <p:spPr>
          <a:xfrm>
            <a:off x="1140917" y="1562877"/>
            <a:ext cx="8256047" cy="2314520"/>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1028700" y="931561"/>
            <a:ext cx="8480480" cy="3087699"/>
          </a:xfrm>
          <a:prstGeom prst="rect">
            <a:avLst/>
          </a:prstGeom>
        </p:spPr>
      </p:pic>
      <p:pic>
        <p:nvPicPr>
          <p:cNvPr id="188" name="Picture 188"/>
          <p:cNvPicPr>
            <a:picLocks noChangeAspect="1"/>
          </p:cNvPicPr>
          <p:nvPr/>
        </p:nvPicPr>
        <p:blipFill>
          <a:blip r:embed="rId6"/>
          <a:srcRect/>
          <a:stretch>
            <a:fillRect/>
          </a:stretch>
        </p:blipFill>
        <p:spPr>
          <a:xfrm>
            <a:off x="1473004" y="4223288"/>
            <a:ext cx="6066011" cy="4205768"/>
          </a:xfrm>
          <a:prstGeom prst="rect">
            <a:avLst/>
          </a:prstGeom>
        </p:spPr>
      </p:pic>
      <p:pic>
        <p:nvPicPr>
          <p:cNvPr id="189" name="Picture 18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83165">
            <a:off x="3300327" y="8023309"/>
            <a:ext cx="626652" cy="890590"/>
          </a:xfrm>
          <a:prstGeom prst="rect">
            <a:avLst/>
          </a:prstGeom>
        </p:spPr>
      </p:pic>
      <p:sp>
        <p:nvSpPr>
          <p:cNvPr id="190" name="TextBox 190"/>
          <p:cNvSpPr txBox="1"/>
          <p:nvPr/>
        </p:nvSpPr>
        <p:spPr>
          <a:xfrm>
            <a:off x="1860676" y="2168322"/>
            <a:ext cx="6816528" cy="8940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Gestión de Procesos</a:t>
            </a:r>
          </a:p>
        </p:txBody>
      </p:sp>
      <p:sp>
        <p:nvSpPr>
          <p:cNvPr id="191" name="TextBox 191"/>
          <p:cNvSpPr txBox="1"/>
          <p:nvPr/>
        </p:nvSpPr>
        <p:spPr>
          <a:xfrm>
            <a:off x="8380770" y="4421635"/>
            <a:ext cx="8345129" cy="425513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El componente de gestión de procesos es un procedimiento para administrar muchos procesos que se ejecutan simultáneamente en el sistema operativo. Cada programa de aplicación de software en ejecución tiene uno o más procesos asociados con ellos.</a:t>
            </a:r>
          </a:p>
          <a:p>
            <a:pPr algn="just">
              <a:lnSpc>
                <a:spcPts val="3800"/>
              </a:lnSpc>
            </a:pPr>
            <a:r>
              <a:rPr lang="en-US" sz="1900">
                <a:solidFill>
                  <a:srgbClr val="000000"/>
                </a:solidFill>
                <a:latin typeface="Arimo"/>
              </a:rPr>
              <a:t>Por ejemplo, cuando usa un motor de búsqueda como Chrome, hay un proceso en ejecución para ese programa de navegador.</a:t>
            </a:r>
          </a:p>
          <a:p>
            <a:pPr algn="just">
              <a:lnSpc>
                <a:spcPts val="3800"/>
              </a:lnSpc>
            </a:pPr>
            <a:r>
              <a:rPr lang="en-US" sz="1900">
                <a:solidFill>
                  <a:srgbClr val="000000"/>
                </a:solidFill>
                <a:latin typeface="Arimo"/>
              </a:rPr>
              <a:t>La gestión de procesos mantiene los procesos funcionando de manera eficiente. También utiliza la memoria asignada a ellos y apagarlos cuando es necesario.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1028700" y="2521186"/>
            <a:ext cx="10556731" cy="6737114"/>
            <a:chOff x="0" y="0"/>
            <a:chExt cx="14075642" cy="8982819"/>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4075642" cy="8982819"/>
            </a:xfrm>
            <a:prstGeom prst="rect">
              <a:avLst/>
            </a:prstGeom>
          </p:spPr>
        </p:pic>
        <p:sp>
          <p:nvSpPr>
            <p:cNvPr id="185" name="AutoShape 185"/>
            <p:cNvSpPr/>
            <p:nvPr/>
          </p:nvSpPr>
          <p:spPr>
            <a:xfrm>
              <a:off x="186944" y="1693677"/>
              <a:ext cx="13341250" cy="6753821"/>
            </a:xfrm>
            <a:prstGeom prst="rect">
              <a:avLst/>
            </a:prstGeom>
            <a:solidFill>
              <a:srgbClr val="FFFFFF"/>
            </a:solidFill>
          </p:spPr>
        </p:sp>
      </p:grpSp>
      <p:sp>
        <p:nvSpPr>
          <p:cNvPr id="186" name="AutoShape 186"/>
          <p:cNvSpPr/>
          <p:nvPr/>
        </p:nvSpPr>
        <p:spPr>
          <a:xfrm>
            <a:off x="7369958" y="1542611"/>
            <a:ext cx="9066694" cy="2583425"/>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7207828" y="721435"/>
            <a:ext cx="9350863" cy="3404601"/>
          </a:xfrm>
          <a:prstGeom prst="rect">
            <a:avLst/>
          </a:prstGeom>
        </p:spPr>
      </p:pic>
      <p:pic>
        <p:nvPicPr>
          <p:cNvPr id="188" name="Picture 1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97968">
            <a:off x="16412553" y="8611028"/>
            <a:ext cx="626652" cy="890590"/>
          </a:xfrm>
          <a:prstGeom prst="rect">
            <a:avLst/>
          </a:prstGeom>
        </p:spPr>
      </p:pic>
      <p:pic>
        <p:nvPicPr>
          <p:cNvPr id="189" name="Picture 189"/>
          <p:cNvPicPr>
            <a:picLocks noChangeAspect="1"/>
          </p:cNvPicPr>
          <p:nvPr/>
        </p:nvPicPr>
        <p:blipFill>
          <a:blip r:embed="rId8"/>
          <a:srcRect/>
          <a:stretch>
            <a:fillRect/>
          </a:stretch>
        </p:blipFill>
        <p:spPr>
          <a:xfrm>
            <a:off x="11585431" y="4406684"/>
            <a:ext cx="6156094" cy="2966118"/>
          </a:xfrm>
          <a:prstGeom prst="rect">
            <a:avLst/>
          </a:prstGeom>
        </p:spPr>
      </p:pic>
      <p:sp>
        <p:nvSpPr>
          <p:cNvPr id="190" name="TextBox 190"/>
          <p:cNvSpPr txBox="1"/>
          <p:nvPr/>
        </p:nvSpPr>
        <p:spPr>
          <a:xfrm>
            <a:off x="7369958" y="2107524"/>
            <a:ext cx="9066694" cy="8940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Administración de Archivos</a:t>
            </a:r>
          </a:p>
        </p:txBody>
      </p:sp>
      <p:sp>
        <p:nvSpPr>
          <p:cNvPr id="191" name="TextBox 191"/>
          <p:cNvSpPr txBox="1"/>
          <p:nvPr/>
        </p:nvSpPr>
        <p:spPr>
          <a:xfrm>
            <a:off x="1247079" y="4205647"/>
            <a:ext cx="9804293" cy="455104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Un archivo es un conjunto de información relacionada definida por su creador. Comúnmente representa programas (tanto formularios de origen como de objeto) y datos. Los archivos de datos pueden ser alfabéticos, numéricos o alfanuméricos.</a:t>
            </a:r>
          </a:p>
          <a:p>
            <a:pPr algn="just">
              <a:lnSpc>
                <a:spcPts val="3800"/>
              </a:lnSpc>
            </a:pPr>
            <a:r>
              <a:rPr lang="en-US" sz="1900">
                <a:solidFill>
                  <a:srgbClr val="000000"/>
                </a:solidFill>
                <a:latin typeface="Arimo"/>
              </a:rPr>
              <a:t>Función de gestión de archivos</a:t>
            </a:r>
          </a:p>
          <a:p>
            <a:pPr algn="just">
              <a:lnSpc>
                <a:spcPts val="3800"/>
              </a:lnSpc>
            </a:pPr>
            <a:r>
              <a:rPr lang="en-US" sz="1900">
                <a:solidFill>
                  <a:srgbClr val="000000"/>
                </a:solidFill>
                <a:latin typeface="Arimo"/>
              </a:rPr>
              <a:t>El sistema operativo tiene las siguientes actividades importantes en relación con la administración de archivos:</a:t>
            </a:r>
          </a:p>
          <a:p>
            <a:pPr marL="367032" lvl="1" indent="-183516" algn="just">
              <a:lnSpc>
                <a:spcPts val="3400"/>
              </a:lnSpc>
              <a:buFont typeface="Arial"/>
              <a:buChar char="•"/>
            </a:pPr>
            <a:r>
              <a:rPr lang="en-US" sz="1700">
                <a:solidFill>
                  <a:srgbClr val="000000"/>
                </a:solidFill>
                <a:latin typeface="Arimo"/>
              </a:rPr>
              <a:t>Creación y eliminación de archivos y directorios.</a:t>
            </a:r>
          </a:p>
          <a:p>
            <a:pPr marL="367032" lvl="1" indent="-183516" algn="just">
              <a:lnSpc>
                <a:spcPts val="3400"/>
              </a:lnSpc>
              <a:buFont typeface="Arial"/>
              <a:buChar char="•"/>
            </a:pPr>
            <a:r>
              <a:rPr lang="en-US" sz="1700">
                <a:solidFill>
                  <a:srgbClr val="000000"/>
                </a:solidFill>
                <a:latin typeface="Arimo"/>
              </a:rPr>
              <a:t>Para manipular archivos y directorios.</a:t>
            </a:r>
          </a:p>
          <a:p>
            <a:pPr marL="367032" lvl="1" indent="-183516" algn="just">
              <a:lnSpc>
                <a:spcPts val="3400"/>
              </a:lnSpc>
              <a:buFont typeface="Arial"/>
              <a:buChar char="•"/>
            </a:pPr>
            <a:r>
              <a:rPr lang="en-US" sz="1700">
                <a:solidFill>
                  <a:srgbClr val="000000"/>
                </a:solidFill>
                <a:latin typeface="Arimo"/>
              </a:rPr>
              <a:t>Asignación de archivos al almacenamiento secundario.</a:t>
            </a:r>
          </a:p>
          <a:p>
            <a:pPr marL="367032" lvl="1" indent="-183516" algn="just">
              <a:lnSpc>
                <a:spcPts val="3400"/>
              </a:lnSpc>
              <a:buFont typeface="Arial"/>
              <a:buChar char="•"/>
            </a:pPr>
            <a:r>
              <a:rPr lang="en-US" sz="1700">
                <a:solidFill>
                  <a:srgbClr val="000000"/>
                </a:solidFill>
                <a:latin typeface="Arimo"/>
              </a:rPr>
              <a:t>Copia de seguridad de archivos en medios de almacenamiento estables.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0"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145258" y="2803702"/>
            <a:ext cx="10114042" cy="6454598"/>
            <a:chOff x="0" y="0"/>
            <a:chExt cx="13485390" cy="8606131"/>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485390" cy="8606131"/>
            </a:xfrm>
            <a:prstGeom prst="rect">
              <a:avLst/>
            </a:prstGeom>
          </p:spPr>
        </p:pic>
        <p:sp>
          <p:nvSpPr>
            <p:cNvPr id="185" name="AutoShape 185"/>
            <p:cNvSpPr/>
            <p:nvPr/>
          </p:nvSpPr>
          <p:spPr>
            <a:xfrm>
              <a:off x="179104" y="1622654"/>
              <a:ext cx="12781794" cy="6470604"/>
            </a:xfrm>
            <a:prstGeom prst="rect">
              <a:avLst/>
            </a:prstGeom>
            <a:solidFill>
              <a:srgbClr val="FFFFFF"/>
            </a:solidFill>
          </p:spPr>
        </p:sp>
      </p:grpSp>
      <p:sp>
        <p:nvSpPr>
          <p:cNvPr id="186" name="AutoShape 186"/>
          <p:cNvSpPr/>
          <p:nvPr/>
        </p:nvSpPr>
        <p:spPr>
          <a:xfrm>
            <a:off x="1140917" y="1522345"/>
            <a:ext cx="8256047" cy="2375319"/>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1028700" y="931561"/>
            <a:ext cx="8480480" cy="3087699"/>
          </a:xfrm>
          <a:prstGeom prst="rect">
            <a:avLst/>
          </a:prstGeom>
        </p:spPr>
      </p:pic>
      <p:pic>
        <p:nvPicPr>
          <p:cNvPr id="188" name="Picture 18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1568" y="4019261"/>
            <a:ext cx="5623689" cy="5623689"/>
          </a:xfrm>
          <a:prstGeom prst="rect">
            <a:avLst/>
          </a:prstGeom>
        </p:spPr>
      </p:pic>
      <p:sp>
        <p:nvSpPr>
          <p:cNvPr id="189" name="TextBox 189"/>
          <p:cNvSpPr txBox="1"/>
          <p:nvPr/>
        </p:nvSpPr>
        <p:spPr>
          <a:xfrm>
            <a:off x="7448526" y="4105147"/>
            <a:ext cx="9196308" cy="4699635"/>
          </a:xfrm>
          <a:prstGeom prst="rect">
            <a:avLst/>
          </a:prstGeom>
        </p:spPr>
        <p:txBody>
          <a:bodyPr lIns="0" tIns="0" rIns="0" bIns="0" rtlCol="0" anchor="t">
            <a:spAutoFit/>
          </a:bodyPr>
          <a:lstStyle/>
          <a:p>
            <a:pPr algn="just">
              <a:lnSpc>
                <a:spcPts val="2850"/>
              </a:lnSpc>
            </a:pPr>
            <a:r>
              <a:rPr lang="en-US" sz="1900">
                <a:solidFill>
                  <a:srgbClr val="000000"/>
                </a:solidFill>
                <a:latin typeface="Arimo"/>
              </a:rPr>
              <a:t>Un sistema distribuido es una colección de computadoras o procesadores que nunca comparten su memoria y reloj. En este tipo de sistemas, todos los procesadores tienen su memoria local, y los procesadores se comunican entre sí mediante diferentes cables de comunicación, como fibra óptica o líneas telefónicas.</a:t>
            </a:r>
          </a:p>
          <a:p>
            <a:pPr algn="just">
              <a:lnSpc>
                <a:spcPts val="2850"/>
              </a:lnSpc>
            </a:pPr>
            <a:r>
              <a:rPr lang="en-US" sz="1900">
                <a:solidFill>
                  <a:srgbClr val="000000"/>
                </a:solidFill>
                <a:latin typeface="Arimo"/>
              </a:rPr>
              <a:t>Funciones de la gestión de redes:</a:t>
            </a:r>
          </a:p>
          <a:p>
            <a:pPr marL="410211" lvl="1" indent="-205106" algn="just">
              <a:lnSpc>
                <a:spcPts val="2850"/>
              </a:lnSpc>
              <a:buFont typeface="Arial"/>
              <a:buChar char="•"/>
            </a:pPr>
            <a:r>
              <a:rPr lang="en-US" sz="1900">
                <a:solidFill>
                  <a:srgbClr val="000000"/>
                </a:solidFill>
                <a:latin typeface="Arimo"/>
              </a:rPr>
              <a:t>La administración de redes proporciona las siguientes funciones:</a:t>
            </a:r>
          </a:p>
          <a:p>
            <a:pPr marL="410211" lvl="1" indent="-205106" algn="just">
              <a:lnSpc>
                <a:spcPts val="2850"/>
              </a:lnSpc>
              <a:buFont typeface="Arial"/>
              <a:buChar char="•"/>
            </a:pPr>
            <a:r>
              <a:rPr lang="en-US" sz="1900">
                <a:solidFill>
                  <a:srgbClr val="000000"/>
                </a:solidFill>
                <a:latin typeface="Arimo"/>
              </a:rPr>
              <a:t>Los sistemas distribuidos le ayudan a utilizar diversos recursos informáticos en tamaño y función. Pueden involucrar minicomputadoras, microprocesadores y muchos sistemas informáticos de propósito general.</a:t>
            </a:r>
          </a:p>
          <a:p>
            <a:pPr marL="410211" lvl="1" indent="-205106" algn="just">
              <a:lnSpc>
                <a:spcPts val="2850"/>
              </a:lnSpc>
              <a:buFont typeface="Arial"/>
              <a:buChar char="•"/>
            </a:pPr>
            <a:r>
              <a:rPr lang="en-US" sz="1900">
                <a:solidFill>
                  <a:srgbClr val="000000"/>
                </a:solidFill>
                <a:latin typeface="Arimo"/>
              </a:rPr>
              <a:t>Un sistema distribuido también ofrece al usuario acceso a los diversos recursos que comparte la red.</a:t>
            </a:r>
          </a:p>
          <a:p>
            <a:pPr marL="410211" lvl="1" indent="-205106" algn="just">
              <a:lnSpc>
                <a:spcPts val="2850"/>
              </a:lnSpc>
              <a:buFont typeface="Arial"/>
              <a:buChar char="•"/>
            </a:pPr>
            <a:r>
              <a:rPr lang="en-US" sz="1900">
                <a:solidFill>
                  <a:srgbClr val="000000"/>
                </a:solidFill>
                <a:latin typeface="Arimo"/>
              </a:rPr>
              <a:t>Ayuda a acceder a recursos compartidos que ayudan a la computación a acelerar u ofrece disponibilidad y confiabilidad de los datos.</a:t>
            </a:r>
          </a:p>
        </p:txBody>
      </p:sp>
      <p:pic>
        <p:nvPicPr>
          <p:cNvPr id="190" name="Picture 19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83165">
            <a:off x="2743319" y="8095148"/>
            <a:ext cx="626652" cy="890590"/>
          </a:xfrm>
          <a:prstGeom prst="rect">
            <a:avLst/>
          </a:prstGeom>
        </p:spPr>
      </p:pic>
      <p:sp>
        <p:nvSpPr>
          <p:cNvPr id="191" name="TextBox 191"/>
          <p:cNvSpPr txBox="1"/>
          <p:nvPr/>
        </p:nvSpPr>
        <p:spPr>
          <a:xfrm>
            <a:off x="1140917" y="2127790"/>
            <a:ext cx="8256047" cy="8940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Gestión de Redes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1028700" y="2521186"/>
            <a:ext cx="10556731" cy="6737114"/>
            <a:chOff x="0" y="0"/>
            <a:chExt cx="14075642" cy="8982819"/>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4075642" cy="8982819"/>
            </a:xfrm>
            <a:prstGeom prst="rect">
              <a:avLst/>
            </a:prstGeom>
          </p:spPr>
        </p:pic>
        <p:sp>
          <p:nvSpPr>
            <p:cNvPr id="185" name="AutoShape 185"/>
            <p:cNvSpPr/>
            <p:nvPr/>
          </p:nvSpPr>
          <p:spPr>
            <a:xfrm>
              <a:off x="186944" y="1693677"/>
              <a:ext cx="13341250" cy="6753821"/>
            </a:xfrm>
            <a:prstGeom prst="rect">
              <a:avLst/>
            </a:prstGeom>
            <a:solidFill>
              <a:srgbClr val="FFFFFF"/>
            </a:solidFill>
          </p:spPr>
        </p:sp>
      </p:grpSp>
      <p:sp>
        <p:nvSpPr>
          <p:cNvPr id="186" name="AutoShape 186"/>
          <p:cNvSpPr/>
          <p:nvPr/>
        </p:nvSpPr>
        <p:spPr>
          <a:xfrm>
            <a:off x="7369958" y="1542611"/>
            <a:ext cx="9066694" cy="2583425"/>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7207828" y="721435"/>
            <a:ext cx="9350863" cy="3404601"/>
          </a:xfrm>
          <a:prstGeom prst="rect">
            <a:avLst/>
          </a:prstGeom>
        </p:spPr>
      </p:pic>
      <p:pic>
        <p:nvPicPr>
          <p:cNvPr id="188" name="Picture 1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97968">
            <a:off x="14061678" y="6862960"/>
            <a:ext cx="626652" cy="890590"/>
          </a:xfrm>
          <a:prstGeom prst="rect">
            <a:avLst/>
          </a:prstGeom>
        </p:spPr>
      </p:pic>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53047" y="4159631"/>
            <a:ext cx="4905645" cy="3083294"/>
          </a:xfrm>
          <a:prstGeom prst="rect">
            <a:avLst/>
          </a:prstGeom>
        </p:spPr>
      </p:pic>
      <p:sp>
        <p:nvSpPr>
          <p:cNvPr id="190" name="TextBox 190"/>
          <p:cNvSpPr txBox="1"/>
          <p:nvPr/>
        </p:nvSpPr>
        <p:spPr>
          <a:xfrm>
            <a:off x="7369958" y="1307424"/>
            <a:ext cx="9066694" cy="24942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Administración del Almacenamiento de Información Secundario</a:t>
            </a:r>
          </a:p>
        </p:txBody>
      </p:sp>
      <p:sp>
        <p:nvSpPr>
          <p:cNvPr id="191" name="TextBox 191"/>
          <p:cNvSpPr txBox="1"/>
          <p:nvPr/>
        </p:nvSpPr>
        <p:spPr>
          <a:xfrm>
            <a:off x="1247079" y="4115477"/>
            <a:ext cx="9804293" cy="473138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La tarea más importante de un sistema informático es ejecutar programas. Estos programas le ayudan a acceder a los datos de la memoria principal durante la ejecución. Esta memoria del ordenador es muy pequeña para almacenar todos los datos y programas de forma permanente. El sistema informático ofrece almacenamiento secundario para hacer una copia de seguridad de la memoria principal.</a:t>
            </a:r>
          </a:p>
          <a:p>
            <a:pPr algn="just">
              <a:lnSpc>
                <a:spcPts val="3800"/>
              </a:lnSpc>
            </a:pPr>
            <a:r>
              <a:rPr lang="en-US" sz="1900">
                <a:solidFill>
                  <a:srgbClr val="000000"/>
                </a:solidFill>
                <a:latin typeface="Arimo"/>
              </a:rPr>
              <a:t>Algunas de las principales funciones de la administración del almacenamiento de información secundario en el sistema operativo:</a:t>
            </a:r>
          </a:p>
          <a:p>
            <a:pPr marL="410211" lvl="1" indent="-205106" algn="just">
              <a:lnSpc>
                <a:spcPts val="3800"/>
              </a:lnSpc>
              <a:buFont typeface="Arial"/>
              <a:buChar char="•"/>
            </a:pPr>
            <a:r>
              <a:rPr lang="en-US" sz="1900">
                <a:solidFill>
                  <a:srgbClr val="000000"/>
                </a:solidFill>
                <a:latin typeface="Arimo"/>
              </a:rPr>
              <a:t>Asignación de almacenamiento de información</a:t>
            </a:r>
          </a:p>
          <a:p>
            <a:pPr marL="410211" lvl="1" indent="-205106" algn="just">
              <a:lnSpc>
                <a:spcPts val="3800"/>
              </a:lnSpc>
              <a:buFont typeface="Arial"/>
              <a:buChar char="•"/>
            </a:pPr>
            <a:r>
              <a:rPr lang="en-US" sz="1900">
                <a:solidFill>
                  <a:srgbClr val="000000"/>
                </a:solidFill>
                <a:latin typeface="Arimo"/>
              </a:rPr>
              <a:t>Gestión de espacios libres</a:t>
            </a:r>
          </a:p>
          <a:p>
            <a:pPr marL="410211" lvl="1" indent="-205106" algn="just">
              <a:lnSpc>
                <a:spcPts val="3800"/>
              </a:lnSpc>
              <a:buFont typeface="Arial"/>
              <a:buChar char="•"/>
            </a:pPr>
            <a:r>
              <a:rPr lang="en-US" sz="1900">
                <a:solidFill>
                  <a:srgbClr val="000000"/>
                </a:solidFill>
                <a:latin typeface="Arimo"/>
              </a:rPr>
              <a:t>Programación de discos.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0"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145258" y="2803702"/>
            <a:ext cx="10114042" cy="6454598"/>
            <a:chOff x="0" y="0"/>
            <a:chExt cx="13485390" cy="8606131"/>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485390" cy="8606131"/>
            </a:xfrm>
            <a:prstGeom prst="rect">
              <a:avLst/>
            </a:prstGeom>
          </p:spPr>
        </p:pic>
        <p:sp>
          <p:nvSpPr>
            <p:cNvPr id="185" name="AutoShape 185"/>
            <p:cNvSpPr/>
            <p:nvPr/>
          </p:nvSpPr>
          <p:spPr>
            <a:xfrm>
              <a:off x="179104" y="1622654"/>
              <a:ext cx="12781794" cy="6470604"/>
            </a:xfrm>
            <a:prstGeom prst="rect">
              <a:avLst/>
            </a:prstGeom>
            <a:solidFill>
              <a:srgbClr val="FFFFFF"/>
            </a:solidFill>
          </p:spPr>
        </p:sp>
      </p:grpSp>
      <p:sp>
        <p:nvSpPr>
          <p:cNvPr id="186" name="AutoShape 186"/>
          <p:cNvSpPr/>
          <p:nvPr/>
        </p:nvSpPr>
        <p:spPr>
          <a:xfrm>
            <a:off x="1140917" y="1522345"/>
            <a:ext cx="8256047" cy="2375319"/>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1028700" y="931561"/>
            <a:ext cx="8480480" cy="3087699"/>
          </a:xfrm>
          <a:prstGeom prst="rect">
            <a:avLst/>
          </a:prstGeom>
        </p:spPr>
      </p:pic>
      <p:pic>
        <p:nvPicPr>
          <p:cNvPr id="188" name="Picture 1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3165">
            <a:off x="2743319" y="8095148"/>
            <a:ext cx="626652" cy="890590"/>
          </a:xfrm>
          <a:prstGeom prst="rect">
            <a:avLst/>
          </a:prstGeom>
        </p:spPr>
      </p:pic>
      <p:pic>
        <p:nvPicPr>
          <p:cNvPr id="189" name="Picture 189"/>
          <p:cNvPicPr>
            <a:picLocks noChangeAspect="1"/>
          </p:cNvPicPr>
          <p:nvPr/>
        </p:nvPicPr>
        <p:blipFill>
          <a:blip r:embed="rId8"/>
          <a:srcRect/>
          <a:stretch>
            <a:fillRect/>
          </a:stretch>
        </p:blipFill>
        <p:spPr>
          <a:xfrm>
            <a:off x="1028700" y="4019261"/>
            <a:ext cx="6116558" cy="4458291"/>
          </a:xfrm>
          <a:prstGeom prst="rect">
            <a:avLst/>
          </a:prstGeom>
        </p:spPr>
      </p:pic>
      <p:sp>
        <p:nvSpPr>
          <p:cNvPr id="190" name="TextBox 190"/>
          <p:cNvSpPr txBox="1"/>
          <p:nvPr/>
        </p:nvSpPr>
        <p:spPr>
          <a:xfrm>
            <a:off x="7448526" y="5165914"/>
            <a:ext cx="9196308" cy="2482850"/>
          </a:xfrm>
          <a:prstGeom prst="rect">
            <a:avLst/>
          </a:prstGeom>
        </p:spPr>
        <p:txBody>
          <a:bodyPr lIns="0" tIns="0" rIns="0" bIns="0" rtlCol="0" anchor="t">
            <a:spAutoFit/>
          </a:bodyPr>
          <a:lstStyle/>
          <a:p>
            <a:pPr algn="just">
              <a:lnSpc>
                <a:spcPts val="4000"/>
              </a:lnSpc>
            </a:pPr>
            <a:r>
              <a:rPr lang="en-US" sz="2000">
                <a:solidFill>
                  <a:srgbClr val="000000"/>
                </a:solidFill>
                <a:latin typeface="Arimo"/>
              </a:rPr>
              <a:t>El sistema de gestión de E/S ofrece las siguientes funciones, tales como:</a:t>
            </a:r>
          </a:p>
          <a:p>
            <a:pPr marL="431801" lvl="1" indent="-215900" algn="just">
              <a:lnSpc>
                <a:spcPts val="4000"/>
              </a:lnSpc>
              <a:buFont typeface="Arial"/>
              <a:buChar char="•"/>
            </a:pPr>
            <a:r>
              <a:rPr lang="en-US" sz="2000">
                <a:solidFill>
                  <a:srgbClr val="000000"/>
                </a:solidFill>
                <a:latin typeface="Arimo"/>
              </a:rPr>
              <a:t>Ofrece un sistema de almacenamiento en caché de búfer</a:t>
            </a:r>
          </a:p>
          <a:p>
            <a:pPr marL="431801" lvl="1" indent="-215900" algn="just">
              <a:lnSpc>
                <a:spcPts val="4000"/>
              </a:lnSpc>
              <a:buFont typeface="Arial"/>
              <a:buChar char="•"/>
            </a:pPr>
            <a:r>
              <a:rPr lang="en-US" sz="2000">
                <a:solidFill>
                  <a:srgbClr val="000000"/>
                </a:solidFill>
                <a:latin typeface="Arimo"/>
              </a:rPr>
              <a:t>Proporciona código general del controlador de dispositivo</a:t>
            </a:r>
          </a:p>
          <a:p>
            <a:pPr marL="431801" lvl="1" indent="-215900" algn="just">
              <a:lnSpc>
                <a:spcPts val="4000"/>
              </a:lnSpc>
              <a:buFont typeface="Arial"/>
              <a:buChar char="•"/>
            </a:pPr>
            <a:r>
              <a:rPr lang="en-US" sz="2000">
                <a:solidFill>
                  <a:srgbClr val="000000"/>
                </a:solidFill>
                <a:latin typeface="Arimo"/>
              </a:rPr>
              <a:t>Proporciona controladores para dispositivos de hardware particulares.</a:t>
            </a:r>
          </a:p>
          <a:p>
            <a:pPr marL="431801" lvl="1" indent="-215900" algn="just">
              <a:lnSpc>
                <a:spcPts val="4000"/>
              </a:lnSpc>
              <a:buFont typeface="Arial"/>
              <a:buChar char="•"/>
            </a:pPr>
            <a:r>
              <a:rPr lang="en-US" sz="2000">
                <a:solidFill>
                  <a:srgbClr val="000000"/>
                </a:solidFill>
                <a:latin typeface="Arimo"/>
              </a:rPr>
              <a:t>La E/S le ayuda a conocer las individualidades de un dispositivo específico.</a:t>
            </a:r>
          </a:p>
        </p:txBody>
      </p:sp>
      <p:sp>
        <p:nvSpPr>
          <p:cNvPr id="191" name="TextBox 191"/>
          <p:cNvSpPr txBox="1"/>
          <p:nvPr/>
        </p:nvSpPr>
        <p:spPr>
          <a:xfrm>
            <a:off x="1140917" y="1727740"/>
            <a:ext cx="8256047"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Administración de dispositivos de 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1028700" y="2521186"/>
            <a:ext cx="10556731" cy="6737114"/>
            <a:chOff x="0" y="0"/>
            <a:chExt cx="14075642" cy="8982819"/>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4075642" cy="8982819"/>
            </a:xfrm>
            <a:prstGeom prst="rect">
              <a:avLst/>
            </a:prstGeom>
          </p:spPr>
        </p:pic>
        <p:sp>
          <p:nvSpPr>
            <p:cNvPr id="185" name="AutoShape 185"/>
            <p:cNvSpPr/>
            <p:nvPr/>
          </p:nvSpPr>
          <p:spPr>
            <a:xfrm>
              <a:off x="186944" y="1693677"/>
              <a:ext cx="13341250" cy="6753821"/>
            </a:xfrm>
            <a:prstGeom prst="rect">
              <a:avLst/>
            </a:prstGeom>
            <a:solidFill>
              <a:srgbClr val="FFFFFF"/>
            </a:solidFill>
          </p:spPr>
        </p:sp>
      </p:grpSp>
      <p:sp>
        <p:nvSpPr>
          <p:cNvPr id="186" name="AutoShape 186"/>
          <p:cNvSpPr/>
          <p:nvPr/>
        </p:nvSpPr>
        <p:spPr>
          <a:xfrm>
            <a:off x="7369958" y="1542611"/>
            <a:ext cx="9066694" cy="2583425"/>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7207828" y="721435"/>
            <a:ext cx="9350863" cy="3404601"/>
          </a:xfrm>
          <a:prstGeom prst="rect">
            <a:avLst/>
          </a:prstGeom>
        </p:spPr>
      </p:pic>
      <p:pic>
        <p:nvPicPr>
          <p:cNvPr id="188" name="Picture 1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97968">
            <a:off x="14061678" y="6862960"/>
            <a:ext cx="626652" cy="890590"/>
          </a:xfrm>
          <a:prstGeom prst="rect">
            <a:avLst/>
          </a:prstGeom>
        </p:spPr>
      </p:pic>
      <p:pic>
        <p:nvPicPr>
          <p:cNvPr id="189" name="Picture 189"/>
          <p:cNvPicPr>
            <a:picLocks noChangeAspect="1"/>
          </p:cNvPicPr>
          <p:nvPr/>
        </p:nvPicPr>
        <p:blipFill>
          <a:blip r:embed="rId8"/>
          <a:srcRect/>
          <a:stretch>
            <a:fillRect/>
          </a:stretch>
        </p:blipFill>
        <p:spPr>
          <a:xfrm>
            <a:off x="11585431" y="4126036"/>
            <a:ext cx="5184613" cy="3162614"/>
          </a:xfrm>
          <a:prstGeom prst="rect">
            <a:avLst/>
          </a:prstGeom>
        </p:spPr>
      </p:pic>
      <p:sp>
        <p:nvSpPr>
          <p:cNvPr id="190" name="TextBox 190"/>
          <p:cNvSpPr txBox="1"/>
          <p:nvPr/>
        </p:nvSpPr>
        <p:spPr>
          <a:xfrm>
            <a:off x="7369958" y="1707474"/>
            <a:ext cx="9066694"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de Intérprete de Comandos</a:t>
            </a:r>
          </a:p>
        </p:txBody>
      </p:sp>
      <p:sp>
        <p:nvSpPr>
          <p:cNvPr id="191" name="TextBox 191"/>
          <p:cNvSpPr txBox="1"/>
          <p:nvPr/>
        </p:nvSpPr>
        <p:spPr>
          <a:xfrm>
            <a:off x="1247079" y="4178977"/>
            <a:ext cx="9804293" cy="4699635"/>
          </a:xfrm>
          <a:prstGeom prst="rect">
            <a:avLst/>
          </a:prstGeom>
        </p:spPr>
        <p:txBody>
          <a:bodyPr lIns="0" tIns="0" rIns="0" bIns="0" rtlCol="0" anchor="t">
            <a:spAutoFit/>
          </a:bodyPr>
          <a:lstStyle/>
          <a:p>
            <a:pPr algn="just">
              <a:lnSpc>
                <a:spcPts val="2850"/>
              </a:lnSpc>
            </a:pPr>
            <a:r>
              <a:rPr lang="en-US" sz="1900">
                <a:solidFill>
                  <a:srgbClr val="000000"/>
                </a:solidFill>
                <a:latin typeface="Arimo"/>
              </a:rPr>
              <a:t>a.Muchos comandos son dados al sistema operativo por instrucciones de control. Un programa que lee e interpreta instrucciones de control se ejecuta automáticamente cuando se inicia un nuevo trabajo en un sistema por lotes o un usuario inicia sesión en un sistema de tiempo compartido. Este programa se llama de diversas maneras:</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El intérprete de la tarjeta de control,</a:t>
            </a:r>
          </a:p>
          <a:p>
            <a:pPr marL="410211" lvl="1" indent="-205106" algn="just">
              <a:lnSpc>
                <a:spcPts val="2850"/>
              </a:lnSpc>
              <a:buFont typeface="Arial"/>
              <a:buChar char="•"/>
            </a:pPr>
            <a:r>
              <a:rPr lang="en-US" sz="1900">
                <a:solidFill>
                  <a:srgbClr val="000000"/>
                </a:solidFill>
                <a:latin typeface="Arimo"/>
              </a:rPr>
              <a:t>El intérprete de línea de comandos,</a:t>
            </a:r>
          </a:p>
          <a:p>
            <a:pPr marL="410211" lvl="1" indent="-205106" algn="just">
              <a:lnSpc>
                <a:spcPts val="2850"/>
              </a:lnSpc>
              <a:buFont typeface="Arial"/>
              <a:buChar char="•"/>
            </a:pPr>
            <a:r>
              <a:rPr lang="en-US" sz="1900">
                <a:solidFill>
                  <a:srgbClr val="000000"/>
                </a:solidFill>
                <a:latin typeface="Arimo"/>
              </a:rPr>
              <a:t>El shell (en UNIX), y así sucesivamente.</a:t>
            </a:r>
          </a:p>
          <a:p>
            <a:pPr algn="just">
              <a:lnSpc>
                <a:spcPts val="2850"/>
              </a:lnSpc>
            </a:pPr>
            <a:endParaRPr lang="en-US" sz="1900">
              <a:solidFill>
                <a:srgbClr val="000000"/>
              </a:solidFill>
              <a:latin typeface="Arimo"/>
            </a:endParaRPr>
          </a:p>
          <a:p>
            <a:pPr algn="just">
              <a:lnSpc>
                <a:spcPts val="2850"/>
              </a:lnSpc>
            </a:pPr>
            <a:r>
              <a:rPr lang="en-US" sz="1900">
                <a:solidFill>
                  <a:srgbClr val="000000"/>
                </a:solidFill>
                <a:latin typeface="Arimo"/>
              </a:rPr>
              <a:t>Su función es bastante simple, obtener la siguiente instrucción de comando y ejecutarla. Las instrucciones de comando se ocupan de la administración de procesos, el manejo de E/S, la administración de almacenamiento secundario, la administración de memoria principal, el acceso al sistema de archivos, la protección y las redes.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0"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145258" y="2803702"/>
            <a:ext cx="10114042" cy="6454598"/>
            <a:chOff x="0" y="0"/>
            <a:chExt cx="13485390" cy="8606131"/>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485390" cy="8606131"/>
            </a:xfrm>
            <a:prstGeom prst="rect">
              <a:avLst/>
            </a:prstGeom>
          </p:spPr>
        </p:pic>
        <p:sp>
          <p:nvSpPr>
            <p:cNvPr id="185" name="AutoShape 185"/>
            <p:cNvSpPr/>
            <p:nvPr/>
          </p:nvSpPr>
          <p:spPr>
            <a:xfrm>
              <a:off x="179104" y="1622654"/>
              <a:ext cx="12781794" cy="6470604"/>
            </a:xfrm>
            <a:prstGeom prst="rect">
              <a:avLst/>
            </a:prstGeom>
            <a:solidFill>
              <a:srgbClr val="FFFFFF"/>
            </a:solidFill>
          </p:spPr>
        </p:sp>
      </p:grpSp>
      <p:sp>
        <p:nvSpPr>
          <p:cNvPr id="186" name="AutoShape 186"/>
          <p:cNvSpPr/>
          <p:nvPr/>
        </p:nvSpPr>
        <p:spPr>
          <a:xfrm>
            <a:off x="1140917" y="1522345"/>
            <a:ext cx="8256047" cy="2375319"/>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1028700" y="931561"/>
            <a:ext cx="8480480" cy="3087699"/>
          </a:xfrm>
          <a:prstGeom prst="rect">
            <a:avLst/>
          </a:prstGeom>
        </p:spPr>
      </p:pic>
      <p:pic>
        <p:nvPicPr>
          <p:cNvPr id="188" name="Picture 1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3165">
            <a:off x="2743319" y="8095148"/>
            <a:ext cx="626652" cy="890590"/>
          </a:xfrm>
          <a:prstGeom prst="rect">
            <a:avLst/>
          </a:prstGeom>
        </p:spPr>
      </p:pic>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4019261"/>
            <a:ext cx="6116558" cy="3789689"/>
          </a:xfrm>
          <a:prstGeom prst="rect">
            <a:avLst/>
          </a:prstGeom>
        </p:spPr>
      </p:pic>
      <p:sp>
        <p:nvSpPr>
          <p:cNvPr id="190" name="TextBox 190"/>
          <p:cNvSpPr txBox="1"/>
          <p:nvPr/>
        </p:nvSpPr>
        <p:spPr>
          <a:xfrm>
            <a:off x="7448526" y="4286122"/>
            <a:ext cx="9196308" cy="4337685"/>
          </a:xfrm>
          <a:prstGeom prst="rect">
            <a:avLst/>
          </a:prstGeom>
        </p:spPr>
        <p:txBody>
          <a:bodyPr lIns="0" tIns="0" rIns="0" bIns="0" rtlCol="0" anchor="t">
            <a:spAutoFit/>
          </a:bodyPr>
          <a:lstStyle/>
          <a:p>
            <a:pPr algn="just">
              <a:lnSpc>
                <a:spcPts val="2850"/>
              </a:lnSpc>
            </a:pPr>
            <a:r>
              <a:rPr lang="en-US" sz="1900">
                <a:solidFill>
                  <a:srgbClr val="000000"/>
                </a:solidFill>
                <a:latin typeface="Arimo"/>
              </a:rPr>
              <a:t>Los diversos procesos en un sistema operativo deben protegerse de otras actividades. Por lo tanto, varios mecanismos pueden garantizar que aquellos procesos que desean operar archivos, CPU de memoria y otros recursos de hardware deben tener la autorización adecuada del sistema operativo.</a:t>
            </a:r>
          </a:p>
          <a:p>
            <a:pPr algn="just">
              <a:lnSpc>
                <a:spcPts val="2850"/>
              </a:lnSpc>
            </a:pPr>
            <a:r>
              <a:rPr lang="en-US" sz="1900">
                <a:solidFill>
                  <a:srgbClr val="000000"/>
                </a:solidFill>
                <a:latin typeface="Arimo"/>
              </a:rPr>
              <a:t>La seguridad se refiere a un mecanismo para controlar el acceso de programas, procesos o usuarios a los recursos definidos por los controles informáticos que se impondrán, junto con algunos medios de aplicación.</a:t>
            </a:r>
          </a:p>
          <a:p>
            <a:pPr algn="just">
              <a:lnSpc>
                <a:spcPts val="2850"/>
              </a:lnSpc>
            </a:pPr>
            <a:r>
              <a:rPr lang="en-US" sz="1900">
                <a:solidFill>
                  <a:srgbClr val="000000"/>
                </a:solidFill>
                <a:latin typeface="Arimo"/>
              </a:rPr>
              <a:t>La seguridad puede mejorar la fiabilidad mediante la detección de errores latentes en las interfaces entre los subsistemas componentes. La detección temprana de errores de interfaz puede evitar la suciedad de un subsistema en buen estado por un subsistema que funciona mal. Un recurso desprotegido no puede ser utilizado indebidamente por un usuario no autorizado o incompetente.</a:t>
            </a:r>
          </a:p>
        </p:txBody>
      </p:sp>
      <p:sp>
        <p:nvSpPr>
          <p:cNvPr id="191" name="TextBox 191"/>
          <p:cNvSpPr txBox="1"/>
          <p:nvPr/>
        </p:nvSpPr>
        <p:spPr>
          <a:xfrm>
            <a:off x="1140917" y="2127790"/>
            <a:ext cx="8256047" cy="8940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Gestión de Seguridad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11540051" y="1747004"/>
            <a:ext cx="5924641" cy="6363285"/>
            <a:chOff x="0" y="0"/>
            <a:chExt cx="19092941" cy="20506531"/>
          </a:xfrm>
        </p:grpSpPr>
        <p:sp>
          <p:nvSpPr>
            <p:cNvPr id="184" name="Freeform 184"/>
            <p:cNvSpPr/>
            <p:nvPr/>
          </p:nvSpPr>
          <p:spPr>
            <a:xfrm>
              <a:off x="0" y="0"/>
              <a:ext cx="19092940" cy="20506531"/>
            </a:xfrm>
            <a:custGeom>
              <a:avLst/>
              <a:gdLst/>
              <a:ahLst/>
              <a:cxnLst/>
              <a:rect l="l" t="t" r="r" b="b"/>
              <a:pathLst>
                <a:path w="19092940" h="20506531">
                  <a:moveTo>
                    <a:pt x="18788140" y="0"/>
                  </a:moveTo>
                  <a:lnTo>
                    <a:pt x="304800" y="0"/>
                  </a:lnTo>
                  <a:cubicBezTo>
                    <a:pt x="135890" y="0"/>
                    <a:pt x="0" y="135890"/>
                    <a:pt x="0" y="304800"/>
                  </a:cubicBezTo>
                  <a:lnTo>
                    <a:pt x="0" y="20201731"/>
                  </a:lnTo>
                  <a:cubicBezTo>
                    <a:pt x="0" y="20370640"/>
                    <a:pt x="135890" y="20506531"/>
                    <a:pt x="304800" y="20506531"/>
                  </a:cubicBezTo>
                  <a:lnTo>
                    <a:pt x="18788140" y="20506531"/>
                  </a:lnTo>
                  <a:cubicBezTo>
                    <a:pt x="18957051" y="20506531"/>
                    <a:pt x="19092940" y="20370640"/>
                    <a:pt x="19092940" y="20201731"/>
                  </a:cubicBezTo>
                  <a:lnTo>
                    <a:pt x="19092940" y="304800"/>
                  </a:lnTo>
                  <a:cubicBezTo>
                    <a:pt x="19092940" y="135890"/>
                    <a:pt x="18957051" y="0"/>
                    <a:pt x="18788140" y="0"/>
                  </a:cubicBezTo>
                  <a:close/>
                </a:path>
              </a:pathLst>
            </a:custGeom>
            <a:solidFill>
              <a:srgbClr val="FFFFFF"/>
            </a:solidFill>
          </p:spPr>
        </p:sp>
      </p:grpSp>
      <p:pic>
        <p:nvPicPr>
          <p:cNvPr id="185" name="Picture 18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40051" y="1028700"/>
            <a:ext cx="6155999" cy="7457708"/>
          </a:xfrm>
          <a:prstGeom prst="rect">
            <a:avLst/>
          </a:prstGeom>
        </p:spPr>
      </p:pic>
      <p:grpSp>
        <p:nvGrpSpPr>
          <p:cNvPr id="186" name="Group 186"/>
          <p:cNvGrpSpPr/>
          <p:nvPr/>
        </p:nvGrpSpPr>
        <p:grpSpPr>
          <a:xfrm>
            <a:off x="1559054" y="4655243"/>
            <a:ext cx="10120569" cy="5254467"/>
            <a:chOff x="0" y="0"/>
            <a:chExt cx="30797612" cy="15989718"/>
          </a:xfrm>
        </p:grpSpPr>
        <p:sp>
          <p:nvSpPr>
            <p:cNvPr id="187" name="Freeform 187"/>
            <p:cNvSpPr/>
            <p:nvPr/>
          </p:nvSpPr>
          <p:spPr>
            <a:xfrm>
              <a:off x="0" y="0"/>
              <a:ext cx="30797612" cy="15989719"/>
            </a:xfrm>
            <a:custGeom>
              <a:avLst/>
              <a:gdLst/>
              <a:ahLst/>
              <a:cxnLst/>
              <a:rect l="l" t="t" r="r" b="b"/>
              <a:pathLst>
                <a:path w="30797612" h="15989719">
                  <a:moveTo>
                    <a:pt x="30492812" y="0"/>
                  </a:moveTo>
                  <a:lnTo>
                    <a:pt x="304800" y="0"/>
                  </a:lnTo>
                  <a:cubicBezTo>
                    <a:pt x="135890" y="0"/>
                    <a:pt x="0" y="135890"/>
                    <a:pt x="0" y="304800"/>
                  </a:cubicBezTo>
                  <a:lnTo>
                    <a:pt x="0" y="15684919"/>
                  </a:lnTo>
                  <a:cubicBezTo>
                    <a:pt x="0" y="15853828"/>
                    <a:pt x="135890" y="15989719"/>
                    <a:pt x="304800" y="15989719"/>
                  </a:cubicBezTo>
                  <a:lnTo>
                    <a:pt x="30492812" y="15989719"/>
                  </a:lnTo>
                  <a:cubicBezTo>
                    <a:pt x="30661722" y="15989719"/>
                    <a:pt x="30797612" y="15853828"/>
                    <a:pt x="30797612" y="15684919"/>
                  </a:cubicBezTo>
                  <a:lnTo>
                    <a:pt x="30797612" y="304800"/>
                  </a:lnTo>
                  <a:cubicBezTo>
                    <a:pt x="30797612" y="135890"/>
                    <a:pt x="30661722" y="0"/>
                    <a:pt x="30492812" y="0"/>
                  </a:cubicBezTo>
                  <a:close/>
                </a:path>
              </a:pathLst>
            </a:custGeom>
            <a:solidFill>
              <a:srgbClr val="FFFFFF"/>
            </a:solidFill>
          </p:spPr>
        </p:sp>
      </p:grpSp>
      <p:pic>
        <p:nvPicPr>
          <p:cNvPr id="188" name="Picture 18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457" y="3503159"/>
            <a:ext cx="10601110" cy="6765435"/>
          </a:xfrm>
          <a:prstGeom prst="rect">
            <a:avLst/>
          </a:prstGeom>
        </p:spPr>
      </p:pic>
      <p:pic>
        <p:nvPicPr>
          <p:cNvPr id="189" name="Picture 18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699999">
            <a:off x="6234897" y="3176115"/>
            <a:ext cx="371023" cy="527293"/>
          </a:xfrm>
          <a:prstGeom prst="rect">
            <a:avLst/>
          </a:prstGeom>
        </p:spPr>
      </p:pic>
      <p:sp>
        <p:nvSpPr>
          <p:cNvPr id="190" name="TextBox 190"/>
          <p:cNvSpPr txBox="1"/>
          <p:nvPr/>
        </p:nvSpPr>
        <p:spPr>
          <a:xfrm>
            <a:off x="12038566" y="2132547"/>
            <a:ext cx="5220734" cy="5690552"/>
          </a:xfrm>
          <a:prstGeom prst="rect">
            <a:avLst/>
          </a:prstGeom>
        </p:spPr>
        <p:txBody>
          <a:bodyPr lIns="0" tIns="0" rIns="0" bIns="0" rtlCol="0" anchor="t">
            <a:spAutoFit/>
          </a:bodyPr>
          <a:lstStyle/>
          <a:p>
            <a:pPr marL="410211" lvl="1" indent="-205106">
              <a:lnSpc>
                <a:spcPts val="2660"/>
              </a:lnSpc>
              <a:buFont typeface="Arial"/>
              <a:buChar char="•"/>
            </a:pPr>
            <a:r>
              <a:rPr lang="en-US" sz="1900">
                <a:solidFill>
                  <a:srgbClr val="000000"/>
                </a:solidFill>
                <a:latin typeface="Arimo"/>
              </a:rPr>
              <a:t>Entender y comprender las diferentes funciones del sistema operativo en los ecosistemas software de las computadoras</a:t>
            </a:r>
          </a:p>
          <a:p>
            <a:pPr>
              <a:lnSpc>
                <a:spcPts val="2660"/>
              </a:lnSpc>
            </a:pPr>
            <a:endParaRPr lang="en-US" sz="1900">
              <a:solidFill>
                <a:srgbClr val="000000"/>
              </a:solidFill>
              <a:latin typeface="Arimo"/>
            </a:endParaRPr>
          </a:p>
          <a:p>
            <a:pPr marL="410211" lvl="1" indent="-205106">
              <a:lnSpc>
                <a:spcPts val="2660"/>
              </a:lnSpc>
              <a:buFont typeface="Arial"/>
              <a:buChar char="•"/>
            </a:pPr>
            <a:r>
              <a:rPr lang="en-US" sz="1900">
                <a:solidFill>
                  <a:srgbClr val="000000"/>
                </a:solidFill>
                <a:latin typeface="Arimo"/>
              </a:rPr>
              <a:t>Definir específicamente “sistemas operativos”.</a:t>
            </a:r>
          </a:p>
          <a:p>
            <a:pPr>
              <a:lnSpc>
                <a:spcPts val="2660"/>
              </a:lnSpc>
            </a:pPr>
            <a:endParaRPr lang="en-US" sz="1900">
              <a:solidFill>
                <a:srgbClr val="000000"/>
              </a:solidFill>
              <a:latin typeface="Arimo"/>
            </a:endParaRPr>
          </a:p>
          <a:p>
            <a:pPr marL="410211" lvl="1" indent="-205106">
              <a:lnSpc>
                <a:spcPts val="2660"/>
              </a:lnSpc>
              <a:buFont typeface="Arial"/>
              <a:buChar char="•"/>
            </a:pPr>
            <a:r>
              <a:rPr lang="en-US" sz="1900">
                <a:solidFill>
                  <a:srgbClr val="000000"/>
                </a:solidFill>
                <a:latin typeface="Arimo"/>
              </a:rPr>
              <a:t>Enumerar y describir los diferentes tipos de sistemas operativos, con sus ejemplos</a:t>
            </a:r>
          </a:p>
          <a:p>
            <a:pPr>
              <a:lnSpc>
                <a:spcPts val="2660"/>
              </a:lnSpc>
            </a:pPr>
            <a:endParaRPr lang="en-US" sz="1900">
              <a:solidFill>
                <a:srgbClr val="000000"/>
              </a:solidFill>
              <a:latin typeface="Arimo"/>
            </a:endParaRPr>
          </a:p>
          <a:p>
            <a:pPr marL="410211" lvl="1" indent="-205106">
              <a:lnSpc>
                <a:spcPts val="2660"/>
              </a:lnSpc>
              <a:buFont typeface="Arial"/>
              <a:buChar char="•"/>
            </a:pPr>
            <a:r>
              <a:rPr lang="en-US" sz="1900">
                <a:solidFill>
                  <a:srgbClr val="000000"/>
                </a:solidFill>
                <a:latin typeface="Arimo"/>
              </a:rPr>
              <a:t>Identificar las múltiples importancias del sistema operativo.</a:t>
            </a:r>
          </a:p>
          <a:p>
            <a:pPr>
              <a:lnSpc>
                <a:spcPts val="2660"/>
              </a:lnSpc>
            </a:pPr>
            <a:endParaRPr lang="en-US" sz="1900">
              <a:solidFill>
                <a:srgbClr val="000000"/>
              </a:solidFill>
              <a:latin typeface="Arimo"/>
            </a:endParaRPr>
          </a:p>
          <a:p>
            <a:pPr marL="410211" lvl="1" indent="-205106">
              <a:lnSpc>
                <a:spcPts val="2660"/>
              </a:lnSpc>
              <a:buFont typeface="Arial"/>
              <a:buChar char="•"/>
            </a:pPr>
            <a:r>
              <a:rPr lang="en-US" sz="1900">
                <a:solidFill>
                  <a:srgbClr val="000000"/>
                </a:solidFill>
                <a:latin typeface="Arimo"/>
              </a:rPr>
              <a:t>Comparar e identificar los tipos de sistemas operativos en dispositivos informáticos usados</a:t>
            </a:r>
          </a:p>
          <a:p>
            <a:pPr>
              <a:lnSpc>
                <a:spcPts val="2660"/>
              </a:lnSpc>
            </a:pPr>
            <a:endParaRPr lang="en-US" sz="1900">
              <a:solidFill>
                <a:srgbClr val="000000"/>
              </a:solidFill>
              <a:latin typeface="Arimo"/>
            </a:endParaRPr>
          </a:p>
        </p:txBody>
      </p:sp>
      <p:sp>
        <p:nvSpPr>
          <p:cNvPr id="191" name="TextBox 191"/>
          <p:cNvSpPr txBox="1"/>
          <p:nvPr/>
        </p:nvSpPr>
        <p:spPr>
          <a:xfrm>
            <a:off x="1704070" y="4993858"/>
            <a:ext cx="9835982" cy="4510564"/>
          </a:xfrm>
          <a:prstGeom prst="rect">
            <a:avLst/>
          </a:prstGeom>
        </p:spPr>
        <p:txBody>
          <a:bodyPr lIns="0" tIns="0" rIns="0" bIns="0" rtlCol="0" anchor="t">
            <a:spAutoFit/>
          </a:bodyPr>
          <a:lstStyle/>
          <a:p>
            <a:pPr algn="just">
              <a:lnSpc>
                <a:spcPts val="3000"/>
              </a:lnSpc>
            </a:pPr>
            <a:r>
              <a:rPr lang="en-US" sz="2000">
                <a:solidFill>
                  <a:srgbClr val="000000"/>
                </a:solidFill>
                <a:latin typeface="Arimo"/>
              </a:rPr>
              <a:t>Los programas o aplicaciones (software) son un conjunto de instrucciones que indican a un dispositivo informático, habitualmente una computadora o “smartphone”, las tareas específicas que debe (o no) realizar. Un programa se puede comparar con una receta de cocina. La receta está llena de instrucciones que le dicen a la persona, paso a paso, qué acciones debe ir ejecutando y en qué orden para preparar un plato. El software hace lo mismo. Le da a la computadora las instrucciones para que ejecute tareas específicas. Por otro lado, para poder que estas instrucciones sean atendidas por la computadora, se necesita de un software especializado, para eso, este software se ha denominado “sistema operativo”. Presenta el programa más importante de la computadora, ya que comienza a trabajar nada más encender el equipo, puesto que se encarga de gestionar el hardware y permite la interacción con el usuario.</a:t>
            </a:r>
          </a:p>
          <a:p>
            <a:pPr marL="0" lvl="0" indent="0" algn="l">
              <a:lnSpc>
                <a:spcPts val="2587"/>
              </a:lnSpc>
              <a:spcBef>
                <a:spcPct val="0"/>
              </a:spcBef>
            </a:pPr>
            <a:endParaRPr lang="en-US" sz="2000">
              <a:solidFill>
                <a:srgbClr val="000000"/>
              </a:solidFill>
              <a:latin typeface="Arimo"/>
            </a:endParaRPr>
          </a:p>
        </p:txBody>
      </p:sp>
      <p:sp>
        <p:nvSpPr>
          <p:cNvPr id="192" name="TextBox 192"/>
          <p:cNvSpPr txBox="1"/>
          <p:nvPr/>
        </p:nvSpPr>
        <p:spPr>
          <a:xfrm>
            <a:off x="11540051" y="123825"/>
            <a:ext cx="4763127" cy="904875"/>
          </a:xfrm>
          <a:prstGeom prst="rect">
            <a:avLst/>
          </a:prstGeom>
        </p:spPr>
        <p:txBody>
          <a:bodyPr lIns="0" tIns="0" rIns="0" bIns="0" rtlCol="0" anchor="t">
            <a:spAutoFit/>
          </a:bodyPr>
          <a:lstStyle/>
          <a:p>
            <a:pPr>
              <a:lnSpc>
                <a:spcPts val="6000"/>
              </a:lnSpc>
            </a:pPr>
            <a:r>
              <a:rPr lang="en-US" sz="5000">
                <a:solidFill>
                  <a:srgbClr val="000000"/>
                </a:solidFill>
                <a:latin typeface="Agrandir Bold"/>
              </a:rPr>
              <a:t>Objetivos</a:t>
            </a:r>
          </a:p>
        </p:txBody>
      </p:sp>
      <p:sp>
        <p:nvSpPr>
          <p:cNvPr id="193" name="TextBox 193"/>
          <p:cNvSpPr txBox="1"/>
          <p:nvPr/>
        </p:nvSpPr>
        <p:spPr>
          <a:xfrm>
            <a:off x="1437457" y="2598284"/>
            <a:ext cx="4763127" cy="904875"/>
          </a:xfrm>
          <a:prstGeom prst="rect">
            <a:avLst/>
          </a:prstGeom>
        </p:spPr>
        <p:txBody>
          <a:bodyPr lIns="0" tIns="0" rIns="0" bIns="0" rtlCol="0" anchor="t">
            <a:spAutoFit/>
          </a:bodyPr>
          <a:lstStyle/>
          <a:p>
            <a:pPr>
              <a:lnSpc>
                <a:spcPts val="6000"/>
              </a:lnSpc>
            </a:pPr>
            <a:r>
              <a:rPr lang="en-US" sz="5000">
                <a:solidFill>
                  <a:srgbClr val="000000"/>
                </a:solidFill>
                <a:latin typeface="Agrandir Bold"/>
              </a:rPr>
              <a:t>Introducción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1028700" y="2521186"/>
            <a:ext cx="10556731" cy="6737114"/>
            <a:chOff x="0" y="0"/>
            <a:chExt cx="14075642" cy="8982819"/>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4075642" cy="8982819"/>
            </a:xfrm>
            <a:prstGeom prst="rect">
              <a:avLst/>
            </a:prstGeom>
          </p:spPr>
        </p:pic>
        <p:sp>
          <p:nvSpPr>
            <p:cNvPr id="185" name="AutoShape 185"/>
            <p:cNvSpPr/>
            <p:nvPr/>
          </p:nvSpPr>
          <p:spPr>
            <a:xfrm>
              <a:off x="186944" y="1693677"/>
              <a:ext cx="13341250" cy="6753821"/>
            </a:xfrm>
            <a:prstGeom prst="rect">
              <a:avLst/>
            </a:prstGeom>
            <a:solidFill>
              <a:srgbClr val="FFFFFF"/>
            </a:solidFill>
          </p:spPr>
        </p:sp>
      </p:grpSp>
      <p:sp>
        <p:nvSpPr>
          <p:cNvPr id="186" name="AutoShape 186"/>
          <p:cNvSpPr/>
          <p:nvPr/>
        </p:nvSpPr>
        <p:spPr>
          <a:xfrm>
            <a:off x="7369958" y="1542611"/>
            <a:ext cx="9066694" cy="2583425"/>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5147"/>
          <a:stretch>
            <a:fillRect/>
          </a:stretch>
        </p:blipFill>
        <p:spPr>
          <a:xfrm>
            <a:off x="7207828" y="721435"/>
            <a:ext cx="9350863" cy="3404601"/>
          </a:xfrm>
          <a:prstGeom prst="rect">
            <a:avLst/>
          </a:prstGeom>
        </p:spPr>
      </p:pic>
      <p:pic>
        <p:nvPicPr>
          <p:cNvPr id="188" name="Picture 188"/>
          <p:cNvPicPr>
            <a:picLocks noChangeAspect="1"/>
          </p:cNvPicPr>
          <p:nvPr/>
        </p:nvPicPr>
        <p:blipFill>
          <a:blip r:embed="rId6"/>
          <a:srcRect/>
          <a:stretch>
            <a:fillRect/>
          </a:stretch>
        </p:blipFill>
        <p:spPr>
          <a:xfrm>
            <a:off x="11597735" y="4126036"/>
            <a:ext cx="4972217" cy="3182219"/>
          </a:xfrm>
          <a:prstGeom prst="rect">
            <a:avLst/>
          </a:prstGeom>
        </p:spPr>
      </p:pic>
      <p:pic>
        <p:nvPicPr>
          <p:cNvPr id="189" name="Picture 18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97968">
            <a:off x="14061678" y="6862960"/>
            <a:ext cx="626652" cy="890590"/>
          </a:xfrm>
          <a:prstGeom prst="rect">
            <a:avLst/>
          </a:prstGeom>
        </p:spPr>
      </p:pic>
      <p:sp>
        <p:nvSpPr>
          <p:cNvPr id="190" name="TextBox 190"/>
          <p:cNvSpPr txBox="1"/>
          <p:nvPr/>
        </p:nvSpPr>
        <p:spPr>
          <a:xfrm>
            <a:off x="7369958" y="2107524"/>
            <a:ext cx="9066694" cy="8940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de Memoria Principal</a:t>
            </a:r>
          </a:p>
        </p:txBody>
      </p:sp>
      <p:sp>
        <p:nvSpPr>
          <p:cNvPr id="191" name="TextBox 191"/>
          <p:cNvSpPr txBox="1"/>
          <p:nvPr/>
        </p:nvSpPr>
        <p:spPr>
          <a:xfrm>
            <a:off x="1247079" y="4902877"/>
            <a:ext cx="9804293" cy="3251835"/>
          </a:xfrm>
          <a:prstGeom prst="rect">
            <a:avLst/>
          </a:prstGeom>
        </p:spPr>
        <p:txBody>
          <a:bodyPr lIns="0" tIns="0" rIns="0" bIns="0" rtlCol="0" anchor="t">
            <a:spAutoFit/>
          </a:bodyPr>
          <a:lstStyle/>
          <a:p>
            <a:pPr algn="just">
              <a:lnSpc>
                <a:spcPts val="2850"/>
              </a:lnSpc>
            </a:pPr>
            <a:r>
              <a:rPr lang="en-US" sz="1900">
                <a:solidFill>
                  <a:srgbClr val="000000"/>
                </a:solidFill>
                <a:latin typeface="Arimo"/>
              </a:rPr>
              <a:t>Un sistema operativo realiza las siguientes funciones para la administración de memoria en el sistema operativo:</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a:rPr>
              <a:t>Le ayuda a realizar un seguimiento de la memoria primaria.</a:t>
            </a:r>
          </a:p>
          <a:p>
            <a:pPr marL="410211" lvl="1" indent="-205106" algn="just">
              <a:lnSpc>
                <a:spcPts val="2850"/>
              </a:lnSpc>
              <a:buFont typeface="Arial"/>
              <a:buChar char="•"/>
            </a:pPr>
            <a:r>
              <a:rPr lang="en-US" sz="1900">
                <a:solidFill>
                  <a:srgbClr val="000000"/>
                </a:solidFill>
                <a:latin typeface="Arimo"/>
              </a:rPr>
              <a:t>Determine qué parte de ella está en uso por quién, qué parte no está en uso.</a:t>
            </a:r>
          </a:p>
          <a:p>
            <a:pPr marL="410211" lvl="1" indent="-205106" algn="just">
              <a:lnSpc>
                <a:spcPts val="2850"/>
              </a:lnSpc>
              <a:buFont typeface="Arial"/>
              <a:buChar char="•"/>
            </a:pPr>
            <a:r>
              <a:rPr lang="en-US" sz="1900">
                <a:solidFill>
                  <a:srgbClr val="000000"/>
                </a:solidFill>
                <a:latin typeface="Arimo"/>
              </a:rPr>
              <a:t>En un sistema de multiprogramación, el sistema operativo decide qué proceso obtendrá memoria y cuánto.</a:t>
            </a:r>
          </a:p>
          <a:p>
            <a:pPr marL="410211" lvl="1" indent="-205106" algn="just">
              <a:lnSpc>
                <a:spcPts val="2850"/>
              </a:lnSpc>
              <a:buFont typeface="Arial"/>
              <a:buChar char="•"/>
            </a:pPr>
            <a:r>
              <a:rPr lang="en-US" sz="1900">
                <a:solidFill>
                  <a:srgbClr val="000000"/>
                </a:solidFill>
                <a:latin typeface="Arimo"/>
              </a:rPr>
              <a:t>Asigna la memoria cuando un proceso lo solicita.</a:t>
            </a:r>
          </a:p>
          <a:p>
            <a:pPr marL="410211" lvl="1" indent="-205106" algn="just">
              <a:lnSpc>
                <a:spcPts val="2850"/>
              </a:lnSpc>
              <a:buFont typeface="Arial"/>
              <a:buChar char="•"/>
            </a:pPr>
            <a:r>
              <a:rPr lang="en-US" sz="1900">
                <a:solidFill>
                  <a:srgbClr val="000000"/>
                </a:solidFill>
                <a:latin typeface="Arimo"/>
              </a:rPr>
              <a:t>También desasigna la memoria cuando un proceso ya no requiere o ha sido terminado.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DC"/>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2189434" y="2688326"/>
            <a:ext cx="13470057" cy="4910347"/>
            <a:chOff x="0" y="0"/>
            <a:chExt cx="17960076" cy="654713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44"/>
            <a:stretch>
              <a:fillRect/>
            </a:stretch>
          </p:blipFill>
          <p:spPr>
            <a:xfrm>
              <a:off x="0" y="0"/>
              <a:ext cx="17960076" cy="6547130"/>
            </a:xfrm>
            <a:prstGeom prst="rect">
              <a:avLst/>
            </a:prstGeom>
          </p:spPr>
        </p:pic>
        <p:sp>
          <p:nvSpPr>
            <p:cNvPr id="185" name="AutoShape 185"/>
            <p:cNvSpPr/>
            <p:nvPr/>
          </p:nvSpPr>
          <p:spPr>
            <a:xfrm>
              <a:off x="355394" y="1510831"/>
              <a:ext cx="17237925" cy="4681156"/>
            </a:xfrm>
            <a:prstGeom prst="rect">
              <a:avLst/>
            </a:prstGeom>
            <a:solidFill>
              <a:srgbClr val="FFFFFF"/>
            </a:solidFill>
          </p:spPr>
        </p:sp>
      </p:grpSp>
      <p:sp>
        <p:nvSpPr>
          <p:cNvPr id="186" name="TextBox 186"/>
          <p:cNvSpPr txBox="1"/>
          <p:nvPr/>
        </p:nvSpPr>
        <p:spPr>
          <a:xfrm>
            <a:off x="3615889" y="5058712"/>
            <a:ext cx="11056221" cy="813228"/>
          </a:xfrm>
          <a:prstGeom prst="rect">
            <a:avLst/>
          </a:prstGeom>
        </p:spPr>
        <p:txBody>
          <a:bodyPr lIns="0" tIns="0" rIns="0" bIns="0" rtlCol="0" anchor="t">
            <a:spAutoFit/>
          </a:bodyPr>
          <a:lstStyle/>
          <a:p>
            <a:pPr algn="ctr">
              <a:lnSpc>
                <a:spcPts val="6456"/>
              </a:lnSpc>
            </a:pPr>
            <a:r>
              <a:rPr lang="en-US" sz="4966">
                <a:solidFill>
                  <a:srgbClr val="000000"/>
                </a:solidFill>
                <a:latin typeface="Now Bold"/>
              </a:rPr>
              <a:t>Tipos de sistemas operativos (SO)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srcRect/>
          <a:stretch>
            <a:fillRect/>
          </a:stretch>
        </p:blipFill>
        <p:spPr>
          <a:xfrm>
            <a:off x="11454387" y="6254975"/>
            <a:ext cx="4592118" cy="2501997"/>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Operativo por Lotes</a:t>
            </a:r>
          </a:p>
        </p:txBody>
      </p:sp>
      <p:sp>
        <p:nvSpPr>
          <p:cNvPr id="192" name="TextBox 192"/>
          <p:cNvSpPr txBox="1"/>
          <p:nvPr/>
        </p:nvSpPr>
        <p:spPr>
          <a:xfrm>
            <a:off x="7751293" y="3919073"/>
            <a:ext cx="9044330" cy="2772410"/>
          </a:xfrm>
          <a:prstGeom prst="rect">
            <a:avLst/>
          </a:prstGeom>
        </p:spPr>
        <p:txBody>
          <a:bodyPr lIns="0" tIns="0" rIns="0" bIns="0" rtlCol="0" anchor="t">
            <a:spAutoFit/>
          </a:bodyPr>
          <a:lstStyle/>
          <a:p>
            <a:pPr algn="just">
              <a:lnSpc>
                <a:spcPts val="3800"/>
              </a:lnSpc>
            </a:pPr>
            <a:r>
              <a:rPr lang="en-US" sz="1900">
                <a:solidFill>
                  <a:srgbClr val="000000"/>
                </a:solidFill>
                <a:latin typeface="Arimo"/>
              </a:rPr>
              <a:t>También conocido como “Batch OS” es el primer sistema operativo para computadoras de segunda generación. Este sistema operativo no interactúa directamente con el equipo. En su lugar, un operador toma trabajos similares y los agrupa en un lote, y luego estos lotes se ejecutan uno por uno según el principio de servicio por orden de llegada.</a:t>
            </a:r>
          </a:p>
          <a:p>
            <a:pPr algn="just">
              <a:lnSpc>
                <a:spcPts val="2850"/>
              </a:lnSpc>
            </a:pPr>
            <a:r>
              <a:rPr lang="en-US" sz="1900">
                <a:solidFill>
                  <a:srgbClr val="000000"/>
                </a:solidFill>
                <a:latin typeface="Arimo"/>
              </a:rPr>
              <a:t>.</a:t>
            </a:r>
          </a:p>
        </p:txBody>
      </p:sp>
      <p:sp>
        <p:nvSpPr>
          <p:cNvPr id="193" name="TextBox 193"/>
          <p:cNvSpPr txBox="1"/>
          <p:nvPr/>
        </p:nvSpPr>
        <p:spPr>
          <a:xfrm>
            <a:off x="1028700" y="4796772"/>
            <a:ext cx="5958115" cy="5183505"/>
          </a:xfrm>
          <a:prstGeom prst="rect">
            <a:avLst/>
          </a:prstGeom>
        </p:spPr>
        <p:txBody>
          <a:bodyPr lIns="0" tIns="0" rIns="0" bIns="0" rtlCol="0" anchor="t">
            <a:spAutoFit/>
          </a:bodyPr>
          <a:lstStyle/>
          <a:p>
            <a:pPr algn="just">
              <a:lnSpc>
                <a:spcPts val="2550"/>
              </a:lnSpc>
            </a:pPr>
            <a:r>
              <a:rPr lang="en-US" sz="1700">
                <a:solidFill>
                  <a:srgbClr val="000000"/>
                </a:solidFill>
                <a:latin typeface="Arimo Bold"/>
              </a:rPr>
              <a:t>Ventajas de este sistema operativo:</a:t>
            </a:r>
          </a:p>
          <a:p>
            <a:pPr marL="367032" lvl="1" indent="-183516" algn="just">
              <a:lnSpc>
                <a:spcPts val="2550"/>
              </a:lnSpc>
              <a:buFont typeface="Arial"/>
              <a:buChar char="•"/>
            </a:pPr>
            <a:r>
              <a:rPr lang="en-US" sz="1700">
                <a:solidFill>
                  <a:srgbClr val="000000"/>
                </a:solidFill>
                <a:latin typeface="Arimo"/>
              </a:rPr>
              <a:t>El tiempo de ejecución necesario para trabajos similares es mayor.</a:t>
            </a:r>
          </a:p>
          <a:p>
            <a:pPr marL="367032" lvl="1" indent="-183516" algn="just">
              <a:lnSpc>
                <a:spcPts val="2550"/>
              </a:lnSpc>
              <a:buFont typeface="Arial"/>
              <a:buChar char="•"/>
            </a:pPr>
            <a:r>
              <a:rPr lang="en-US" sz="1700">
                <a:solidFill>
                  <a:srgbClr val="000000"/>
                </a:solidFill>
                <a:latin typeface="Arimo"/>
              </a:rPr>
              <a:t>Varios usuarios pueden compartir sistemas por lotes.</a:t>
            </a:r>
          </a:p>
          <a:p>
            <a:pPr marL="367032" lvl="1" indent="-183516" algn="just">
              <a:lnSpc>
                <a:spcPts val="2550"/>
              </a:lnSpc>
              <a:buFont typeface="Arial"/>
              <a:buChar char="•"/>
            </a:pPr>
            <a:r>
              <a:rPr lang="en-US" sz="1700">
                <a:solidFill>
                  <a:srgbClr val="000000"/>
                </a:solidFill>
                <a:latin typeface="Arimo"/>
              </a:rPr>
              <a:t>La gestión de grandes obras se vuelve fácil en los sistemas por lotes.</a:t>
            </a:r>
          </a:p>
          <a:p>
            <a:pPr marL="367032" lvl="1" indent="-183516" algn="just">
              <a:lnSpc>
                <a:spcPts val="2550"/>
              </a:lnSpc>
              <a:buFont typeface="Arial"/>
              <a:buChar char="•"/>
            </a:pPr>
            <a:r>
              <a:rPr lang="en-US" sz="1700">
                <a:solidFill>
                  <a:srgbClr val="000000"/>
                </a:solidFill>
                <a:latin typeface="Arimo"/>
              </a:rPr>
              <a:t>El tiempo de inactividad para un solo lote es muy menor.</a:t>
            </a:r>
          </a:p>
          <a:p>
            <a:pPr algn="just">
              <a:lnSpc>
                <a:spcPts val="2550"/>
              </a:lnSpc>
            </a:pPr>
            <a:r>
              <a:rPr lang="en-US" sz="1700">
                <a:solidFill>
                  <a:srgbClr val="000000"/>
                </a:solidFill>
                <a:latin typeface="Arimo Bold"/>
              </a:rPr>
              <a:t>Desventajas de este sistema operativo:</a:t>
            </a:r>
          </a:p>
          <a:p>
            <a:pPr marL="367032" lvl="1" indent="-183516" algn="just">
              <a:lnSpc>
                <a:spcPts val="2550"/>
              </a:lnSpc>
              <a:buFont typeface="Arial"/>
              <a:buChar char="•"/>
            </a:pPr>
            <a:r>
              <a:rPr lang="en-US" sz="1700">
                <a:solidFill>
                  <a:srgbClr val="000000"/>
                </a:solidFill>
                <a:latin typeface="Arimo"/>
              </a:rPr>
              <a:t>Es difícil depurar sistemas por lotes.</a:t>
            </a:r>
          </a:p>
          <a:p>
            <a:pPr marL="367032" lvl="1" indent="-183516" algn="just">
              <a:lnSpc>
                <a:spcPts val="2550"/>
              </a:lnSpc>
              <a:buFont typeface="Arial"/>
              <a:buChar char="•"/>
            </a:pPr>
            <a:r>
              <a:rPr lang="en-US" sz="1700">
                <a:solidFill>
                  <a:srgbClr val="000000"/>
                </a:solidFill>
                <a:latin typeface="Arimo"/>
              </a:rPr>
              <a:t>Si un trabajo falla, entonces los otros trabajos tienen que esperar un tiempo desconocido hasta que se resuelva el problema.</a:t>
            </a:r>
          </a:p>
          <a:p>
            <a:pPr marL="367032" lvl="1" indent="-183516" algn="just">
              <a:lnSpc>
                <a:spcPts val="2550"/>
              </a:lnSpc>
              <a:buFont typeface="Arial"/>
              <a:buChar char="•"/>
            </a:pPr>
            <a:r>
              <a:rPr lang="en-US" sz="1700">
                <a:solidFill>
                  <a:srgbClr val="000000"/>
                </a:solidFill>
                <a:latin typeface="Arimo"/>
              </a:rPr>
              <a:t>Los sistemas por lotes a veces son costosos.</a:t>
            </a:r>
          </a:p>
          <a:p>
            <a:pPr algn="just">
              <a:lnSpc>
                <a:spcPts val="2550"/>
              </a:lnSpc>
            </a:pPr>
            <a:endParaRPr lang="en-US" sz="1700">
              <a:solidFill>
                <a:srgbClr val="000000"/>
              </a:solidFill>
              <a:latin typeface="Arimo"/>
            </a:endParaRPr>
          </a:p>
          <a:p>
            <a:pPr algn="just">
              <a:lnSpc>
                <a:spcPts val="2550"/>
              </a:lnSpc>
            </a:pPr>
            <a:r>
              <a:rPr lang="en-US" sz="1700">
                <a:solidFill>
                  <a:srgbClr val="000000"/>
                </a:solidFill>
                <a:latin typeface="Arimo"/>
              </a:rPr>
              <a:t>Ejemplos de los sistemas operativos por lote: sistema de nómina, extractos bancarios y entrada de datos.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srcRect/>
          <a:stretch>
            <a:fillRect/>
          </a:stretch>
        </p:blipFill>
        <p:spPr>
          <a:xfrm>
            <a:off x="11298765" y="6807870"/>
            <a:ext cx="3889952" cy="2176162"/>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Sistemas Operativos Distribuidos</a:t>
            </a:r>
          </a:p>
        </p:txBody>
      </p:sp>
      <p:sp>
        <p:nvSpPr>
          <p:cNvPr id="192" name="TextBox 192"/>
          <p:cNvSpPr txBox="1"/>
          <p:nvPr/>
        </p:nvSpPr>
        <p:spPr>
          <a:xfrm>
            <a:off x="7660565" y="3631736"/>
            <a:ext cx="9180402" cy="377888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En un sistema operativo distribuido, varias computadoras están conectadas a través de un solo canal de comunicación. Estas computadoras independientes tienen su unidad de memoria y CPU y se conocen como sistemas de acoplamiento flexible. Los procesos del sistema pueden ser de diferentes tamaños y pueden realizar diferentes funciones. El principal beneficio de este tipo de sistema operativo es que un usuario puede acceder a archivos que no están presentes en su sistema sino en otro sistema conectado. Además, el acceso remoto está disponible para los sistemas conectados a esta red.</a:t>
            </a:r>
          </a:p>
        </p:txBody>
      </p:sp>
      <p:sp>
        <p:nvSpPr>
          <p:cNvPr id="193" name="TextBox 193"/>
          <p:cNvSpPr txBox="1"/>
          <p:nvPr/>
        </p:nvSpPr>
        <p:spPr>
          <a:xfrm>
            <a:off x="1028700" y="4642467"/>
            <a:ext cx="5958115" cy="5492115"/>
          </a:xfrm>
          <a:prstGeom prst="rect">
            <a:avLst/>
          </a:prstGeom>
        </p:spPr>
        <p:txBody>
          <a:bodyPr lIns="0" tIns="0" rIns="0" bIns="0" rtlCol="0" anchor="t">
            <a:spAutoFit/>
          </a:bodyPr>
          <a:lstStyle/>
          <a:p>
            <a:pPr algn="just">
              <a:lnSpc>
                <a:spcPts val="2400"/>
              </a:lnSpc>
            </a:pPr>
            <a:r>
              <a:rPr lang="en-US" sz="1600">
                <a:solidFill>
                  <a:srgbClr val="000000"/>
                </a:solidFill>
                <a:latin typeface="Arimo Bold"/>
              </a:rPr>
              <a:t>Ventajas de este sistema operativo:</a:t>
            </a:r>
          </a:p>
          <a:p>
            <a:pPr marL="345443" lvl="1" indent="-172721" algn="just">
              <a:lnSpc>
                <a:spcPts val="2400"/>
              </a:lnSpc>
              <a:buFont typeface="Arial"/>
              <a:buChar char="•"/>
            </a:pPr>
            <a:r>
              <a:rPr lang="en-US" sz="1600">
                <a:solidFill>
                  <a:srgbClr val="000000"/>
                </a:solidFill>
                <a:latin typeface="Arimo"/>
              </a:rPr>
              <a:t>La falla de un sistema no afectará a los otros sistemas porque todas las computadoras son independientes entre sí.</a:t>
            </a:r>
          </a:p>
          <a:p>
            <a:pPr marL="345443" lvl="1" indent="-172721" algn="just">
              <a:lnSpc>
                <a:spcPts val="2400"/>
              </a:lnSpc>
              <a:buFont typeface="Arial"/>
              <a:buChar char="•"/>
            </a:pPr>
            <a:r>
              <a:rPr lang="en-US" sz="1600">
                <a:solidFill>
                  <a:srgbClr val="000000"/>
                </a:solidFill>
                <a:latin typeface="Arimo"/>
              </a:rPr>
              <a:t>La carga en el sistema host se reduce.</a:t>
            </a:r>
          </a:p>
          <a:p>
            <a:pPr marL="345443" lvl="1" indent="-172721" algn="just">
              <a:lnSpc>
                <a:spcPts val="2400"/>
              </a:lnSpc>
              <a:buFont typeface="Arial"/>
              <a:buChar char="•"/>
            </a:pPr>
            <a:r>
              <a:rPr lang="en-US" sz="1600">
                <a:solidFill>
                  <a:srgbClr val="000000"/>
                </a:solidFill>
                <a:latin typeface="Arimo"/>
              </a:rPr>
              <a:t>El tamaño de la red es fácilmente escalable, ya que se pueden agregar muchas computadoras a la red.</a:t>
            </a:r>
          </a:p>
          <a:p>
            <a:pPr marL="345443" lvl="1" indent="-172721" algn="just">
              <a:lnSpc>
                <a:spcPts val="2400"/>
              </a:lnSpc>
              <a:buFont typeface="Arial"/>
              <a:buChar char="•"/>
            </a:pPr>
            <a:r>
              <a:rPr lang="en-US" sz="1600">
                <a:solidFill>
                  <a:srgbClr val="000000"/>
                </a:solidFill>
                <a:latin typeface="Arimo"/>
              </a:rPr>
              <a:t>A medida que la carga de trabajo y los recursos se comparten, los cálculos se realizan a una velocidad mayor.</a:t>
            </a:r>
          </a:p>
          <a:p>
            <a:pPr marL="345443" lvl="1" indent="-172721" algn="just">
              <a:lnSpc>
                <a:spcPts val="2400"/>
              </a:lnSpc>
              <a:buFont typeface="Arial"/>
              <a:buChar char="•"/>
            </a:pPr>
            <a:r>
              <a:rPr lang="en-US" sz="1600">
                <a:solidFill>
                  <a:srgbClr val="000000"/>
                </a:solidFill>
                <a:latin typeface="Arimo"/>
              </a:rPr>
              <a:t>La velocidad de intercambio de datos se incrementa con la ayuda del correo electrónico.</a:t>
            </a:r>
          </a:p>
          <a:p>
            <a:pPr algn="just">
              <a:lnSpc>
                <a:spcPts val="2400"/>
              </a:lnSpc>
            </a:pPr>
            <a:r>
              <a:rPr lang="en-US" sz="1600">
                <a:solidFill>
                  <a:srgbClr val="000000"/>
                </a:solidFill>
                <a:latin typeface="Arimo Bold"/>
              </a:rPr>
              <a:t>Desventajas de este sistema operativo:</a:t>
            </a:r>
          </a:p>
          <a:p>
            <a:pPr marL="345443" lvl="1" indent="-172721" algn="just">
              <a:lnSpc>
                <a:spcPts val="2400"/>
              </a:lnSpc>
              <a:buFont typeface="Arial"/>
              <a:buChar char="•"/>
            </a:pPr>
            <a:r>
              <a:rPr lang="en-US" sz="1600">
                <a:solidFill>
                  <a:srgbClr val="000000"/>
                </a:solidFill>
                <a:latin typeface="Arimo"/>
              </a:rPr>
              <a:t>El costo de configuración es alto.</a:t>
            </a:r>
          </a:p>
          <a:p>
            <a:pPr marL="345443" lvl="1" indent="-172721" algn="just">
              <a:lnSpc>
                <a:spcPts val="2400"/>
              </a:lnSpc>
              <a:buFont typeface="Arial"/>
              <a:buChar char="•"/>
            </a:pPr>
            <a:r>
              <a:rPr lang="en-US" sz="1600">
                <a:solidFill>
                  <a:srgbClr val="000000"/>
                </a:solidFill>
                <a:latin typeface="Arimo"/>
              </a:rPr>
              <a:t>El software utilizado para tales sistemas es altamente complejo.</a:t>
            </a:r>
          </a:p>
          <a:p>
            <a:pPr marL="345443" lvl="1" indent="-172721" algn="just">
              <a:lnSpc>
                <a:spcPts val="2400"/>
              </a:lnSpc>
              <a:buFont typeface="Arial"/>
              <a:buChar char="•"/>
            </a:pPr>
            <a:r>
              <a:rPr lang="en-US" sz="1600">
                <a:solidFill>
                  <a:srgbClr val="000000"/>
                </a:solidFill>
                <a:latin typeface="Arimo"/>
              </a:rPr>
              <a:t>La falla de la red principal conducirá a la falla de todo el sistema.</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a:rPr>
              <a:t>Ejemplos de sistema operativo distribuido: LOCUS.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srcRect/>
          <a:stretch>
            <a:fillRect/>
          </a:stretch>
        </p:blipFill>
        <p:spPr>
          <a:xfrm>
            <a:off x="10692580" y="6274217"/>
            <a:ext cx="3116372" cy="2689128"/>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Operativo Multitarea</a:t>
            </a:r>
          </a:p>
        </p:txBody>
      </p:sp>
      <p:sp>
        <p:nvSpPr>
          <p:cNvPr id="192" name="TextBox 192"/>
          <p:cNvSpPr txBox="1"/>
          <p:nvPr/>
        </p:nvSpPr>
        <p:spPr>
          <a:xfrm>
            <a:off x="7660565" y="3869861"/>
            <a:ext cx="9180402" cy="330263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El sistema operativo multitarea también se conoce como el sistema operativo de tiempo compartido, ya que a cada tarea se le da algo de tiempo para que todas las tareas funcionen de manera eficiente. Este sistema proporciona acceso a un gran número de usuarios, y cada usuario obtiene el tiempo de CPU a medida que obtienen en un solo sistema. Las tareas realizadas son dadas por un solo usuario o por diferentes usuarios.</a:t>
            </a:r>
          </a:p>
          <a:p>
            <a:pPr algn="just">
              <a:lnSpc>
                <a:spcPts val="3800"/>
              </a:lnSpc>
            </a:pPr>
            <a:endParaRPr lang="en-US" sz="1900">
              <a:solidFill>
                <a:srgbClr val="000000"/>
              </a:solidFill>
              <a:latin typeface="Arimo"/>
            </a:endParaRPr>
          </a:p>
        </p:txBody>
      </p:sp>
      <p:sp>
        <p:nvSpPr>
          <p:cNvPr id="193" name="TextBox 193"/>
          <p:cNvSpPr txBox="1"/>
          <p:nvPr/>
        </p:nvSpPr>
        <p:spPr>
          <a:xfrm>
            <a:off x="1028700" y="5099667"/>
            <a:ext cx="5958115" cy="4577715"/>
          </a:xfrm>
          <a:prstGeom prst="rect">
            <a:avLst/>
          </a:prstGeom>
        </p:spPr>
        <p:txBody>
          <a:bodyPr lIns="0" tIns="0" rIns="0" bIns="0" rtlCol="0" anchor="t">
            <a:spAutoFit/>
          </a:bodyPr>
          <a:lstStyle/>
          <a:p>
            <a:pPr algn="just">
              <a:lnSpc>
                <a:spcPts val="2400"/>
              </a:lnSpc>
            </a:pPr>
            <a:r>
              <a:rPr lang="en-US" sz="1600">
                <a:solidFill>
                  <a:srgbClr val="000000"/>
                </a:solidFill>
                <a:latin typeface="Arimo Bold"/>
              </a:rPr>
              <a:t>Ventajas de este sistema operativo:</a:t>
            </a:r>
          </a:p>
          <a:p>
            <a:pPr marL="345443" lvl="1" indent="-172721" algn="just">
              <a:lnSpc>
                <a:spcPts val="2400"/>
              </a:lnSpc>
              <a:buFont typeface="Arial"/>
              <a:buChar char="•"/>
            </a:pPr>
            <a:r>
              <a:rPr lang="en-US" sz="1600">
                <a:solidFill>
                  <a:srgbClr val="000000"/>
                </a:solidFill>
                <a:latin typeface="Arimo"/>
              </a:rPr>
              <a:t>Cada tarea obtiene el mismo tiempo para su ejecución.</a:t>
            </a:r>
          </a:p>
          <a:p>
            <a:pPr marL="345443" lvl="1" indent="-172721" algn="just">
              <a:lnSpc>
                <a:spcPts val="2400"/>
              </a:lnSpc>
              <a:buFont typeface="Arial"/>
              <a:buChar char="•"/>
            </a:pPr>
            <a:r>
              <a:rPr lang="en-US" sz="1600">
                <a:solidFill>
                  <a:srgbClr val="000000"/>
                </a:solidFill>
                <a:latin typeface="Arimo"/>
              </a:rPr>
              <a:t>El tiempo de inactividad de la CPU será el más bajo.</a:t>
            </a:r>
          </a:p>
          <a:p>
            <a:pPr marL="345443" lvl="1" indent="-172721" algn="just">
              <a:lnSpc>
                <a:spcPts val="2400"/>
              </a:lnSpc>
              <a:buFont typeface="Arial"/>
              <a:buChar char="•"/>
            </a:pPr>
            <a:r>
              <a:rPr lang="en-US" sz="1600">
                <a:solidFill>
                  <a:srgbClr val="000000"/>
                </a:solidFill>
                <a:latin typeface="Arimo"/>
              </a:rPr>
              <a:t>Hay muy pocas posibilidades de duplicación del software.</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Bold"/>
              </a:rPr>
              <a:t>Desventajas de este sistema operativo:</a:t>
            </a:r>
          </a:p>
          <a:p>
            <a:pPr marL="345443" lvl="1" indent="-172721" algn="just">
              <a:lnSpc>
                <a:spcPts val="2400"/>
              </a:lnSpc>
              <a:buFont typeface="Arial"/>
              <a:buChar char="•"/>
            </a:pPr>
            <a:r>
              <a:rPr lang="en-US" sz="1600">
                <a:solidFill>
                  <a:srgbClr val="000000"/>
                </a:solidFill>
                <a:latin typeface="Arimo"/>
              </a:rPr>
              <a:t>Los procesos con mayor prioridad no se pueden ejecutar primero, ya que se da la misma prioridad a cada proceso o tarea.</a:t>
            </a:r>
          </a:p>
          <a:p>
            <a:pPr marL="345443" lvl="1" indent="-172721" algn="just">
              <a:lnSpc>
                <a:spcPts val="2400"/>
              </a:lnSpc>
              <a:buFont typeface="Arial"/>
              <a:buChar char="•"/>
            </a:pPr>
            <a:r>
              <a:rPr lang="en-US" sz="1600">
                <a:solidFill>
                  <a:srgbClr val="000000"/>
                </a:solidFill>
                <a:latin typeface="Arimo"/>
              </a:rPr>
              <a:t>Se necesitan varios datos de usuario para ser atendidos del acceso no autorizado.</a:t>
            </a:r>
          </a:p>
          <a:p>
            <a:pPr marL="345443" lvl="1" indent="-172721" algn="just">
              <a:lnSpc>
                <a:spcPts val="2400"/>
              </a:lnSpc>
              <a:buFont typeface="Arial"/>
              <a:buChar char="•"/>
            </a:pPr>
            <a:r>
              <a:rPr lang="en-US" sz="1600">
                <a:solidFill>
                  <a:srgbClr val="000000"/>
                </a:solidFill>
                <a:latin typeface="Arimo"/>
              </a:rPr>
              <a:t>A veces hay un problema de comunicación de datos.</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a:rPr>
              <a:t>Ejemplos de sistemas operativos multitarea: UNIX.</a:t>
            </a:r>
          </a:p>
          <a:p>
            <a:pPr algn="just">
              <a:lnSpc>
                <a:spcPts val="2400"/>
              </a:lnSpc>
            </a:pPr>
            <a:endParaRPr lang="en-US" sz="1600">
              <a:solidFill>
                <a:srgbClr val="000000"/>
              </a:solidFill>
              <a:latin typeface="Arimo"/>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srcRect/>
          <a:stretch>
            <a:fillRect/>
          </a:stretch>
        </p:blipFill>
        <p:spPr>
          <a:xfrm>
            <a:off x="10070870" y="5759530"/>
            <a:ext cx="4223720" cy="3224502"/>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Operativo de Red</a:t>
            </a:r>
          </a:p>
        </p:txBody>
      </p:sp>
      <p:sp>
        <p:nvSpPr>
          <p:cNvPr id="192" name="TextBox 192"/>
          <p:cNvSpPr txBox="1"/>
          <p:nvPr/>
        </p:nvSpPr>
        <p:spPr>
          <a:xfrm>
            <a:off x="7660565" y="3887470"/>
            <a:ext cx="9180402" cy="235013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Los sistemas operativos de red son los sistemas que se ejecutan en un servidor y administran todas las funciones de red. Permiten compartir varios archivos, aplicaciones, impresoras, seguridad y otras funciones de red a través de una pequeña red de computadoras como LAN o cualquier otra red privada. </a:t>
            </a:r>
          </a:p>
          <a:p>
            <a:pPr algn="just">
              <a:lnSpc>
                <a:spcPts val="3800"/>
              </a:lnSpc>
            </a:pPr>
            <a:endParaRPr lang="en-US" sz="1900">
              <a:solidFill>
                <a:srgbClr val="000000"/>
              </a:solidFill>
              <a:latin typeface="Arimo"/>
            </a:endParaRPr>
          </a:p>
        </p:txBody>
      </p:sp>
      <p:sp>
        <p:nvSpPr>
          <p:cNvPr id="193" name="TextBox 193"/>
          <p:cNvSpPr txBox="1"/>
          <p:nvPr/>
        </p:nvSpPr>
        <p:spPr>
          <a:xfrm>
            <a:off x="1028700" y="4947267"/>
            <a:ext cx="5958115" cy="4882515"/>
          </a:xfrm>
          <a:prstGeom prst="rect">
            <a:avLst/>
          </a:prstGeom>
        </p:spPr>
        <p:txBody>
          <a:bodyPr lIns="0" tIns="0" rIns="0" bIns="0" rtlCol="0" anchor="t">
            <a:spAutoFit/>
          </a:bodyPr>
          <a:lstStyle/>
          <a:p>
            <a:pPr algn="just">
              <a:lnSpc>
                <a:spcPts val="2400"/>
              </a:lnSpc>
            </a:pPr>
            <a:r>
              <a:rPr lang="en-US" sz="1600">
                <a:solidFill>
                  <a:srgbClr val="000000"/>
                </a:solidFill>
                <a:latin typeface="Arimo Bold"/>
              </a:rPr>
              <a:t>Ventajas de este sistema operativo:</a:t>
            </a:r>
          </a:p>
          <a:p>
            <a:pPr marL="345443" lvl="1" indent="-172721" algn="just">
              <a:lnSpc>
                <a:spcPts val="2400"/>
              </a:lnSpc>
              <a:buFont typeface="Arial"/>
              <a:buChar char="•"/>
            </a:pPr>
            <a:r>
              <a:rPr lang="en-US" sz="1600">
                <a:solidFill>
                  <a:srgbClr val="000000"/>
                </a:solidFill>
                <a:latin typeface="Arimo"/>
              </a:rPr>
              <a:t>Las nuevas tecnologías y hardware pueden actualizar fácilmente los sistemas.</a:t>
            </a:r>
          </a:p>
          <a:p>
            <a:pPr marL="345443" lvl="1" indent="-172721" algn="just">
              <a:lnSpc>
                <a:spcPts val="2400"/>
              </a:lnSpc>
              <a:buFont typeface="Arial"/>
              <a:buChar char="•"/>
            </a:pPr>
            <a:r>
              <a:rPr lang="en-US" sz="1600">
                <a:solidFill>
                  <a:srgbClr val="000000"/>
                </a:solidFill>
                <a:latin typeface="Arimo"/>
              </a:rPr>
              <a:t>La seguridad del sistema se gestiona a través de servidores.</a:t>
            </a:r>
          </a:p>
          <a:p>
            <a:pPr marL="345443" lvl="1" indent="-172721" algn="just">
              <a:lnSpc>
                <a:spcPts val="2400"/>
              </a:lnSpc>
              <a:buFont typeface="Arial"/>
              <a:buChar char="•"/>
            </a:pPr>
            <a:r>
              <a:rPr lang="en-US" sz="1600">
                <a:solidFill>
                  <a:srgbClr val="000000"/>
                </a:solidFill>
                <a:latin typeface="Arimo"/>
              </a:rPr>
              <a:t>Se puede acceder a los servidores de forma remota desde diferentes ubicaciones y sistemas.</a:t>
            </a:r>
          </a:p>
          <a:p>
            <a:pPr marL="345443" lvl="1" indent="-172721" algn="just">
              <a:lnSpc>
                <a:spcPts val="2400"/>
              </a:lnSpc>
              <a:buFont typeface="Arial"/>
              <a:buChar char="•"/>
            </a:pPr>
            <a:r>
              <a:rPr lang="en-US" sz="1600">
                <a:solidFill>
                  <a:srgbClr val="000000"/>
                </a:solidFill>
                <a:latin typeface="Arimo"/>
              </a:rPr>
              <a:t>Los servidores centralizados son estables.</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Bold"/>
              </a:rPr>
              <a:t>Desventajas de este sistema operativo:</a:t>
            </a:r>
          </a:p>
          <a:p>
            <a:pPr marL="345443" lvl="1" indent="-172721" algn="just">
              <a:lnSpc>
                <a:spcPts val="2400"/>
              </a:lnSpc>
              <a:buFont typeface="Arial"/>
              <a:buChar char="•"/>
            </a:pPr>
            <a:r>
              <a:rPr lang="en-US" sz="1600">
                <a:solidFill>
                  <a:srgbClr val="000000"/>
                </a:solidFill>
                <a:latin typeface="Arimo"/>
              </a:rPr>
              <a:t>Los costos del servidor son altos.</a:t>
            </a:r>
          </a:p>
          <a:p>
            <a:pPr marL="345443" lvl="1" indent="-172721" algn="just">
              <a:lnSpc>
                <a:spcPts val="2400"/>
              </a:lnSpc>
              <a:buFont typeface="Arial"/>
              <a:buChar char="•"/>
            </a:pPr>
            <a:r>
              <a:rPr lang="en-US" sz="1600">
                <a:solidFill>
                  <a:srgbClr val="000000"/>
                </a:solidFill>
                <a:latin typeface="Arimo"/>
              </a:rPr>
              <a:t>Se requieren actualizaciones y mantenimiento regulares.</a:t>
            </a:r>
          </a:p>
          <a:p>
            <a:pPr marL="345443" lvl="1" indent="-172721" algn="just">
              <a:lnSpc>
                <a:spcPts val="2400"/>
              </a:lnSpc>
              <a:buFont typeface="Arial"/>
              <a:buChar char="•"/>
            </a:pPr>
            <a:r>
              <a:rPr lang="en-US" sz="1600">
                <a:solidFill>
                  <a:srgbClr val="000000"/>
                </a:solidFill>
                <a:latin typeface="Arimo"/>
              </a:rPr>
              <a:t>Los usuarios dependen de la ubicación central para el número máximo de operaciones.</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a:rPr>
              <a:t>Ejemplos de sistema operativo de red: Microsoft Windows Server 2008, LINUX.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srcRect/>
          <a:stretch>
            <a:fillRect/>
          </a:stretch>
        </p:blipFill>
        <p:spPr>
          <a:xfrm>
            <a:off x="10677316" y="5205656"/>
            <a:ext cx="3010829" cy="3657855"/>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Operativo en Tiempo Real</a:t>
            </a:r>
          </a:p>
        </p:txBody>
      </p:sp>
      <p:sp>
        <p:nvSpPr>
          <p:cNvPr id="192" name="TextBox 192"/>
          <p:cNvSpPr txBox="1"/>
          <p:nvPr/>
        </p:nvSpPr>
        <p:spPr>
          <a:xfrm>
            <a:off x="7592529" y="3808022"/>
            <a:ext cx="9180402" cy="139763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Los sistemas operativos en tiempo real sirven a sistemas en tiempo real. Estos sistemas operativos son útiles cuando ocurren muchos eventos en poco tiempo o en ciertos plazos, como las simulaciones en tiempo real.</a:t>
            </a:r>
          </a:p>
        </p:txBody>
      </p:sp>
      <p:sp>
        <p:nvSpPr>
          <p:cNvPr id="193" name="TextBox 193"/>
          <p:cNvSpPr txBox="1"/>
          <p:nvPr/>
        </p:nvSpPr>
        <p:spPr>
          <a:xfrm>
            <a:off x="1028700" y="4642467"/>
            <a:ext cx="5958115" cy="5492115"/>
          </a:xfrm>
          <a:prstGeom prst="rect">
            <a:avLst/>
          </a:prstGeom>
        </p:spPr>
        <p:txBody>
          <a:bodyPr lIns="0" tIns="0" rIns="0" bIns="0" rtlCol="0" anchor="t">
            <a:spAutoFit/>
          </a:bodyPr>
          <a:lstStyle/>
          <a:p>
            <a:pPr algn="just">
              <a:lnSpc>
                <a:spcPts val="2400"/>
              </a:lnSpc>
            </a:pPr>
            <a:r>
              <a:rPr lang="en-US" sz="1600">
                <a:solidFill>
                  <a:srgbClr val="000000"/>
                </a:solidFill>
                <a:latin typeface="Arimo Bold"/>
              </a:rPr>
              <a:t>Los tipos de sistema operativo en tiempo real son:</a:t>
            </a:r>
          </a:p>
          <a:p>
            <a:pPr algn="just">
              <a:lnSpc>
                <a:spcPts val="2400"/>
              </a:lnSpc>
            </a:pPr>
            <a:endParaRPr lang="en-US" sz="1600">
              <a:solidFill>
                <a:srgbClr val="000000"/>
              </a:solidFill>
              <a:latin typeface="Arimo Bold"/>
            </a:endParaRPr>
          </a:p>
          <a:p>
            <a:pPr marL="345443" lvl="1" indent="-172721" algn="just">
              <a:lnSpc>
                <a:spcPts val="2400"/>
              </a:lnSpc>
              <a:buFont typeface="Arial"/>
              <a:buChar char="•"/>
            </a:pPr>
            <a:r>
              <a:rPr lang="en-US" sz="1600">
                <a:solidFill>
                  <a:srgbClr val="000000"/>
                </a:solidFill>
                <a:latin typeface="Arimo Bold"/>
              </a:rPr>
              <a:t>Sistema operativo duro en tiempo real: </a:t>
            </a:r>
            <a:r>
              <a:rPr lang="en-US" sz="1600">
                <a:solidFill>
                  <a:srgbClr val="000000"/>
                </a:solidFill>
                <a:latin typeface="Arimo"/>
              </a:rPr>
              <a:t>El sistema operativo duro en tiempo real es el sistema operativo principalmente para las aplicaciones en las que el más mínimo retraso también es inaceptable. Las limitaciones de tiempo de tales aplicaciones son muy estrictas.</a:t>
            </a:r>
          </a:p>
          <a:p>
            <a:pPr algn="just">
              <a:lnSpc>
                <a:spcPts val="2400"/>
              </a:lnSpc>
            </a:pPr>
            <a:endParaRPr lang="en-US" sz="1600">
              <a:solidFill>
                <a:srgbClr val="000000"/>
              </a:solidFill>
              <a:latin typeface="Arimo"/>
            </a:endParaRPr>
          </a:p>
          <a:p>
            <a:pPr marL="345443" lvl="1" indent="-172721" algn="just">
              <a:lnSpc>
                <a:spcPts val="2400"/>
              </a:lnSpc>
              <a:buFont typeface="Arial"/>
              <a:buChar char="•"/>
            </a:pPr>
            <a:r>
              <a:rPr lang="en-US" sz="1600">
                <a:solidFill>
                  <a:srgbClr val="000000"/>
                </a:solidFill>
                <a:latin typeface="Arimo Bold"/>
              </a:rPr>
              <a:t>Sistema operativo suave en tiempo real: </a:t>
            </a:r>
            <a:r>
              <a:rPr lang="en-US" sz="1600">
                <a:solidFill>
                  <a:srgbClr val="000000"/>
                </a:solidFill>
                <a:latin typeface="Arimo"/>
              </a:rPr>
              <a:t>En un sistema suave en tiempo real, se prioriza una tarea importante sobre las tareas menos importantes, y esta prioridad permanece activa hasta la finalización de la tarea. Además, siempre se establece un límite de tiempo para un trabajo específico, lo que permite retrasos cortos para tareas futuras, lo cual es aceptable</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a:rPr>
              <a:t>Ejemplos de los sistemas operativos en tiempo real: Sistemas de imágenes médicas y robots.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173136" y="2591040"/>
            <a:ext cx="10012757" cy="6572010"/>
          </a:xfrm>
          <a:prstGeom prst="rect">
            <a:avLst/>
          </a:prstGeom>
        </p:spPr>
      </p:pic>
      <p:sp>
        <p:nvSpPr>
          <p:cNvPr id="184" name="AutoShape 184"/>
          <p:cNvSpPr/>
          <p:nvPr/>
        </p:nvSpPr>
        <p:spPr>
          <a:xfrm>
            <a:off x="7352123" y="3564402"/>
            <a:ext cx="9661215" cy="5419630"/>
          </a:xfrm>
          <a:prstGeom prst="rect">
            <a:avLst/>
          </a:prstGeom>
          <a:solidFill>
            <a:srgbClr val="FFFFFF"/>
          </a:solidFill>
        </p:spPr>
      </p:sp>
      <p:sp>
        <p:nvSpPr>
          <p:cNvPr id="185" name="AutoShape 185"/>
          <p:cNvSpPr/>
          <p:nvPr/>
        </p:nvSpPr>
        <p:spPr>
          <a:xfrm>
            <a:off x="1180985" y="1769420"/>
            <a:ext cx="7024755" cy="2024241"/>
          </a:xfrm>
          <a:prstGeom prst="rect">
            <a:avLst/>
          </a:prstGeom>
          <a:solidFill>
            <a:srgbClr val="FFFFFF"/>
          </a:solidFill>
        </p:spPr>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434050"/>
            <a:ext cx="7182512" cy="3081950"/>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2823380"/>
            <a:ext cx="777326" cy="1104727"/>
          </a:xfrm>
          <a:prstGeom prst="rect">
            <a:avLst/>
          </a:prstGeom>
        </p:spPr>
      </p:pic>
      <p:sp>
        <p:nvSpPr>
          <p:cNvPr id="188" name="AutoShape 188"/>
          <p:cNvSpPr/>
          <p:nvPr/>
        </p:nvSpPr>
        <p:spPr>
          <a:xfrm>
            <a:off x="855566" y="4556723"/>
            <a:ext cx="6317570" cy="5730277"/>
          </a:xfrm>
          <a:prstGeom prst="rect">
            <a:avLst/>
          </a:prstGeom>
          <a:solidFill>
            <a:srgbClr val="FFFFFF"/>
          </a:solidFill>
        </p:spPr>
      </p:sp>
      <p:pic>
        <p:nvPicPr>
          <p:cNvPr id="189" name="Picture 18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7167"/>
          <a:stretch>
            <a:fillRect/>
          </a:stretch>
        </p:blipFill>
        <p:spPr>
          <a:xfrm>
            <a:off x="665066" y="3969947"/>
            <a:ext cx="6804798" cy="6317053"/>
          </a:xfrm>
          <a:prstGeom prst="rect">
            <a:avLst/>
          </a:prstGeom>
        </p:spPr>
      </p:pic>
      <p:pic>
        <p:nvPicPr>
          <p:cNvPr id="190" name="Picture 19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521915" y="6274217"/>
            <a:ext cx="7315200" cy="1582743"/>
          </a:xfrm>
          <a:prstGeom prst="rect">
            <a:avLst/>
          </a:prstGeom>
        </p:spPr>
      </p:pic>
      <p:sp>
        <p:nvSpPr>
          <p:cNvPr id="191" name="TextBox 191"/>
          <p:cNvSpPr txBox="1"/>
          <p:nvPr/>
        </p:nvSpPr>
        <p:spPr>
          <a:xfrm>
            <a:off x="1180985" y="1023160"/>
            <a:ext cx="7024755"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Sistema Operativo Móvil</a:t>
            </a:r>
          </a:p>
        </p:txBody>
      </p:sp>
      <p:sp>
        <p:nvSpPr>
          <p:cNvPr id="192" name="TextBox 192"/>
          <p:cNvSpPr txBox="1"/>
          <p:nvPr/>
        </p:nvSpPr>
        <p:spPr>
          <a:xfrm>
            <a:off x="7592529" y="3768707"/>
            <a:ext cx="9180402" cy="139763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Un sistema operativo móvil es un sistema operativo para teléfonos inteligentes, tabletas y PDA. Es una plataforma en la que otras aplicaciones pueden ejecutarse en dispositivos móviles.</a:t>
            </a:r>
          </a:p>
        </p:txBody>
      </p:sp>
      <p:sp>
        <p:nvSpPr>
          <p:cNvPr id="193" name="TextBox 193"/>
          <p:cNvSpPr txBox="1"/>
          <p:nvPr/>
        </p:nvSpPr>
        <p:spPr>
          <a:xfrm>
            <a:off x="1028700" y="5404467"/>
            <a:ext cx="5958115" cy="3968115"/>
          </a:xfrm>
          <a:prstGeom prst="rect">
            <a:avLst/>
          </a:prstGeom>
        </p:spPr>
        <p:txBody>
          <a:bodyPr lIns="0" tIns="0" rIns="0" bIns="0" rtlCol="0" anchor="t">
            <a:spAutoFit/>
          </a:bodyPr>
          <a:lstStyle/>
          <a:p>
            <a:pPr algn="just">
              <a:lnSpc>
                <a:spcPts val="2400"/>
              </a:lnSpc>
            </a:pPr>
            <a:r>
              <a:rPr lang="en-US" sz="1600">
                <a:solidFill>
                  <a:srgbClr val="000000"/>
                </a:solidFill>
                <a:latin typeface="Arimo Bold"/>
              </a:rPr>
              <a:t>Ventajas de este sistema operativo:</a:t>
            </a:r>
          </a:p>
          <a:p>
            <a:pPr marL="345443" lvl="1" indent="-172721" algn="just">
              <a:lnSpc>
                <a:spcPts val="2400"/>
              </a:lnSpc>
              <a:buFont typeface="Arial"/>
              <a:buChar char="•"/>
            </a:pPr>
            <a:r>
              <a:rPr lang="en-US" sz="1600">
                <a:solidFill>
                  <a:srgbClr val="000000"/>
                </a:solidFill>
                <a:latin typeface="Arimo"/>
              </a:rPr>
              <a:t>Proporciona una facilidad a los usuarios.</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Bold"/>
              </a:rPr>
              <a:t>Desventajas de este sistema operativo:</a:t>
            </a:r>
          </a:p>
          <a:p>
            <a:pPr marL="345443" lvl="1" indent="-172721" algn="just">
              <a:lnSpc>
                <a:spcPts val="2400"/>
              </a:lnSpc>
              <a:buFont typeface="Arial"/>
              <a:buChar char="•"/>
            </a:pPr>
            <a:r>
              <a:rPr lang="en-US" sz="1600">
                <a:solidFill>
                  <a:srgbClr val="000000"/>
                </a:solidFill>
                <a:latin typeface="Arimo"/>
              </a:rPr>
              <a:t>Algunos de los sistemas operativos móviles dan mala calidad de batería a los usuarios.</a:t>
            </a:r>
          </a:p>
          <a:p>
            <a:pPr marL="345443" lvl="1" indent="-172721" algn="just">
              <a:lnSpc>
                <a:spcPts val="2400"/>
              </a:lnSpc>
              <a:buFont typeface="Arial"/>
              <a:buChar char="•"/>
            </a:pPr>
            <a:r>
              <a:rPr lang="en-US" sz="1600">
                <a:solidFill>
                  <a:srgbClr val="000000"/>
                </a:solidFill>
                <a:latin typeface="Arimo"/>
              </a:rPr>
              <a:t>Algunos de los sistemas operativos móviles no son fáciles de usar.</a:t>
            </a:r>
          </a:p>
          <a:p>
            <a:pPr algn="just">
              <a:lnSpc>
                <a:spcPts val="2400"/>
              </a:lnSpc>
            </a:pPr>
            <a:endParaRPr lang="en-US" sz="1600">
              <a:solidFill>
                <a:srgbClr val="000000"/>
              </a:solidFill>
              <a:latin typeface="Arimo"/>
            </a:endParaRPr>
          </a:p>
          <a:p>
            <a:pPr algn="just">
              <a:lnSpc>
                <a:spcPts val="2400"/>
              </a:lnSpc>
            </a:pPr>
            <a:r>
              <a:rPr lang="en-US" sz="1600">
                <a:solidFill>
                  <a:srgbClr val="000000"/>
                </a:solidFill>
                <a:latin typeface="Arimo"/>
              </a:rPr>
              <a:t>Ejemplos de sistemas operativos móviles: sistema operativo Android, iOS, sistema operativo Symbian y sistema operativo móvil Windows.</a:t>
            </a:r>
          </a:p>
          <a:p>
            <a:pPr algn="just">
              <a:lnSpc>
                <a:spcPts val="2400"/>
              </a:lnSpc>
            </a:pPr>
            <a:endParaRPr lang="en-US" sz="1600">
              <a:solidFill>
                <a:srgbClr val="000000"/>
              </a:solidFill>
              <a:latin typeface="Arimo"/>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246543" y="2606139"/>
            <a:ext cx="10012757" cy="6572010"/>
            <a:chOff x="0" y="0"/>
            <a:chExt cx="13350343" cy="876268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350343" cy="8762680"/>
            </a:xfrm>
            <a:prstGeom prst="rect">
              <a:avLst/>
            </a:prstGeom>
          </p:spPr>
        </p:pic>
        <p:sp>
          <p:nvSpPr>
            <p:cNvPr id="185" name="AutoShape 185"/>
            <p:cNvSpPr/>
            <p:nvPr/>
          </p:nvSpPr>
          <p:spPr>
            <a:xfrm>
              <a:off x="238649" y="1297815"/>
              <a:ext cx="12881620" cy="7226174"/>
            </a:xfrm>
            <a:prstGeom prst="rect">
              <a:avLst/>
            </a:prstGeom>
            <a:solidFill>
              <a:srgbClr val="FFFFFF"/>
            </a:solidFill>
          </p:spPr>
        </p:sp>
      </p:grpSp>
      <p:sp>
        <p:nvSpPr>
          <p:cNvPr id="186" name="AutoShape 186"/>
          <p:cNvSpPr/>
          <p:nvPr/>
        </p:nvSpPr>
        <p:spPr>
          <a:xfrm>
            <a:off x="1180985" y="1769420"/>
            <a:ext cx="7024755" cy="2024241"/>
          </a:xfrm>
          <a:prstGeom prst="rect">
            <a:avLst/>
          </a:prstGeom>
          <a:solidFill>
            <a:srgbClr val="FFFFFF"/>
          </a:solidFill>
        </p:spPr>
      </p:sp>
      <p:pic>
        <p:nvPicPr>
          <p:cNvPr id="187" name="Picture 1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2107" y="1240565"/>
            <a:ext cx="7182512" cy="3081950"/>
          </a:xfrm>
          <a:prstGeom prst="rect">
            <a:avLst/>
          </a:prstGeom>
        </p:spPr>
      </p:pic>
      <p:pic>
        <p:nvPicPr>
          <p:cNvPr id="188" name="Picture 18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4848">
            <a:off x="1540567" y="3557840"/>
            <a:ext cx="777326" cy="1104727"/>
          </a:xfrm>
          <a:prstGeom prst="rect">
            <a:avLst/>
          </a:prstGeom>
        </p:spPr>
      </p:pic>
      <p:pic>
        <p:nvPicPr>
          <p:cNvPr id="189" name="Picture 18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87620">
            <a:off x="6143542" y="755130"/>
            <a:ext cx="1019043" cy="970871"/>
          </a:xfrm>
          <a:prstGeom prst="rect">
            <a:avLst/>
          </a:prstGeom>
        </p:spPr>
      </p:pic>
      <p:sp>
        <p:nvSpPr>
          <p:cNvPr id="190" name="TextBox 190"/>
          <p:cNvSpPr txBox="1"/>
          <p:nvPr/>
        </p:nvSpPr>
        <p:spPr>
          <a:xfrm>
            <a:off x="1478360" y="2225280"/>
            <a:ext cx="6445314" cy="911861"/>
          </a:xfrm>
          <a:prstGeom prst="rect">
            <a:avLst/>
          </a:prstGeom>
        </p:spPr>
        <p:txBody>
          <a:bodyPr lIns="0" tIns="0" rIns="0" bIns="0" rtlCol="0" anchor="t">
            <a:spAutoFit/>
          </a:bodyPr>
          <a:lstStyle/>
          <a:p>
            <a:pPr algn="ctr">
              <a:lnSpc>
                <a:spcPts val="6439"/>
              </a:lnSpc>
            </a:pPr>
            <a:r>
              <a:rPr lang="en-US" sz="4599">
                <a:solidFill>
                  <a:srgbClr val="000000"/>
                </a:solidFill>
                <a:latin typeface="Agrandir Bold"/>
              </a:rPr>
              <a:t>Infografía</a:t>
            </a:r>
            <a:r>
              <a:rPr lang="en-US" sz="4599">
                <a:solidFill>
                  <a:srgbClr val="000000"/>
                </a:solidFill>
                <a:latin typeface="Arimo Bold"/>
              </a:rPr>
              <a:t> </a:t>
            </a:r>
          </a:p>
        </p:txBody>
      </p:sp>
      <p:sp>
        <p:nvSpPr>
          <p:cNvPr id="191" name="TextBox 191"/>
          <p:cNvSpPr txBox="1"/>
          <p:nvPr/>
        </p:nvSpPr>
        <p:spPr>
          <a:xfrm>
            <a:off x="7662720" y="4187093"/>
            <a:ext cx="9180402" cy="3736974"/>
          </a:xfrm>
          <a:prstGeom prst="rect">
            <a:avLst/>
          </a:prstGeom>
        </p:spPr>
        <p:txBody>
          <a:bodyPr lIns="0" tIns="0" rIns="0" bIns="0" rtlCol="0" anchor="t">
            <a:spAutoFit/>
          </a:bodyPr>
          <a:lstStyle/>
          <a:p>
            <a:pPr algn="just">
              <a:lnSpc>
                <a:spcPts val="3800"/>
              </a:lnSpc>
            </a:pPr>
            <a:r>
              <a:rPr lang="en-US" sz="1900">
                <a:solidFill>
                  <a:srgbClr val="000000"/>
                </a:solidFill>
                <a:latin typeface="Arimo"/>
              </a:rPr>
              <a:t>La información obtenida para la creación de este documento proviene de: </a:t>
            </a:r>
          </a:p>
          <a:p>
            <a:pPr algn="just">
              <a:lnSpc>
                <a:spcPts val="3800"/>
              </a:lnSpc>
            </a:pPr>
            <a:endParaRPr lang="en-US" sz="1900">
              <a:solidFill>
                <a:srgbClr val="000000"/>
              </a:solidFill>
              <a:latin typeface="Arimo"/>
            </a:endParaRPr>
          </a:p>
          <a:p>
            <a:pPr marL="345443" lvl="1" indent="-172721" algn="just">
              <a:lnSpc>
                <a:spcPts val="3200"/>
              </a:lnSpc>
              <a:buFont typeface="Arial"/>
              <a:buChar char="•"/>
            </a:pPr>
            <a:r>
              <a:rPr lang="en-US" sz="1600">
                <a:solidFill>
                  <a:srgbClr val="000000"/>
                </a:solidFill>
                <a:latin typeface="Arimo"/>
              </a:rPr>
              <a:t>https://www.javatpoint.com/components-of-operating-system</a:t>
            </a:r>
          </a:p>
          <a:p>
            <a:pPr marL="345443" lvl="1" indent="-172721" algn="just">
              <a:lnSpc>
                <a:spcPts val="3200"/>
              </a:lnSpc>
              <a:buFont typeface="Arial"/>
              <a:buChar char="•"/>
            </a:pPr>
            <a:r>
              <a:rPr lang="en-US" sz="1600">
                <a:solidFill>
                  <a:srgbClr val="000000"/>
                </a:solidFill>
                <a:latin typeface="Arimo"/>
              </a:rPr>
              <a:t>https://ikastaroak.birt.eus/edu/argitalpen/backupa/20200331/1920k/es/DAMDAW/SI/SI02/es_DAMDAW_SI02_Contenidos/website_22_tipos_de_sistemas_operativos_i.html</a:t>
            </a:r>
          </a:p>
          <a:p>
            <a:pPr marL="345443" lvl="1" indent="-172721" algn="just">
              <a:lnSpc>
                <a:spcPts val="3200"/>
              </a:lnSpc>
              <a:buFont typeface="Arial"/>
              <a:buChar char="•"/>
            </a:pPr>
            <a:r>
              <a:rPr lang="en-US" sz="1600">
                <a:solidFill>
                  <a:srgbClr val="000000"/>
                </a:solidFill>
                <a:latin typeface="Arimo"/>
              </a:rPr>
              <a:t>https://www.geeksforgeeks.org/types-of-operating-systems/</a:t>
            </a:r>
          </a:p>
          <a:p>
            <a:pPr marL="345443" lvl="1" indent="-172721" algn="just">
              <a:lnSpc>
                <a:spcPts val="3200"/>
              </a:lnSpc>
              <a:buFont typeface="Arial"/>
              <a:buChar char="•"/>
            </a:pPr>
            <a:r>
              <a:rPr lang="en-US" sz="1600">
                <a:solidFill>
                  <a:srgbClr val="000000"/>
                </a:solidFill>
                <a:latin typeface="Arimo"/>
              </a:rPr>
              <a:t>https://www.areatecnologia.com/sistemas-operativos.htm</a:t>
            </a:r>
          </a:p>
          <a:p>
            <a:pPr marL="345443" lvl="1" indent="-172721" algn="just">
              <a:lnSpc>
                <a:spcPts val="3200"/>
              </a:lnSpc>
              <a:buFont typeface="Arial"/>
              <a:buChar char="•"/>
            </a:pPr>
            <a:r>
              <a:rPr lang="en-US" sz="1600">
                <a:solidFill>
                  <a:srgbClr val="000000"/>
                </a:solidFill>
                <a:latin typeface="Arimo"/>
              </a:rPr>
              <a:t>https://informatica1gdv.wordpress.com/2015/08/31/partes-que-componen-al-sistema-operativo/</a:t>
            </a:r>
          </a:p>
          <a:p>
            <a:pPr marL="345443" lvl="1" indent="-172721" algn="just">
              <a:lnSpc>
                <a:spcPts val="3200"/>
              </a:lnSpc>
              <a:buFont typeface="Arial"/>
              <a:buChar char="•"/>
            </a:pPr>
            <a:r>
              <a:rPr lang="en-US" sz="1600">
                <a:solidFill>
                  <a:srgbClr val="000000"/>
                </a:solidFill>
                <a:latin typeface="Arimo"/>
              </a:rPr>
              <a:t>https://www.uow.edu.au/student/learning-co-op/technology-and-software/operating-systems/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DC"/>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70"/>
          <a:stretch>
            <a:fillRect/>
          </a:stretch>
        </p:blipFill>
        <p:spPr>
          <a:xfrm>
            <a:off x="2524379" y="2230466"/>
            <a:ext cx="13239243" cy="4824728"/>
          </a:xfrm>
          <a:prstGeom prst="rect">
            <a:avLst/>
          </a:prstGeom>
        </p:spPr>
      </p:pic>
      <p:sp>
        <p:nvSpPr>
          <p:cNvPr id="184" name="AutoShape 184"/>
          <p:cNvSpPr/>
          <p:nvPr/>
        </p:nvSpPr>
        <p:spPr>
          <a:xfrm>
            <a:off x="2710477" y="3262768"/>
            <a:ext cx="12867046" cy="3633640"/>
          </a:xfrm>
          <a:prstGeom prst="rect">
            <a:avLst/>
          </a:prstGeom>
          <a:solidFill>
            <a:srgbClr val="A6A6A6"/>
          </a:solidFill>
        </p:spPr>
      </p:sp>
      <p:sp>
        <p:nvSpPr>
          <p:cNvPr id="185" name="TextBox 185"/>
          <p:cNvSpPr txBox="1"/>
          <p:nvPr/>
        </p:nvSpPr>
        <p:spPr>
          <a:xfrm>
            <a:off x="3460706" y="3985980"/>
            <a:ext cx="11446398" cy="1360805"/>
          </a:xfrm>
          <a:prstGeom prst="rect">
            <a:avLst/>
          </a:prstGeom>
        </p:spPr>
        <p:txBody>
          <a:bodyPr lIns="0" tIns="0" rIns="0" bIns="0" rtlCol="0" anchor="t">
            <a:spAutoFit/>
          </a:bodyPr>
          <a:lstStyle/>
          <a:p>
            <a:pPr algn="ctr">
              <a:lnSpc>
                <a:spcPts val="9519"/>
              </a:lnSpc>
            </a:pPr>
            <a:r>
              <a:rPr lang="en-US" sz="6799">
                <a:solidFill>
                  <a:srgbClr val="000000"/>
                </a:solidFill>
                <a:latin typeface="Agrandir Bold"/>
              </a:rPr>
              <a:t>¡Gracias por leer!</a:t>
            </a:r>
          </a:p>
        </p:txBody>
      </p:sp>
      <p:pic>
        <p:nvPicPr>
          <p:cNvPr id="186" name="Picture 18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842218">
            <a:off x="14243254" y="6531325"/>
            <a:ext cx="1837344" cy="1610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7463319" y="3454305"/>
            <a:ext cx="9795981" cy="6429726"/>
            <a:chOff x="0" y="0"/>
            <a:chExt cx="13061308" cy="8572968"/>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3061308" cy="8572968"/>
            </a:xfrm>
            <a:prstGeom prst="rect">
              <a:avLst/>
            </a:prstGeom>
          </p:spPr>
        </p:pic>
        <p:sp>
          <p:nvSpPr>
            <p:cNvPr id="185" name="AutoShape 185"/>
            <p:cNvSpPr/>
            <p:nvPr/>
          </p:nvSpPr>
          <p:spPr>
            <a:xfrm>
              <a:off x="233482" y="1269718"/>
              <a:ext cx="12602733" cy="7069727"/>
            </a:xfrm>
            <a:prstGeom prst="rect">
              <a:avLst/>
            </a:prstGeom>
            <a:solidFill>
              <a:srgbClr val="FFFFFF"/>
            </a:solidFill>
          </p:spPr>
        </p:sp>
      </p:grpSp>
      <p:sp>
        <p:nvSpPr>
          <p:cNvPr id="186" name="AutoShape 186"/>
          <p:cNvSpPr/>
          <p:nvPr/>
        </p:nvSpPr>
        <p:spPr>
          <a:xfrm>
            <a:off x="1552857" y="1842191"/>
            <a:ext cx="7024755" cy="2267226"/>
          </a:xfrm>
          <a:prstGeom prst="rect">
            <a:avLst/>
          </a:prstGeom>
          <a:solidFill>
            <a:srgbClr val="FFFFFF"/>
          </a:solidFill>
        </p:spPr>
      </p:sp>
      <p:sp>
        <p:nvSpPr>
          <p:cNvPr id="187" name="TextBox 187"/>
          <p:cNvSpPr txBox="1"/>
          <p:nvPr/>
        </p:nvSpPr>
        <p:spPr>
          <a:xfrm>
            <a:off x="1656971" y="1984788"/>
            <a:ext cx="6816528" cy="1694180"/>
          </a:xfrm>
          <a:prstGeom prst="rect">
            <a:avLst/>
          </a:prstGeom>
        </p:spPr>
        <p:txBody>
          <a:bodyPr lIns="0" tIns="0" rIns="0" bIns="0" rtlCol="0" anchor="t">
            <a:spAutoFit/>
          </a:bodyPr>
          <a:lstStyle/>
          <a:p>
            <a:pPr algn="ctr">
              <a:lnSpc>
                <a:spcPts val="6369"/>
              </a:lnSpc>
            </a:pPr>
            <a:r>
              <a:rPr lang="en-US" sz="4549">
                <a:solidFill>
                  <a:srgbClr val="000000"/>
                </a:solidFill>
                <a:latin typeface="Agrandir Bold"/>
              </a:rPr>
              <a:t>¿Qué es un sistema operativo?</a:t>
            </a:r>
          </a:p>
        </p:txBody>
      </p:sp>
      <p:pic>
        <p:nvPicPr>
          <p:cNvPr id="188" name="Picture 18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979" y="1395678"/>
            <a:ext cx="7182512" cy="3081950"/>
          </a:xfrm>
          <a:prstGeom prst="rect">
            <a:avLst/>
          </a:prstGeom>
        </p:spPr>
      </p:pic>
      <p:pic>
        <p:nvPicPr>
          <p:cNvPr id="189" name="Picture 189"/>
          <p:cNvPicPr>
            <a:picLocks noChangeAspect="1"/>
          </p:cNvPicPr>
          <p:nvPr/>
        </p:nvPicPr>
        <p:blipFill>
          <a:blip r:embed="rId6"/>
          <a:srcRect/>
          <a:stretch>
            <a:fillRect/>
          </a:stretch>
        </p:blipFill>
        <p:spPr>
          <a:xfrm>
            <a:off x="1473979" y="4813758"/>
            <a:ext cx="5451509" cy="4444542"/>
          </a:xfrm>
          <a:prstGeom prst="rect">
            <a:avLst/>
          </a:prstGeom>
        </p:spPr>
      </p:pic>
      <p:pic>
        <p:nvPicPr>
          <p:cNvPr id="190" name="Picture 19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04848">
            <a:off x="1615064" y="8376295"/>
            <a:ext cx="777326" cy="1104727"/>
          </a:xfrm>
          <a:prstGeom prst="rect">
            <a:avLst/>
          </a:prstGeom>
        </p:spPr>
      </p:pic>
      <p:sp>
        <p:nvSpPr>
          <p:cNvPr id="191" name="TextBox 191"/>
          <p:cNvSpPr txBox="1"/>
          <p:nvPr/>
        </p:nvSpPr>
        <p:spPr>
          <a:xfrm>
            <a:off x="8870313" y="4841955"/>
            <a:ext cx="6981994" cy="3492500"/>
          </a:xfrm>
          <a:prstGeom prst="rect">
            <a:avLst/>
          </a:prstGeom>
        </p:spPr>
        <p:txBody>
          <a:bodyPr lIns="0" tIns="0" rIns="0" bIns="0" rtlCol="0" anchor="t">
            <a:spAutoFit/>
          </a:bodyPr>
          <a:lstStyle/>
          <a:p>
            <a:pPr marL="0" lvl="0" indent="0" algn="just">
              <a:lnSpc>
                <a:spcPts val="4000"/>
              </a:lnSpc>
            </a:pPr>
            <a:r>
              <a:rPr lang="en-US" sz="2000">
                <a:solidFill>
                  <a:srgbClr val="000000"/>
                </a:solidFill>
                <a:latin typeface="Arimo"/>
              </a:rPr>
              <a:t>El sistema operativo, también conocido como SO, es el software que controla la operación general de una computadora, proporciona los medios por los que un usuario puede almacenar y recuperar archivos, provee la interfaz por la que un usuario puede solicitar la ejecución de programas y provee el ambiente necesario para que los programas solicitados se ejecuten. (J. Glenn Brookshear).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2189434" y="2688326"/>
            <a:ext cx="13470057" cy="4910347"/>
            <a:chOff x="0" y="0"/>
            <a:chExt cx="17960076" cy="654713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44"/>
            <a:stretch>
              <a:fillRect/>
            </a:stretch>
          </p:blipFill>
          <p:spPr>
            <a:xfrm>
              <a:off x="0" y="0"/>
              <a:ext cx="17960076" cy="6547130"/>
            </a:xfrm>
            <a:prstGeom prst="rect">
              <a:avLst/>
            </a:prstGeom>
          </p:spPr>
        </p:pic>
        <p:sp>
          <p:nvSpPr>
            <p:cNvPr id="185" name="AutoShape 185"/>
            <p:cNvSpPr/>
            <p:nvPr/>
          </p:nvSpPr>
          <p:spPr>
            <a:xfrm>
              <a:off x="355394" y="1510831"/>
              <a:ext cx="17237925" cy="4681156"/>
            </a:xfrm>
            <a:prstGeom prst="rect">
              <a:avLst/>
            </a:prstGeom>
            <a:solidFill>
              <a:srgbClr val="FFFFFF"/>
            </a:solidFill>
          </p:spPr>
        </p:sp>
      </p:grpSp>
      <p:sp>
        <p:nvSpPr>
          <p:cNvPr id="186" name="TextBox 186"/>
          <p:cNvSpPr txBox="1"/>
          <p:nvPr/>
        </p:nvSpPr>
        <p:spPr>
          <a:xfrm>
            <a:off x="3615889" y="4649137"/>
            <a:ext cx="11056221" cy="1632378"/>
          </a:xfrm>
          <a:prstGeom prst="rect">
            <a:avLst/>
          </a:prstGeom>
        </p:spPr>
        <p:txBody>
          <a:bodyPr lIns="0" tIns="0" rIns="0" bIns="0" rtlCol="0" anchor="t">
            <a:spAutoFit/>
          </a:bodyPr>
          <a:lstStyle/>
          <a:p>
            <a:pPr algn="ctr">
              <a:lnSpc>
                <a:spcPts val="6456"/>
              </a:lnSpc>
            </a:pPr>
            <a:r>
              <a:rPr lang="en-US" sz="4966">
                <a:solidFill>
                  <a:srgbClr val="000000"/>
                </a:solidFill>
                <a:latin typeface="Now Bold"/>
              </a:rPr>
              <a:t>Características de los sistemas operativos (SO)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pic>
        <p:nvPicPr>
          <p:cNvPr id="183" name="Picture 18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842218">
            <a:off x="15824555" y="6684603"/>
            <a:ext cx="898850" cy="787720"/>
          </a:xfrm>
          <a:prstGeom prst="rect">
            <a:avLst/>
          </a:prstGeom>
        </p:spPr>
      </p:pic>
      <p:sp>
        <p:nvSpPr>
          <p:cNvPr id="184" name="AutoShape 184"/>
          <p:cNvSpPr/>
          <p:nvPr/>
        </p:nvSpPr>
        <p:spPr>
          <a:xfrm>
            <a:off x="1289246" y="1482125"/>
            <a:ext cx="9252946" cy="8023381"/>
          </a:xfrm>
          <a:prstGeom prst="rect">
            <a:avLst/>
          </a:prstGeom>
          <a:solidFill>
            <a:srgbClr val="FFFFFF"/>
          </a:solidFill>
        </p:spPr>
      </p:sp>
      <p:pic>
        <p:nvPicPr>
          <p:cNvPr id="185" name="Picture 18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7167"/>
          <a:stretch>
            <a:fillRect/>
          </a:stretch>
        </p:blipFill>
        <p:spPr>
          <a:xfrm>
            <a:off x="1028700" y="514350"/>
            <a:ext cx="9973141" cy="9258300"/>
          </a:xfrm>
          <a:prstGeom prst="rect">
            <a:avLst/>
          </a:prstGeom>
        </p:spPr>
      </p:pic>
      <p:pic>
        <p:nvPicPr>
          <p:cNvPr id="186" name="Picture 18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025842" y="3208537"/>
            <a:ext cx="7315200" cy="3869925"/>
          </a:xfrm>
          <a:prstGeom prst="rect">
            <a:avLst/>
          </a:prstGeom>
        </p:spPr>
      </p:pic>
      <p:sp>
        <p:nvSpPr>
          <p:cNvPr id="187" name="TextBox 187"/>
          <p:cNvSpPr txBox="1"/>
          <p:nvPr/>
        </p:nvSpPr>
        <p:spPr>
          <a:xfrm>
            <a:off x="1445231" y="1645715"/>
            <a:ext cx="8940974" cy="7629525"/>
          </a:xfrm>
          <a:prstGeom prst="rect">
            <a:avLst/>
          </a:prstGeom>
        </p:spPr>
        <p:txBody>
          <a:bodyPr lIns="0" tIns="0" rIns="0" bIns="0" rtlCol="0" anchor="t">
            <a:spAutoFit/>
          </a:bodyPr>
          <a:lstStyle/>
          <a:p>
            <a:pPr algn="just">
              <a:lnSpc>
                <a:spcPts val="3150"/>
              </a:lnSpc>
            </a:pPr>
            <a:r>
              <a:rPr lang="en-US" sz="2100">
                <a:solidFill>
                  <a:srgbClr val="000000"/>
                </a:solidFill>
                <a:latin typeface="Arimo"/>
              </a:rPr>
              <a:t>Algunas de las características más importantes del sistema operativo:</a:t>
            </a:r>
          </a:p>
          <a:p>
            <a:pPr algn="just">
              <a:lnSpc>
                <a:spcPts val="2850"/>
              </a:lnSpc>
            </a:pPr>
            <a:endParaRPr lang="en-US" sz="21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Administración de memoria:</a:t>
            </a:r>
            <a:r>
              <a:rPr lang="en-US" sz="1900">
                <a:solidFill>
                  <a:srgbClr val="000000"/>
                </a:solidFill>
                <a:latin typeface="Arimo"/>
              </a:rPr>
              <a:t> realiza un seguimiento de la memoria primaria, es decir, “¿qué parte de ella está en uso y por quién?”, “¿qué parte no está en uso?”, etc. Asigna la memoria cuando el proceso o programa lo solicita.</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Administración del procesador:</a:t>
            </a:r>
            <a:r>
              <a:rPr lang="en-US" sz="1900">
                <a:solidFill>
                  <a:srgbClr val="000000"/>
                </a:solidFill>
                <a:latin typeface="Arimo"/>
              </a:rPr>
              <a:t> asigna el procesador (CPU) a un proceso. Suspende el procesador cuando el procesador ya no es necesario.</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Administración de dispositivos</a:t>
            </a:r>
            <a:r>
              <a:rPr lang="en-US" sz="1900">
                <a:solidFill>
                  <a:srgbClr val="000000"/>
                </a:solidFill>
                <a:latin typeface="Arimo"/>
              </a:rPr>
              <a:t>: realiza un seguimiento de todos los dispositivos. Esto también se denomina controlador de E/S. Decide qué proceso obtiene el dispositivo cuándo y durante cuánto tiempo.</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Administración de archivos:</a:t>
            </a:r>
            <a:r>
              <a:rPr lang="en-US" sz="1900">
                <a:solidFill>
                  <a:srgbClr val="000000"/>
                </a:solidFill>
                <a:latin typeface="Arimo"/>
              </a:rPr>
              <a:t> asigna los recursos. Desasigna el recurso. Decide quién obtiene los recursos.</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Seguridad:</a:t>
            </a:r>
            <a:r>
              <a:rPr lang="en-US" sz="1900">
                <a:solidFill>
                  <a:srgbClr val="000000"/>
                </a:solidFill>
                <a:latin typeface="Arimo"/>
              </a:rPr>
              <a:t> Por medio de contraseñas y otras técnicas similares, evitando el acceso no autorizado a programas y datos.</a:t>
            </a:r>
          </a:p>
          <a:p>
            <a:pPr algn="just">
              <a:lnSpc>
                <a:spcPts val="2850"/>
              </a:lnSpc>
            </a:pPr>
            <a:endParaRPr lang="en-US" sz="1900">
              <a:solidFill>
                <a:srgbClr val="000000"/>
              </a:solidFill>
              <a:latin typeface="Arimo"/>
            </a:endParaRPr>
          </a:p>
          <a:p>
            <a:pPr marL="410211" lvl="1" indent="-205106" algn="just">
              <a:lnSpc>
                <a:spcPts val="2850"/>
              </a:lnSpc>
              <a:buFont typeface="Arial"/>
              <a:buChar char="•"/>
            </a:pPr>
            <a:r>
              <a:rPr lang="en-US" sz="1900">
                <a:solidFill>
                  <a:srgbClr val="000000"/>
                </a:solidFill>
                <a:latin typeface="Arimo Bold"/>
              </a:rPr>
              <a:t>Ayuda a la detección de errores:</a:t>
            </a:r>
            <a:r>
              <a:rPr lang="en-US" sz="1900">
                <a:solidFill>
                  <a:srgbClr val="000000"/>
                </a:solidFill>
                <a:latin typeface="Arimo"/>
              </a:rPr>
              <a:t> producción de informes, seguimientos, mensajes de error y otros métodos de depuración y detección de errores.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2189434" y="2688326"/>
            <a:ext cx="13470057" cy="4910347"/>
            <a:chOff x="0" y="0"/>
            <a:chExt cx="17960076" cy="654713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44"/>
            <a:stretch>
              <a:fillRect/>
            </a:stretch>
          </p:blipFill>
          <p:spPr>
            <a:xfrm>
              <a:off x="0" y="0"/>
              <a:ext cx="17960076" cy="6547130"/>
            </a:xfrm>
            <a:prstGeom prst="rect">
              <a:avLst/>
            </a:prstGeom>
          </p:spPr>
        </p:pic>
        <p:sp>
          <p:nvSpPr>
            <p:cNvPr id="185" name="AutoShape 185"/>
            <p:cNvSpPr/>
            <p:nvPr/>
          </p:nvSpPr>
          <p:spPr>
            <a:xfrm>
              <a:off x="355394" y="1510831"/>
              <a:ext cx="17237925" cy="4681156"/>
            </a:xfrm>
            <a:prstGeom prst="rect">
              <a:avLst/>
            </a:prstGeom>
            <a:solidFill>
              <a:srgbClr val="FFFFFF"/>
            </a:solidFill>
          </p:spPr>
        </p:sp>
      </p:grpSp>
      <p:sp>
        <p:nvSpPr>
          <p:cNvPr id="186" name="TextBox 186"/>
          <p:cNvSpPr txBox="1"/>
          <p:nvPr/>
        </p:nvSpPr>
        <p:spPr>
          <a:xfrm>
            <a:off x="3615889" y="4649137"/>
            <a:ext cx="11056221" cy="1632378"/>
          </a:xfrm>
          <a:prstGeom prst="rect">
            <a:avLst/>
          </a:prstGeom>
        </p:spPr>
        <p:txBody>
          <a:bodyPr lIns="0" tIns="0" rIns="0" bIns="0" rtlCol="0" anchor="t">
            <a:spAutoFit/>
          </a:bodyPr>
          <a:lstStyle/>
          <a:p>
            <a:pPr algn="ctr">
              <a:lnSpc>
                <a:spcPts val="6456"/>
              </a:lnSpc>
            </a:pPr>
            <a:r>
              <a:rPr lang="en-US" sz="4966">
                <a:solidFill>
                  <a:srgbClr val="000000"/>
                </a:solidFill>
                <a:latin typeface="Now Bold"/>
              </a:rPr>
              <a:t>Objetivos de los sistemas operativos (SO)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sp>
        <p:nvSpPr>
          <p:cNvPr id="183" name="AutoShape 183"/>
          <p:cNvSpPr/>
          <p:nvPr/>
        </p:nvSpPr>
        <p:spPr>
          <a:xfrm>
            <a:off x="399765" y="3484301"/>
            <a:ext cx="17243797" cy="5158421"/>
          </a:xfrm>
          <a:prstGeom prst="rect">
            <a:avLst/>
          </a:prstGeom>
          <a:solidFill>
            <a:srgbClr val="FFFFFF"/>
          </a:solidFill>
        </p:spPr>
      </p:sp>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9765" y="1359631"/>
            <a:ext cx="17488470" cy="7567738"/>
          </a:xfrm>
          <a:prstGeom prst="rect">
            <a:avLst/>
          </a:prstGeom>
        </p:spPr>
      </p:pic>
      <p:pic>
        <p:nvPicPr>
          <p:cNvPr id="185" name="Picture 18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8994">
            <a:off x="3032062" y="7879659"/>
            <a:ext cx="888378" cy="1262553"/>
          </a:xfrm>
          <a:prstGeom prst="rect">
            <a:avLst/>
          </a:prstGeom>
        </p:spPr>
      </p:pic>
      <p:pic>
        <p:nvPicPr>
          <p:cNvPr id="186" name="Picture 18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4934094" y="7213911"/>
            <a:ext cx="1219918" cy="677732"/>
          </a:xfrm>
          <a:prstGeom prst="rect">
            <a:avLst/>
          </a:prstGeom>
        </p:spPr>
      </p:pic>
      <p:pic>
        <p:nvPicPr>
          <p:cNvPr id="187" name="Picture 18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934094" y="4465768"/>
            <a:ext cx="1219918" cy="677732"/>
          </a:xfrm>
          <a:prstGeom prst="rect">
            <a:avLst/>
          </a:prstGeom>
        </p:spPr>
      </p:pic>
      <p:pic>
        <p:nvPicPr>
          <p:cNvPr id="188" name="Picture 18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98489" y="4126475"/>
            <a:ext cx="5355522" cy="4114800"/>
          </a:xfrm>
          <a:prstGeom prst="rect">
            <a:avLst/>
          </a:prstGeom>
        </p:spPr>
      </p:pic>
      <p:sp>
        <p:nvSpPr>
          <p:cNvPr id="189" name="TextBox 189"/>
          <p:cNvSpPr txBox="1"/>
          <p:nvPr/>
        </p:nvSpPr>
        <p:spPr>
          <a:xfrm>
            <a:off x="6154012" y="3651178"/>
            <a:ext cx="11489551" cy="4998720"/>
          </a:xfrm>
          <a:prstGeom prst="rect">
            <a:avLst/>
          </a:prstGeom>
        </p:spPr>
        <p:txBody>
          <a:bodyPr lIns="0" tIns="0" rIns="0" bIns="0" rtlCol="0" anchor="t">
            <a:spAutoFit/>
          </a:bodyPr>
          <a:lstStyle/>
          <a:p>
            <a:pPr algn="just">
              <a:lnSpc>
                <a:spcPts val="3150"/>
              </a:lnSpc>
            </a:pPr>
            <a:r>
              <a:rPr lang="en-US" sz="2100">
                <a:solidFill>
                  <a:srgbClr val="000000"/>
                </a:solidFill>
                <a:latin typeface="Arimo"/>
              </a:rPr>
              <a:t>El sistema operativo cuenta con aspectos imprescindibles para que sea considerado un sistema como tal, es por eso por lo que todos los sistemas operativos cuentan con objetivos básicos, que pueden variar según su tipo, tales como:</a:t>
            </a:r>
          </a:p>
          <a:p>
            <a:pPr algn="just">
              <a:lnSpc>
                <a:spcPts val="3000"/>
              </a:lnSpc>
            </a:pPr>
            <a:endParaRPr lang="en-US" sz="21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Bold"/>
              </a:rPr>
              <a:t>Abstraer al usuario de la complejidad del hardware:</a:t>
            </a:r>
            <a:r>
              <a:rPr lang="en-US" sz="2000">
                <a:solidFill>
                  <a:srgbClr val="000000"/>
                </a:solidFill>
                <a:latin typeface="Arimo"/>
              </a:rPr>
              <a:t> El sistema operativo hace que el ordenador sea más fácil de utilizar.</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Bold"/>
              </a:rPr>
              <a:t>Eficiencia: </a:t>
            </a:r>
            <a:r>
              <a:rPr lang="en-US" sz="2000">
                <a:solidFill>
                  <a:srgbClr val="000000"/>
                </a:solidFill>
                <a:latin typeface="Arimo"/>
              </a:rPr>
              <a:t>Permite que los recursos del ordenador se utilicen de la forma más eficiente posible.</a:t>
            </a:r>
          </a:p>
          <a:p>
            <a:pPr algn="just">
              <a:lnSpc>
                <a:spcPts val="3000"/>
              </a:lnSpc>
            </a:pPr>
            <a:r>
              <a:rPr lang="en-US" sz="2000">
                <a:solidFill>
                  <a:srgbClr val="000000"/>
                </a:solidFill>
                <a:latin typeface="Arimo"/>
              </a:rPr>
              <a:t> </a:t>
            </a:r>
          </a:p>
          <a:p>
            <a:pPr marL="431801" lvl="1" indent="-215900" algn="just">
              <a:lnSpc>
                <a:spcPts val="3000"/>
              </a:lnSpc>
              <a:buFont typeface="Arial"/>
              <a:buChar char="•"/>
            </a:pPr>
            <a:r>
              <a:rPr lang="en-US" sz="2000">
                <a:solidFill>
                  <a:srgbClr val="000000"/>
                </a:solidFill>
                <a:latin typeface="Arimo Bold"/>
              </a:rPr>
              <a:t>Permitir la ejecución de programas:</a:t>
            </a:r>
            <a:r>
              <a:rPr lang="en-US" sz="2000">
                <a:solidFill>
                  <a:srgbClr val="000000"/>
                </a:solidFill>
                <a:latin typeface="Arimo"/>
              </a:rPr>
              <a:t> Cuando un usuario quiere ejecutar un programa, el sistema operativo realiza todas las tareas necesarias para ello, tales como cargar las instrucciones y datos del programa en memoria, iniciar dispositivos de entrada/salida y preparar otros recursos.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sp>
        <p:nvSpPr>
          <p:cNvPr id="183" name="AutoShape 183"/>
          <p:cNvSpPr/>
          <p:nvPr/>
        </p:nvSpPr>
        <p:spPr>
          <a:xfrm>
            <a:off x="399765" y="3484301"/>
            <a:ext cx="17243797" cy="5158421"/>
          </a:xfrm>
          <a:prstGeom prst="rect">
            <a:avLst/>
          </a:prstGeom>
          <a:solidFill>
            <a:srgbClr val="FFFFFF"/>
          </a:solidFill>
        </p:spPr>
      </p:sp>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9765" y="1359631"/>
            <a:ext cx="17488470" cy="7567738"/>
          </a:xfrm>
          <a:prstGeom prst="rect">
            <a:avLst/>
          </a:prstGeom>
        </p:spPr>
      </p:pic>
      <p:pic>
        <p:nvPicPr>
          <p:cNvPr id="185" name="Picture 18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2682912" y="7085838"/>
            <a:ext cx="1219918" cy="677732"/>
          </a:xfrm>
          <a:prstGeom prst="rect">
            <a:avLst/>
          </a:prstGeom>
        </p:spPr>
      </p:pic>
      <p:pic>
        <p:nvPicPr>
          <p:cNvPr id="186" name="Picture 18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682912" y="4085059"/>
            <a:ext cx="1219918" cy="677732"/>
          </a:xfrm>
          <a:prstGeom prst="rect">
            <a:avLst/>
          </a:prstGeom>
        </p:spPr>
      </p:pic>
      <p:pic>
        <p:nvPicPr>
          <p:cNvPr id="187" name="Picture 18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430038" y="4762791"/>
            <a:ext cx="5213524" cy="2601442"/>
          </a:xfrm>
          <a:prstGeom prst="rect">
            <a:avLst/>
          </a:prstGeom>
        </p:spPr>
      </p:pic>
      <p:pic>
        <p:nvPicPr>
          <p:cNvPr id="188" name="Picture 18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959711">
            <a:off x="15033562" y="6793428"/>
            <a:ext cx="888378" cy="1262553"/>
          </a:xfrm>
          <a:prstGeom prst="rect">
            <a:avLst/>
          </a:prstGeom>
        </p:spPr>
      </p:pic>
      <p:sp>
        <p:nvSpPr>
          <p:cNvPr id="189" name="TextBox 189"/>
          <p:cNvSpPr txBox="1"/>
          <p:nvPr/>
        </p:nvSpPr>
        <p:spPr>
          <a:xfrm>
            <a:off x="696372" y="3663053"/>
            <a:ext cx="11489551" cy="4960620"/>
          </a:xfrm>
          <a:prstGeom prst="rect">
            <a:avLst/>
          </a:prstGeom>
        </p:spPr>
        <p:txBody>
          <a:bodyPr lIns="0" tIns="0" rIns="0" bIns="0" rtlCol="0" anchor="t">
            <a:spAutoFit/>
          </a:bodyPr>
          <a:lstStyle/>
          <a:p>
            <a:pPr marL="431801" lvl="1" indent="-215900" algn="just">
              <a:lnSpc>
                <a:spcPts val="3000"/>
              </a:lnSpc>
              <a:buFont typeface="Arial"/>
              <a:buChar char="•"/>
            </a:pPr>
            <a:r>
              <a:rPr lang="en-US" sz="2000">
                <a:solidFill>
                  <a:srgbClr val="000000"/>
                </a:solidFill>
                <a:latin typeface="Arimo"/>
              </a:rPr>
              <a:t>Acceder a los dispositivos entrada/salida: El sistema operativo suministra una interfaz homogénea para los dispositivos de entrada/salida para que el usuario pueda utilizar de forma más sencilla los mismos.</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Controlar el acceso al sistema y los recursos: en el caso de sistemas compartidos, proporcionando protección a los recursos y los datos frente a usuarios no autorizados.</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Capacidad de adaptación: Un sistema operativo debe ser construido de manera que pueda evolucionar a la vez que surgen actualizaciones hardware y software.</a:t>
            </a:r>
          </a:p>
          <a:p>
            <a:pPr algn="just">
              <a:lnSpc>
                <a:spcPts val="3000"/>
              </a:lnSpc>
            </a:pPr>
            <a:endParaRPr lang="en-US" sz="2000">
              <a:solidFill>
                <a:srgbClr val="000000"/>
              </a:solidFill>
              <a:latin typeface="Arimo"/>
            </a:endParaRPr>
          </a:p>
          <a:p>
            <a:pPr marL="431801" lvl="1" indent="-215900" algn="just">
              <a:lnSpc>
                <a:spcPts val="3000"/>
              </a:lnSpc>
              <a:buFont typeface="Arial"/>
              <a:buChar char="•"/>
            </a:pPr>
            <a:r>
              <a:rPr lang="en-US" sz="2000">
                <a:solidFill>
                  <a:srgbClr val="000000"/>
                </a:solidFill>
                <a:latin typeface="Arimo"/>
              </a:rPr>
              <a:t>Gestionar las comunicaciones en red: El sistema operativo debe permitir al usuario manejar con facilidad todo lo referente a la instalación y uso de las redes de ordenadores</a:t>
            </a:r>
            <a:r>
              <a:rPr lang="en-US" sz="2000">
                <a:solidFill>
                  <a:srgbClr val="000000"/>
                </a:solidFill>
                <a:latin typeface="Arimo Bold"/>
              </a:rPr>
              <a:t>.</a:t>
            </a:r>
          </a:p>
          <a:p>
            <a:pPr algn="just">
              <a:lnSpc>
                <a:spcPts val="3150"/>
              </a:lnSpc>
            </a:pPr>
            <a:endParaRPr lang="en-US" sz="2000">
              <a:solidFill>
                <a:srgbClr val="000000"/>
              </a:solidFill>
              <a:latin typeface="Arimo 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grpSp>
        <p:nvGrpSpPr>
          <p:cNvPr id="2" name="Group 2"/>
          <p:cNvGrpSpPr/>
          <p:nvPr/>
        </p:nvGrpSpPr>
        <p:grpSpPr>
          <a:xfrm>
            <a:off x="-53042" y="-4048700"/>
            <a:ext cx="18394084" cy="18384400"/>
            <a:chOff x="0" y="0"/>
            <a:chExt cx="24525445" cy="24512533"/>
          </a:xfrm>
        </p:grpSpPr>
        <p:grpSp>
          <p:nvGrpSpPr>
            <p:cNvPr id="3" name="Group 3"/>
            <p:cNvGrpSpPr>
              <a:grpSpLocks noChangeAspect="1"/>
            </p:cNvGrpSpPr>
            <p:nvPr/>
          </p:nvGrpSpPr>
          <p:grpSpPr>
            <a:xfrm>
              <a:off x="0" y="0"/>
              <a:ext cx="8189006" cy="8198809"/>
              <a:chOff x="0" y="0"/>
              <a:chExt cx="5516626" cy="5523230"/>
            </a:xfrm>
          </p:grpSpPr>
          <p:sp>
            <p:nvSpPr>
              <p:cNvPr id="4" name="Freeform 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5" name="Freeform 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 name="Freeform 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 name="Freeform 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 name="Freeform 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 name="Freeform 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 name="Freeform 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 name="Freeform 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 name="Freeform 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 name="Freeform 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 name="Freeform 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 name="Freeform 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 name="Freeform 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 name="Freeform 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 name="Freeform 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9" name="Freeform 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0" name="Freeform 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1" name="Freeform 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22" name="Freeform 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23" name="Group 23"/>
            <p:cNvGrpSpPr>
              <a:grpSpLocks noChangeAspect="1"/>
            </p:cNvGrpSpPr>
            <p:nvPr/>
          </p:nvGrpSpPr>
          <p:grpSpPr>
            <a:xfrm>
              <a:off x="8168219" y="0"/>
              <a:ext cx="8189006" cy="8198809"/>
              <a:chOff x="0" y="0"/>
              <a:chExt cx="5516626" cy="5523230"/>
            </a:xfrm>
          </p:grpSpPr>
          <p:sp>
            <p:nvSpPr>
              <p:cNvPr id="24" name="Freeform 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25" name="Freeform 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6" name="Freeform 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7" name="Freeform 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8" name="Freeform 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29" name="Freeform 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0" name="Freeform 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1" name="Freeform 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2" name="Freeform 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3" name="Freeform 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34" name="Freeform 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5" name="Freeform 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6" name="Freeform 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7" name="Freeform 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8" name="Freeform 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39" name="Freeform 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0" name="Freeform 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1" name="Freeform 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42" name="Freeform 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43" name="Group 43"/>
            <p:cNvGrpSpPr>
              <a:grpSpLocks noChangeAspect="1"/>
            </p:cNvGrpSpPr>
            <p:nvPr/>
          </p:nvGrpSpPr>
          <p:grpSpPr>
            <a:xfrm>
              <a:off x="16336439" y="0"/>
              <a:ext cx="8189006" cy="8198809"/>
              <a:chOff x="0" y="0"/>
              <a:chExt cx="5516626" cy="5523230"/>
            </a:xfrm>
          </p:grpSpPr>
          <p:sp>
            <p:nvSpPr>
              <p:cNvPr id="44" name="Freeform 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45" name="Freeform 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6" name="Freeform 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7" name="Freeform 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8" name="Freeform 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49" name="Freeform 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0" name="Freeform 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1" name="Freeform 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2" name="Freeform 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3" name="Freeform 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54" name="Freeform 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5" name="Freeform 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6" name="Freeform 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7" name="Freeform 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8" name="Freeform 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59" name="Freeform 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0" name="Freeform 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1" name="Freeform 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62" name="Freeform 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63" name="Group 63"/>
            <p:cNvGrpSpPr>
              <a:grpSpLocks noChangeAspect="1"/>
            </p:cNvGrpSpPr>
            <p:nvPr/>
          </p:nvGrpSpPr>
          <p:grpSpPr>
            <a:xfrm>
              <a:off x="0" y="8155837"/>
              <a:ext cx="8189006" cy="8198809"/>
              <a:chOff x="0" y="0"/>
              <a:chExt cx="5516626" cy="5523230"/>
            </a:xfrm>
          </p:grpSpPr>
          <p:sp>
            <p:nvSpPr>
              <p:cNvPr id="64" name="Freeform 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65" name="Freeform 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6" name="Freeform 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7" name="Freeform 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8" name="Freeform 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69" name="Freeform 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0" name="Freeform 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1" name="Freeform 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2" name="Freeform 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3" name="Freeform 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74" name="Freeform 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5" name="Freeform 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6" name="Freeform 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7" name="Freeform 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8" name="Freeform 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79" name="Freeform 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0" name="Freeform 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1" name="Freeform 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82" name="Freeform 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83" name="Group 83"/>
            <p:cNvGrpSpPr>
              <a:grpSpLocks noChangeAspect="1"/>
            </p:cNvGrpSpPr>
            <p:nvPr/>
          </p:nvGrpSpPr>
          <p:grpSpPr>
            <a:xfrm>
              <a:off x="8168219" y="8155837"/>
              <a:ext cx="8189006" cy="8198809"/>
              <a:chOff x="0" y="0"/>
              <a:chExt cx="5516626" cy="5523230"/>
            </a:xfrm>
          </p:grpSpPr>
          <p:sp>
            <p:nvSpPr>
              <p:cNvPr id="84" name="Freeform 8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85" name="Freeform 8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6" name="Freeform 8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7" name="Freeform 8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8" name="Freeform 8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89" name="Freeform 8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0" name="Freeform 9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1" name="Freeform 9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2" name="Freeform 9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3" name="Freeform 9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94" name="Freeform 9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5" name="Freeform 9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6" name="Freeform 9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7" name="Freeform 9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8" name="Freeform 9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99" name="Freeform 9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0" name="Freeform 10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1" name="Freeform 10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02" name="Freeform 10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03" name="Group 103"/>
            <p:cNvGrpSpPr>
              <a:grpSpLocks noChangeAspect="1"/>
            </p:cNvGrpSpPr>
            <p:nvPr/>
          </p:nvGrpSpPr>
          <p:grpSpPr>
            <a:xfrm>
              <a:off x="16336439" y="8155837"/>
              <a:ext cx="8189006" cy="8198809"/>
              <a:chOff x="0" y="0"/>
              <a:chExt cx="5516626" cy="5523230"/>
            </a:xfrm>
          </p:grpSpPr>
          <p:sp>
            <p:nvSpPr>
              <p:cNvPr id="104" name="Freeform 10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05" name="Freeform 10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6" name="Freeform 10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7" name="Freeform 10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8" name="Freeform 10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09" name="Freeform 10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0" name="Freeform 11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1" name="Freeform 11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2" name="Freeform 11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3" name="Freeform 11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14" name="Freeform 11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5" name="Freeform 11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6" name="Freeform 11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7" name="Freeform 11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8" name="Freeform 11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19" name="Freeform 11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0" name="Freeform 12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1" name="Freeform 12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22" name="Freeform 12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23" name="Group 123"/>
            <p:cNvGrpSpPr>
              <a:grpSpLocks noChangeAspect="1"/>
            </p:cNvGrpSpPr>
            <p:nvPr/>
          </p:nvGrpSpPr>
          <p:grpSpPr>
            <a:xfrm>
              <a:off x="0" y="16313724"/>
              <a:ext cx="8189006" cy="8198809"/>
              <a:chOff x="0" y="0"/>
              <a:chExt cx="5516626" cy="5523230"/>
            </a:xfrm>
          </p:grpSpPr>
          <p:sp>
            <p:nvSpPr>
              <p:cNvPr id="124" name="Freeform 12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25" name="Freeform 12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6" name="Freeform 12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7" name="Freeform 12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8" name="Freeform 12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29" name="Freeform 12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0" name="Freeform 13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1" name="Freeform 13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2" name="Freeform 13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3" name="Freeform 13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34" name="Freeform 13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5" name="Freeform 13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6" name="Freeform 13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7" name="Freeform 13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8" name="Freeform 13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39" name="Freeform 13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0" name="Freeform 14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1" name="Freeform 14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42" name="Freeform 14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43" name="Group 143"/>
            <p:cNvGrpSpPr>
              <a:grpSpLocks noChangeAspect="1"/>
            </p:cNvGrpSpPr>
            <p:nvPr/>
          </p:nvGrpSpPr>
          <p:grpSpPr>
            <a:xfrm>
              <a:off x="8168219" y="16313724"/>
              <a:ext cx="8189006" cy="8198809"/>
              <a:chOff x="0" y="0"/>
              <a:chExt cx="5516626" cy="5523230"/>
            </a:xfrm>
          </p:grpSpPr>
          <p:sp>
            <p:nvSpPr>
              <p:cNvPr id="144" name="Freeform 14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45" name="Freeform 14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6" name="Freeform 14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7" name="Freeform 14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8" name="Freeform 14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49" name="Freeform 14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0" name="Freeform 15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1" name="Freeform 15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2" name="Freeform 15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3" name="Freeform 15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54" name="Freeform 15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5" name="Freeform 15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6" name="Freeform 15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7" name="Freeform 15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8" name="Freeform 15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59" name="Freeform 15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0" name="Freeform 16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1" name="Freeform 16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62" name="Freeform 16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nvGrpSpPr>
            <p:cNvPr id="163" name="Group 163"/>
            <p:cNvGrpSpPr>
              <a:grpSpLocks noChangeAspect="1"/>
            </p:cNvGrpSpPr>
            <p:nvPr/>
          </p:nvGrpSpPr>
          <p:grpSpPr>
            <a:xfrm>
              <a:off x="16336439" y="16313724"/>
              <a:ext cx="8189006" cy="8198809"/>
              <a:chOff x="0" y="0"/>
              <a:chExt cx="5516626" cy="5523230"/>
            </a:xfrm>
          </p:grpSpPr>
          <p:sp>
            <p:nvSpPr>
              <p:cNvPr id="164" name="Freeform 164"/>
              <p:cNvSpPr/>
              <p:nvPr/>
            </p:nvSpPr>
            <p:spPr>
              <a:xfrm>
                <a:off x="0" y="0"/>
                <a:ext cx="5516626" cy="5513578"/>
              </a:xfrm>
              <a:custGeom>
                <a:avLst/>
                <a:gdLst/>
                <a:ahLst/>
                <a:cxnLst/>
                <a:rect l="l" t="t" r="r" b="b"/>
                <a:pathLst>
                  <a:path w="5516626" h="5513578">
                    <a:moveTo>
                      <a:pt x="5516626" y="5513578"/>
                    </a:moveTo>
                    <a:lnTo>
                      <a:pt x="0" y="5513578"/>
                    </a:lnTo>
                    <a:lnTo>
                      <a:pt x="0" y="0"/>
                    </a:lnTo>
                    <a:lnTo>
                      <a:pt x="5516626" y="0"/>
                    </a:lnTo>
                    <a:lnTo>
                      <a:pt x="5516626" y="5513578"/>
                    </a:lnTo>
                    <a:close/>
                    <a:moveTo>
                      <a:pt x="18415" y="5495290"/>
                    </a:moveTo>
                    <a:lnTo>
                      <a:pt x="5498338" y="5495290"/>
                    </a:lnTo>
                    <a:lnTo>
                      <a:pt x="5498338" y="18288"/>
                    </a:lnTo>
                    <a:lnTo>
                      <a:pt x="18415" y="18288"/>
                    </a:lnTo>
                    <a:lnTo>
                      <a:pt x="18415" y="5495290"/>
                    </a:lnTo>
                    <a:close/>
                  </a:path>
                </a:pathLst>
              </a:custGeom>
              <a:solidFill>
                <a:srgbClr val="59A5E4">
                  <a:alpha val="9804"/>
                </a:srgbClr>
              </a:solidFill>
            </p:spPr>
          </p:sp>
          <p:sp>
            <p:nvSpPr>
              <p:cNvPr id="165" name="Freeform 165"/>
              <p:cNvSpPr/>
              <p:nvPr/>
            </p:nvSpPr>
            <p:spPr>
              <a:xfrm>
                <a:off x="9652" y="495363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6" name="Freeform 166"/>
              <p:cNvSpPr/>
              <p:nvPr/>
            </p:nvSpPr>
            <p:spPr>
              <a:xfrm>
                <a:off x="9652" y="440321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7" name="Freeform 167"/>
              <p:cNvSpPr/>
              <p:nvPr/>
            </p:nvSpPr>
            <p:spPr>
              <a:xfrm>
                <a:off x="9652" y="3852799"/>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8" name="Freeform 168"/>
              <p:cNvSpPr/>
              <p:nvPr/>
            </p:nvSpPr>
            <p:spPr>
              <a:xfrm>
                <a:off x="9652" y="3302381"/>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69" name="Freeform 169"/>
              <p:cNvSpPr/>
              <p:nvPr/>
            </p:nvSpPr>
            <p:spPr>
              <a:xfrm>
                <a:off x="9652" y="2751963"/>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0" name="Freeform 170"/>
              <p:cNvSpPr/>
              <p:nvPr/>
            </p:nvSpPr>
            <p:spPr>
              <a:xfrm>
                <a:off x="9652" y="2201545"/>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1" name="Freeform 171"/>
              <p:cNvSpPr/>
              <p:nvPr/>
            </p:nvSpPr>
            <p:spPr>
              <a:xfrm>
                <a:off x="9652" y="1651127"/>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2" name="Freeform 172"/>
              <p:cNvSpPr/>
              <p:nvPr/>
            </p:nvSpPr>
            <p:spPr>
              <a:xfrm>
                <a:off x="9652" y="1100836"/>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3" name="Freeform 173"/>
              <p:cNvSpPr/>
              <p:nvPr/>
            </p:nvSpPr>
            <p:spPr>
              <a:xfrm>
                <a:off x="9652" y="550418"/>
                <a:ext cx="5506974" cy="19304"/>
              </a:xfrm>
              <a:custGeom>
                <a:avLst/>
                <a:gdLst/>
                <a:ahLst/>
                <a:cxnLst/>
                <a:rect l="l" t="t" r="r" b="b"/>
                <a:pathLst>
                  <a:path w="5506974" h="19304">
                    <a:moveTo>
                      <a:pt x="0" y="0"/>
                    </a:moveTo>
                    <a:lnTo>
                      <a:pt x="5506974" y="0"/>
                    </a:lnTo>
                    <a:lnTo>
                      <a:pt x="5506974" y="19304"/>
                    </a:lnTo>
                    <a:lnTo>
                      <a:pt x="0" y="19304"/>
                    </a:lnTo>
                    <a:close/>
                  </a:path>
                </a:pathLst>
              </a:custGeom>
              <a:solidFill>
                <a:srgbClr val="59A5E4">
                  <a:alpha val="9804"/>
                </a:srgbClr>
              </a:solidFill>
            </p:spPr>
          </p:sp>
          <p:sp>
            <p:nvSpPr>
              <p:cNvPr id="174" name="Freeform 174"/>
              <p:cNvSpPr/>
              <p:nvPr/>
            </p:nvSpPr>
            <p:spPr>
              <a:xfrm>
                <a:off x="4939030"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5" name="Freeform 175"/>
              <p:cNvSpPr/>
              <p:nvPr/>
            </p:nvSpPr>
            <p:spPr>
              <a:xfrm>
                <a:off x="4390136"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6" name="Freeform 176"/>
              <p:cNvSpPr/>
              <p:nvPr/>
            </p:nvSpPr>
            <p:spPr>
              <a:xfrm>
                <a:off x="384136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7" name="Freeform 177"/>
              <p:cNvSpPr/>
              <p:nvPr/>
            </p:nvSpPr>
            <p:spPr>
              <a:xfrm>
                <a:off x="3292729"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8" name="Freeform 178"/>
              <p:cNvSpPr/>
              <p:nvPr/>
            </p:nvSpPr>
            <p:spPr>
              <a:xfrm>
                <a:off x="2743835"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79" name="Freeform 179"/>
              <p:cNvSpPr/>
              <p:nvPr/>
            </p:nvSpPr>
            <p:spPr>
              <a:xfrm>
                <a:off x="2195068"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0" name="Freeform 180"/>
              <p:cNvSpPr/>
              <p:nvPr/>
            </p:nvSpPr>
            <p:spPr>
              <a:xfrm>
                <a:off x="1646301"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1" name="Freeform 181"/>
              <p:cNvSpPr/>
              <p:nvPr/>
            </p:nvSpPr>
            <p:spPr>
              <a:xfrm>
                <a:off x="1097534"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sp>
            <p:nvSpPr>
              <p:cNvPr id="182" name="Freeform 182"/>
              <p:cNvSpPr/>
              <p:nvPr/>
            </p:nvSpPr>
            <p:spPr>
              <a:xfrm>
                <a:off x="548767" y="9652"/>
                <a:ext cx="19304" cy="5513578"/>
              </a:xfrm>
              <a:custGeom>
                <a:avLst/>
                <a:gdLst/>
                <a:ahLst/>
                <a:cxnLst/>
                <a:rect l="l" t="t" r="r" b="b"/>
                <a:pathLst>
                  <a:path w="19304" h="5513578">
                    <a:moveTo>
                      <a:pt x="0" y="0"/>
                    </a:moveTo>
                    <a:lnTo>
                      <a:pt x="19304" y="0"/>
                    </a:lnTo>
                    <a:lnTo>
                      <a:pt x="19304" y="5513578"/>
                    </a:lnTo>
                    <a:lnTo>
                      <a:pt x="0" y="5513578"/>
                    </a:lnTo>
                    <a:close/>
                  </a:path>
                </a:pathLst>
              </a:custGeom>
              <a:solidFill>
                <a:srgbClr val="59A5E4">
                  <a:alpha val="9804"/>
                </a:srgbClr>
              </a:solidFill>
            </p:spPr>
          </p:sp>
        </p:grpSp>
      </p:grpSp>
      <p:grpSp>
        <p:nvGrpSpPr>
          <p:cNvPr id="183" name="Group 183"/>
          <p:cNvGrpSpPr/>
          <p:nvPr/>
        </p:nvGrpSpPr>
        <p:grpSpPr>
          <a:xfrm>
            <a:off x="2189434" y="2688326"/>
            <a:ext cx="13470057" cy="4910347"/>
            <a:chOff x="0" y="0"/>
            <a:chExt cx="17960076" cy="6547130"/>
          </a:xfrm>
        </p:grpSpPr>
        <p:pic>
          <p:nvPicPr>
            <p:cNvPr id="184" name="Picture 18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5044"/>
            <a:stretch>
              <a:fillRect/>
            </a:stretch>
          </p:blipFill>
          <p:spPr>
            <a:xfrm>
              <a:off x="0" y="0"/>
              <a:ext cx="17960076" cy="6547130"/>
            </a:xfrm>
            <a:prstGeom prst="rect">
              <a:avLst/>
            </a:prstGeom>
          </p:spPr>
        </p:pic>
        <p:sp>
          <p:nvSpPr>
            <p:cNvPr id="185" name="AutoShape 185"/>
            <p:cNvSpPr/>
            <p:nvPr/>
          </p:nvSpPr>
          <p:spPr>
            <a:xfrm>
              <a:off x="355394" y="1510831"/>
              <a:ext cx="17237925" cy="4681156"/>
            </a:xfrm>
            <a:prstGeom prst="rect">
              <a:avLst/>
            </a:prstGeom>
            <a:solidFill>
              <a:srgbClr val="FFFFFF"/>
            </a:solidFill>
          </p:spPr>
        </p:sp>
      </p:grpSp>
      <p:sp>
        <p:nvSpPr>
          <p:cNvPr id="186" name="TextBox 186"/>
          <p:cNvSpPr txBox="1"/>
          <p:nvPr/>
        </p:nvSpPr>
        <p:spPr>
          <a:xfrm>
            <a:off x="3615889" y="4649137"/>
            <a:ext cx="11056221" cy="1632378"/>
          </a:xfrm>
          <a:prstGeom prst="rect">
            <a:avLst/>
          </a:prstGeom>
        </p:spPr>
        <p:txBody>
          <a:bodyPr lIns="0" tIns="0" rIns="0" bIns="0" rtlCol="0" anchor="t">
            <a:spAutoFit/>
          </a:bodyPr>
          <a:lstStyle/>
          <a:p>
            <a:pPr algn="ctr">
              <a:lnSpc>
                <a:spcPts val="6456"/>
              </a:lnSpc>
            </a:pPr>
            <a:r>
              <a:rPr lang="en-US" sz="4966">
                <a:solidFill>
                  <a:srgbClr val="000000"/>
                </a:solidFill>
                <a:latin typeface="Now Bold"/>
              </a:rPr>
              <a:t>Funciones de los sistemas operativos (SO)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3152</Words>
  <Application>Microsoft Office PowerPoint</Application>
  <PresentationFormat>Personalizado</PresentationFormat>
  <Paragraphs>205</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Agrandir Bold</vt:lpstr>
      <vt:lpstr>Arial</vt:lpstr>
      <vt:lpstr>Now Bold</vt:lpstr>
      <vt:lpstr>Arimo</vt:lpstr>
      <vt:lpstr>Calibri</vt:lpstr>
      <vt:lpstr>Arimo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Operativos</dc:title>
  <cp:lastModifiedBy>Victor G. Cedeño M.</cp:lastModifiedBy>
  <cp:revision>2</cp:revision>
  <dcterms:created xsi:type="dcterms:W3CDTF">2006-08-16T00:00:00Z</dcterms:created>
  <dcterms:modified xsi:type="dcterms:W3CDTF">2022-04-04T03:41:04Z</dcterms:modified>
  <dc:identifier>DAE8VbEGqM0</dc:identifier>
</cp:coreProperties>
</file>