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8.jpg" ContentType="image/png"/>
  <Override PartName="/ppt/media/image9.jpg" ContentType="image/png"/>
  <Override PartName="/ppt/media/image10.jpg" ContentType="image/png"/>
  <Override PartName="/ppt/media/image11.jpg" ContentType="image/png"/>
  <Override PartName="/ppt/media/image12.jpg" ContentType="image/png"/>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2" r:id="rId1"/>
  </p:sldMasterIdLst>
  <p:sldIdLst>
    <p:sldId id="256" r:id="rId2"/>
    <p:sldId id="260" r:id="rId3"/>
    <p:sldId id="257" r:id="rId4"/>
    <p:sldId id="258" r:id="rId5"/>
    <p:sldId id="261" r:id="rId6"/>
    <p:sldId id="259"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1766878-3199-4EAB-94E7-2D6D11070E14}"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12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374831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83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572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227100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6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20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82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37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03612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06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422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0905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19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43849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2749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20757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34D819-9F07-4261-B09B-9E467E5D9002}" type="datetimeFigureOut">
              <a:rPr lang="en-US" smtClean="0"/>
              <a:pPr/>
              <a:t>9/28/2022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9650377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520064"/>
            <a:ext cx="7053561" cy="1227908"/>
          </a:xfrm>
        </p:spPr>
        <p:txBody>
          <a:bodyPr/>
          <a:lstStyle/>
          <a:p>
            <a:r>
              <a:rPr lang="es-PA" sz="4800" dirty="0" smtClean="0">
                <a:solidFill>
                  <a:srgbClr val="002060"/>
                </a:solidFill>
                <a:latin typeface="Arial" panose="020B0604020202020204" pitchFamily="34" charset="0"/>
                <a:cs typeface="Arial" panose="020B0604020202020204" pitchFamily="34" charset="0"/>
              </a:rPr>
              <a:t>VIRUS INFORMATICOS</a:t>
            </a:r>
            <a:endParaRPr lang="es-PA" sz="4800" dirty="0">
              <a:solidFill>
                <a:srgbClr val="002060"/>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lstStyle/>
          <a:p>
            <a:r>
              <a:rPr lang="es-PA" dirty="0" smtClean="0">
                <a:ln w="0"/>
                <a:solidFill>
                  <a:srgbClr val="002060"/>
                </a:solidFill>
                <a:effectLst>
                  <a:outerShdw blurRad="38100" dist="19050" dir="2700000" algn="tl" rotWithShape="0">
                    <a:schemeClr val="dk1">
                      <a:alpha val="40000"/>
                    </a:schemeClr>
                  </a:outerShdw>
                </a:effectLst>
              </a:rPr>
              <a:t>Autor  : </a:t>
            </a:r>
          </a:p>
          <a:p>
            <a:r>
              <a:rPr lang="es-PA" dirty="0" smtClean="0">
                <a:ln w="0"/>
                <a:solidFill>
                  <a:srgbClr val="002060"/>
                </a:solidFill>
                <a:effectLst>
                  <a:outerShdw blurRad="38100" dist="19050" dir="2700000" algn="tl" rotWithShape="0">
                    <a:schemeClr val="dk1">
                      <a:alpha val="40000"/>
                    </a:schemeClr>
                  </a:outerShdw>
                </a:effectLst>
              </a:rPr>
              <a:t>                                                      Yonathan Harding</a:t>
            </a:r>
            <a:endParaRPr lang="es-PA" dirty="0">
              <a:ln w="0"/>
              <a:solidFill>
                <a:srgbClr val="002060"/>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845" y="3474720"/>
            <a:ext cx="2512625" cy="1899077"/>
          </a:xfrm>
          <a:prstGeom prst="ellipse">
            <a:avLst/>
          </a:prstGeom>
          <a:ln>
            <a:noFill/>
          </a:ln>
          <a:effectLst>
            <a:softEdge rad="112500"/>
          </a:effectLst>
        </p:spPr>
      </p:pic>
    </p:spTree>
    <p:extLst>
      <p:ext uri="{BB962C8B-B14F-4D97-AF65-F5344CB8AC3E}">
        <p14:creationId xmlns:p14="http://schemas.microsoft.com/office/powerpoint/2010/main" val="141524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3600" dirty="0" smtClean="0">
                <a:solidFill>
                  <a:srgbClr val="002060"/>
                </a:solidFill>
                <a:latin typeface="Arial" panose="020B0604020202020204" pitchFamily="34" charset="0"/>
                <a:cs typeface="Arial" panose="020B0604020202020204" pitchFamily="34" charset="0"/>
              </a:rPr>
              <a:t>Historia de los Virus </a:t>
            </a:r>
            <a:r>
              <a:rPr lang="es-PA" sz="3600" dirty="0">
                <a:solidFill>
                  <a:srgbClr val="002060"/>
                </a:solidFill>
                <a:latin typeface="Arial" panose="020B0604020202020204" pitchFamily="34" charset="0"/>
                <a:cs typeface="Arial" panose="020B0604020202020204" pitchFamily="34" charset="0"/>
              </a:rPr>
              <a:t>Informático</a:t>
            </a:r>
            <a:r>
              <a:rPr lang="es-PA" sz="3600" dirty="0" smtClean="0">
                <a:solidFill>
                  <a:srgbClr val="002060"/>
                </a:solidFill>
                <a:latin typeface="Arial" panose="020B0604020202020204" pitchFamily="34" charset="0"/>
                <a:cs typeface="Arial" panose="020B0604020202020204" pitchFamily="34" charset="0"/>
              </a:rPr>
              <a:t> </a:t>
            </a:r>
            <a:endParaRPr lang="es-PA" sz="36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PA" sz="2000" dirty="0">
                <a:solidFill>
                  <a:srgbClr val="002060"/>
                </a:solidFill>
                <a:latin typeface="Arial" panose="020B0604020202020204" pitchFamily="34" charset="0"/>
                <a:cs typeface="Arial" panose="020B0604020202020204" pitchFamily="34" charset="0"/>
              </a:rPr>
              <a:t>El primer virus informático que se conoce fue desarrollado en 1971 por Robert Thomas, ingeniero de BBN Technologies. Conocido como el virus “Creeper”, este programa experimental infectó los mainframes en la red Arpanet, mostrando en el teletipo el mensaje: “Soy creeper: Atrápame si puedes”.</a:t>
            </a:r>
          </a:p>
          <a:p>
            <a:endParaRPr lang="es-PA"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17" y="4093756"/>
            <a:ext cx="1935480" cy="1935480"/>
          </a:xfrm>
          <a:prstGeom prst="rect">
            <a:avLst/>
          </a:prstGeom>
        </p:spPr>
      </p:pic>
    </p:spTree>
    <p:extLst>
      <p:ext uri="{BB962C8B-B14F-4D97-AF65-F5344CB8AC3E}">
        <p14:creationId xmlns:p14="http://schemas.microsoft.com/office/powerpoint/2010/main" val="379835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b="1" dirty="0">
                <a:solidFill>
                  <a:srgbClr val="002060"/>
                </a:solidFill>
              </a:rPr>
              <a:t>¿Que </a:t>
            </a:r>
            <a:r>
              <a:rPr lang="es-PA" b="1" dirty="0" smtClean="0">
                <a:solidFill>
                  <a:srgbClr val="002060"/>
                </a:solidFill>
              </a:rPr>
              <a:t>es un  </a:t>
            </a:r>
            <a:r>
              <a:rPr lang="es-PA" b="1" dirty="0">
                <a:solidFill>
                  <a:srgbClr val="002060"/>
                </a:solidFill>
              </a:rPr>
              <a:t>V</a:t>
            </a:r>
            <a:r>
              <a:rPr lang="es-PA" b="1" dirty="0" smtClean="0">
                <a:solidFill>
                  <a:srgbClr val="002060"/>
                </a:solidFill>
              </a:rPr>
              <a:t>irus </a:t>
            </a:r>
            <a:r>
              <a:rPr lang="es-PA" b="1" dirty="0">
                <a:solidFill>
                  <a:srgbClr val="002060"/>
                </a:solidFill>
              </a:rPr>
              <a:t>Informático</a:t>
            </a:r>
            <a:r>
              <a:rPr lang="es-PA" b="1" dirty="0"/>
              <a:t>? </a:t>
            </a:r>
            <a:br>
              <a:rPr lang="es-PA" b="1" dirty="0"/>
            </a:br>
            <a:endParaRPr lang="es-PA" dirty="0"/>
          </a:p>
        </p:txBody>
      </p:sp>
      <p:sp>
        <p:nvSpPr>
          <p:cNvPr id="3" name="Marcador de contenido 2"/>
          <p:cNvSpPr>
            <a:spLocks noGrp="1"/>
          </p:cNvSpPr>
          <p:nvPr>
            <p:ph idx="1"/>
          </p:nvPr>
        </p:nvSpPr>
        <p:spPr/>
        <p:txBody>
          <a:bodyPr/>
          <a:lstStyle/>
          <a:p>
            <a:pPr marL="0" indent="0" algn="just">
              <a:lnSpc>
                <a:spcPct val="150000"/>
              </a:lnSpc>
              <a:buNone/>
            </a:pPr>
            <a:r>
              <a:rPr lang="es-PA" sz="2000" dirty="0">
                <a:solidFill>
                  <a:srgbClr val="002060"/>
                </a:solidFill>
                <a:latin typeface="Arial" panose="020B0604020202020204" pitchFamily="34" charset="0"/>
                <a:cs typeface="Arial" panose="020B0604020202020204" pitchFamily="34" charset="0"/>
              </a:rPr>
              <a:t>Un virus es un tipo de </a:t>
            </a:r>
            <a:r>
              <a:rPr lang="es-PA" sz="2000" dirty="0" smtClean="0">
                <a:solidFill>
                  <a:srgbClr val="002060"/>
                </a:solidFill>
                <a:latin typeface="Arial" panose="020B0604020202020204" pitchFamily="34" charset="0"/>
                <a:cs typeface="Arial" panose="020B0604020202020204" pitchFamily="34" charset="0"/>
              </a:rPr>
              <a:t>malware, programa </a:t>
            </a:r>
            <a:r>
              <a:rPr lang="es-PA" sz="2000" dirty="0">
                <a:solidFill>
                  <a:srgbClr val="002060"/>
                </a:solidFill>
                <a:latin typeface="Arial" panose="020B0604020202020204" pitchFamily="34" charset="0"/>
                <a:cs typeface="Arial" panose="020B0604020202020204" pitchFamily="34" charset="0"/>
              </a:rPr>
              <a:t>perjudicial creado por piratas informáticos </a:t>
            </a:r>
            <a:r>
              <a:rPr lang="es-PA" sz="2000" dirty="0" smtClean="0">
                <a:solidFill>
                  <a:srgbClr val="002060"/>
                </a:solidFill>
                <a:latin typeface="Arial" panose="020B0604020202020204" pitchFamily="34" charset="0"/>
                <a:cs typeface="Arial" panose="020B0604020202020204" pitchFamily="34" charset="0"/>
              </a:rPr>
              <a:t>con el objetivo de alterar el funcionamiento de  </a:t>
            </a:r>
            <a:r>
              <a:rPr lang="es-PA" sz="2000" dirty="0">
                <a:solidFill>
                  <a:srgbClr val="002060"/>
                </a:solidFill>
                <a:latin typeface="Arial" panose="020B0604020202020204" pitchFamily="34" charset="0"/>
                <a:cs typeface="Arial" panose="020B0604020202020204" pitchFamily="34" charset="0"/>
              </a:rPr>
              <a:t>tu computadora o dispositivo en varias formas. Pueden ser realmente difíciles de eliminar y se pueden propagar de un dispositivo a </a:t>
            </a:r>
            <a:r>
              <a:rPr lang="es-PA" sz="2000" dirty="0" smtClean="0">
                <a:solidFill>
                  <a:srgbClr val="002060"/>
                </a:solidFill>
                <a:latin typeface="Arial" panose="020B0604020202020204" pitchFamily="34" charset="0"/>
                <a:cs typeface="Arial" panose="020B0604020202020204" pitchFamily="34" charset="0"/>
              </a:rPr>
              <a:t>otro.</a:t>
            </a:r>
            <a:endParaRPr lang="es-PA"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740" y="4180114"/>
            <a:ext cx="2729260" cy="1896836"/>
          </a:xfrm>
          <a:prstGeom prst="rect">
            <a:avLst/>
          </a:prstGeom>
          <a:ln>
            <a:noFill/>
          </a:ln>
          <a:effectLst>
            <a:softEdge rad="112500"/>
          </a:effectLst>
        </p:spPr>
      </p:pic>
    </p:spTree>
    <p:extLst>
      <p:ext uri="{BB962C8B-B14F-4D97-AF65-F5344CB8AC3E}">
        <p14:creationId xmlns:p14="http://schemas.microsoft.com/office/powerpoint/2010/main" val="2231462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19446"/>
            <a:ext cx="9601196" cy="1303867"/>
          </a:xfrm>
        </p:spPr>
        <p:txBody>
          <a:bodyPr>
            <a:normAutofit/>
          </a:bodyPr>
          <a:lstStyle/>
          <a:p>
            <a:r>
              <a:rPr lang="es-PA" dirty="0" smtClean="0">
                <a:solidFill>
                  <a:srgbClr val="002060"/>
                </a:solidFill>
              </a:rPr>
              <a:t>¿</a:t>
            </a:r>
            <a:r>
              <a:rPr lang="es-PA" sz="3200" b="1" dirty="0">
                <a:solidFill>
                  <a:srgbClr val="002060"/>
                </a:solidFill>
                <a:latin typeface="Arial" panose="020B0604020202020204" pitchFamily="34" charset="0"/>
                <a:cs typeface="Arial" panose="020B0604020202020204" pitchFamily="34" charset="0"/>
              </a:rPr>
              <a:t>Cómo funciona un </a:t>
            </a:r>
            <a:r>
              <a:rPr lang="es-PA" sz="3200" b="1" dirty="0" smtClean="0">
                <a:solidFill>
                  <a:srgbClr val="002060"/>
                </a:solidFill>
                <a:latin typeface="Arial" panose="020B0604020202020204" pitchFamily="34" charset="0"/>
                <a:cs typeface="Arial" panose="020B0604020202020204" pitchFamily="34" charset="0"/>
              </a:rPr>
              <a:t>Virus Informático</a:t>
            </a:r>
            <a:r>
              <a:rPr lang="es-PA" sz="3200" dirty="0" smtClean="0">
                <a:solidFill>
                  <a:srgbClr val="002060"/>
                </a:solidFill>
                <a:latin typeface="Arial" panose="020B0604020202020204" pitchFamily="34" charset="0"/>
                <a:cs typeface="Arial" panose="020B0604020202020204" pitchFamily="34" charset="0"/>
              </a:rPr>
              <a:t>?</a:t>
            </a:r>
            <a:endParaRPr lang="es-PA" sz="32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95400" y="2689978"/>
            <a:ext cx="9376953" cy="3425857"/>
          </a:xfrm>
        </p:spPr>
        <p:txBody>
          <a:bodyPr>
            <a:normAutofit/>
          </a:bodyPr>
          <a:lstStyle/>
          <a:p>
            <a:pPr marL="0" indent="0" algn="just">
              <a:buNone/>
            </a:pPr>
            <a:r>
              <a:rPr lang="es-PA" sz="2000" dirty="0">
                <a:solidFill>
                  <a:srgbClr val="002060"/>
                </a:solidFill>
                <a:latin typeface="Arial" panose="020B0604020202020204" pitchFamily="34" charset="0"/>
                <a:cs typeface="Arial" panose="020B0604020202020204" pitchFamily="34" charset="0"/>
              </a:rPr>
              <a:t>Un </a:t>
            </a:r>
            <a:r>
              <a:rPr lang="es-PA" sz="2000" dirty="0" smtClean="0">
                <a:solidFill>
                  <a:srgbClr val="002060"/>
                </a:solidFill>
                <a:latin typeface="Arial" panose="020B0604020202020204" pitchFamily="34" charset="0"/>
                <a:cs typeface="Arial" panose="020B0604020202020204" pitchFamily="34" charset="0"/>
              </a:rPr>
              <a:t>virus </a:t>
            </a:r>
            <a:r>
              <a:rPr lang="es-PA" sz="2000" dirty="0" smtClean="0">
                <a:solidFill>
                  <a:srgbClr val="002060"/>
                </a:solidFill>
                <a:latin typeface="Arial" panose="020B0604020202020204" pitchFamily="34" charset="0"/>
                <a:cs typeface="Arial" panose="020B0604020202020204" pitchFamily="34" charset="0"/>
              </a:rPr>
              <a:t>funciona </a:t>
            </a:r>
            <a:r>
              <a:rPr lang="es-PA" sz="2000" dirty="0" smtClean="0">
                <a:solidFill>
                  <a:srgbClr val="002060"/>
                </a:solidFill>
                <a:latin typeface="Arial" panose="020B0604020202020204" pitchFamily="34" charset="0"/>
                <a:cs typeface="Arial" panose="020B0604020202020204" pitchFamily="34" charset="0"/>
              </a:rPr>
              <a:t>de diferentes maneras ,  </a:t>
            </a:r>
            <a:r>
              <a:rPr lang="es-PA" sz="2000" dirty="0">
                <a:solidFill>
                  <a:srgbClr val="002060"/>
                </a:solidFill>
                <a:latin typeface="Arial" panose="020B0604020202020204" pitchFamily="34" charset="0"/>
                <a:cs typeface="Arial" panose="020B0604020202020204" pitchFamily="34" charset="0"/>
              </a:rPr>
              <a:t>puede producir varios </a:t>
            </a:r>
            <a:r>
              <a:rPr lang="es-PA" sz="2000" dirty="0" smtClean="0">
                <a:solidFill>
                  <a:srgbClr val="002060"/>
                </a:solidFill>
                <a:latin typeface="Arial" panose="020B0604020202020204" pitchFamily="34" charset="0"/>
                <a:cs typeface="Arial" panose="020B0604020202020204" pitchFamily="34" charset="0"/>
              </a:rPr>
              <a:t>problemas, como el consumo de toda </a:t>
            </a:r>
            <a:r>
              <a:rPr lang="es-PA" sz="2000" dirty="0">
                <a:solidFill>
                  <a:srgbClr val="002060"/>
                </a:solidFill>
                <a:latin typeface="Arial" panose="020B0604020202020204" pitchFamily="34" charset="0"/>
                <a:cs typeface="Arial" panose="020B0604020202020204" pitchFamily="34" charset="0"/>
              </a:rPr>
              <a:t>la memoria disponible de tu </a:t>
            </a:r>
            <a:r>
              <a:rPr lang="es-PA" sz="2000" dirty="0" smtClean="0">
                <a:solidFill>
                  <a:srgbClr val="002060"/>
                </a:solidFill>
                <a:latin typeface="Arial" panose="020B0604020202020204" pitchFamily="34" charset="0"/>
                <a:cs typeface="Arial" panose="020B0604020202020204" pitchFamily="34" charset="0"/>
              </a:rPr>
              <a:t>dispositivo , </a:t>
            </a:r>
            <a:r>
              <a:rPr lang="es-PA" sz="2000" dirty="0">
                <a:solidFill>
                  <a:srgbClr val="002060"/>
                </a:solidFill>
                <a:latin typeface="Arial" panose="020B0604020202020204" pitchFamily="34" charset="0"/>
                <a:cs typeface="Arial" panose="020B0604020202020204" pitchFamily="34" charset="0"/>
              </a:rPr>
              <a:t>haciendo que tu sistema se ponga lento o deteniéndolo</a:t>
            </a:r>
            <a:r>
              <a:rPr lang="es-PA" sz="2000" dirty="0" smtClean="0">
                <a:solidFill>
                  <a:srgbClr val="002060"/>
                </a:solidFill>
                <a:latin typeface="Arial" panose="020B0604020202020204" pitchFamily="34" charset="0"/>
                <a:cs typeface="Arial" panose="020B0604020202020204" pitchFamily="34" charset="0"/>
              </a:rPr>
              <a:t>.</a:t>
            </a:r>
          </a:p>
          <a:p>
            <a:pPr marL="0" indent="0" algn="just">
              <a:buNone/>
            </a:pPr>
            <a:r>
              <a:rPr lang="es-PA" sz="2000" dirty="0" smtClean="0">
                <a:solidFill>
                  <a:srgbClr val="002060"/>
                </a:solidFill>
                <a:latin typeface="Arial" panose="020B0604020202020204" pitchFamily="34" charset="0"/>
                <a:cs typeface="Arial" panose="020B0604020202020204" pitchFamily="34" charset="0"/>
              </a:rPr>
              <a:t>Los </a:t>
            </a:r>
            <a:r>
              <a:rPr lang="es-PA" sz="2000" dirty="0">
                <a:solidFill>
                  <a:srgbClr val="002060"/>
                </a:solidFill>
                <a:latin typeface="Arial" panose="020B0604020202020204" pitchFamily="34" charset="0"/>
                <a:cs typeface="Arial" panose="020B0604020202020204" pitchFamily="34" charset="0"/>
              </a:rPr>
              <a:t>virus </a:t>
            </a:r>
            <a:r>
              <a:rPr lang="es-PA" sz="2000" dirty="0" smtClean="0">
                <a:solidFill>
                  <a:srgbClr val="002060"/>
                </a:solidFill>
                <a:latin typeface="Arial" panose="020B0604020202020204" pitchFamily="34" charset="0"/>
                <a:cs typeface="Arial" panose="020B0604020202020204" pitchFamily="34" charset="0"/>
              </a:rPr>
              <a:t>pueden:</a:t>
            </a:r>
          </a:p>
          <a:p>
            <a:pPr marL="0" indent="0" algn="just">
              <a:buNone/>
            </a:pPr>
            <a:r>
              <a:rPr lang="es-PA" sz="2000" dirty="0" smtClean="0">
                <a:solidFill>
                  <a:srgbClr val="002060"/>
                </a:solidFill>
                <a:latin typeface="Arial" panose="020B0604020202020204" pitchFamily="34" charset="0"/>
                <a:cs typeface="Arial" panose="020B0604020202020204" pitchFamily="34" charset="0"/>
              </a:rPr>
              <a:t>Dañar </a:t>
            </a:r>
            <a:r>
              <a:rPr lang="es-PA" sz="2000" dirty="0">
                <a:solidFill>
                  <a:srgbClr val="002060"/>
                </a:solidFill>
                <a:latin typeface="Arial" panose="020B0604020202020204" pitchFamily="34" charset="0"/>
                <a:cs typeface="Arial" panose="020B0604020202020204" pitchFamily="34" charset="0"/>
              </a:rPr>
              <a:t>datos, </a:t>
            </a:r>
            <a:r>
              <a:rPr lang="es-PA" sz="2000" dirty="0" smtClean="0">
                <a:solidFill>
                  <a:srgbClr val="002060"/>
                </a:solidFill>
                <a:latin typeface="Arial" panose="020B0604020202020204" pitchFamily="34" charset="0"/>
                <a:cs typeface="Arial" panose="020B0604020202020204" pitchFamily="34" charset="0"/>
              </a:rPr>
              <a:t>Destruir </a:t>
            </a:r>
            <a:r>
              <a:rPr lang="es-PA" sz="2000" dirty="0" smtClean="0">
                <a:solidFill>
                  <a:srgbClr val="002060"/>
                </a:solidFill>
                <a:latin typeface="Arial" panose="020B0604020202020204" pitchFamily="34" charset="0"/>
                <a:cs typeface="Arial" panose="020B0604020202020204" pitchFamily="34" charset="0"/>
              </a:rPr>
              <a:t>archivos</a:t>
            </a:r>
            <a:r>
              <a:rPr lang="es-PA" sz="2000" dirty="0">
                <a:solidFill>
                  <a:srgbClr val="002060"/>
                </a:solidFill>
                <a:latin typeface="Arial" panose="020B0604020202020204" pitchFamily="34" charset="0"/>
                <a:cs typeface="Arial" panose="020B0604020202020204" pitchFamily="34" charset="0"/>
              </a:rPr>
              <a:t>, </a:t>
            </a:r>
            <a:r>
              <a:rPr lang="es-PA" sz="2000" dirty="0" smtClean="0">
                <a:solidFill>
                  <a:srgbClr val="002060"/>
                </a:solidFill>
                <a:latin typeface="Arial" panose="020B0604020202020204" pitchFamily="34" charset="0"/>
                <a:cs typeface="Arial" panose="020B0604020202020204" pitchFamily="34" charset="0"/>
              </a:rPr>
              <a:t>Formatear </a:t>
            </a:r>
            <a:r>
              <a:rPr lang="es-PA" sz="2000" dirty="0">
                <a:solidFill>
                  <a:srgbClr val="002060"/>
                </a:solidFill>
                <a:latin typeface="Arial" panose="020B0604020202020204" pitchFamily="34" charset="0"/>
                <a:cs typeface="Arial" panose="020B0604020202020204" pitchFamily="34" charset="0"/>
              </a:rPr>
              <a:t>discos duros o hacer que los discos no se puedan leer</a:t>
            </a:r>
            <a:r>
              <a:rPr lang="es-PA" sz="2000" dirty="0" smtClean="0">
                <a:solidFill>
                  <a:srgbClr val="002060"/>
                </a:solidFill>
                <a:latin typeface="Arial" panose="020B0604020202020204" pitchFamily="34" charset="0"/>
                <a:cs typeface="Arial" panose="020B0604020202020204" pitchFamily="34" charset="0"/>
              </a:rPr>
              <a:t>.</a:t>
            </a:r>
          </a:p>
          <a:p>
            <a:pPr marL="0" indent="0" algn="just">
              <a:buNone/>
            </a:pPr>
            <a:r>
              <a:rPr lang="es-PA" sz="2000" dirty="0" smtClean="0">
                <a:solidFill>
                  <a:srgbClr val="002060"/>
                </a:solidFill>
                <a:latin typeface="Arial" panose="020B0604020202020204" pitchFamily="34" charset="0"/>
                <a:cs typeface="Arial" panose="020B0604020202020204" pitchFamily="34" charset="0"/>
              </a:rPr>
              <a:t> Pueden </a:t>
            </a:r>
            <a:r>
              <a:rPr lang="es-PA" sz="2000" dirty="0">
                <a:solidFill>
                  <a:srgbClr val="002060"/>
                </a:solidFill>
                <a:latin typeface="Arial" panose="020B0604020202020204" pitchFamily="34" charset="0"/>
                <a:cs typeface="Arial" panose="020B0604020202020204" pitchFamily="34" charset="0"/>
              </a:rPr>
              <a:t>ingresar en </a:t>
            </a:r>
            <a:r>
              <a:rPr lang="es-PA" sz="2000" dirty="0" smtClean="0">
                <a:solidFill>
                  <a:srgbClr val="002060"/>
                </a:solidFill>
                <a:latin typeface="Arial" panose="020B0604020202020204" pitchFamily="34" charset="0"/>
                <a:cs typeface="Arial" panose="020B0604020202020204" pitchFamily="34" charset="0"/>
              </a:rPr>
              <a:t>tu dispositivo como </a:t>
            </a:r>
            <a:r>
              <a:rPr lang="es-PA" sz="2000" dirty="0">
                <a:solidFill>
                  <a:srgbClr val="002060"/>
                </a:solidFill>
                <a:latin typeface="Arial" panose="020B0604020202020204" pitchFamily="34" charset="0"/>
                <a:cs typeface="Arial" panose="020B0604020202020204" pitchFamily="34" charset="0"/>
              </a:rPr>
              <a:t>un archivo adjunto de email, en un archivo descargado u oculto en una unidad </a:t>
            </a:r>
            <a:r>
              <a:rPr lang="es-PA" sz="2000" dirty="0" smtClean="0">
                <a:solidFill>
                  <a:srgbClr val="002060"/>
                </a:solidFill>
                <a:latin typeface="Arial" panose="020B0604020202020204" pitchFamily="34" charset="0"/>
                <a:cs typeface="Arial" panose="020B0604020202020204" pitchFamily="34" charset="0"/>
              </a:rPr>
              <a:t>.</a:t>
            </a:r>
          </a:p>
          <a:p>
            <a:pPr marL="0" indent="0">
              <a:buNone/>
            </a:pPr>
            <a:endParaRPr lang="es-PA"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471" y="652781"/>
            <a:ext cx="2150900" cy="1670532"/>
          </a:xfrm>
          <a:prstGeom prst="rect">
            <a:avLst/>
          </a:prstGeom>
        </p:spPr>
      </p:pic>
    </p:spTree>
    <p:extLst>
      <p:ext uri="{BB962C8B-B14F-4D97-AF65-F5344CB8AC3E}">
        <p14:creationId xmlns:p14="http://schemas.microsoft.com/office/powerpoint/2010/main" val="29020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3200" b="1" dirty="0">
                <a:solidFill>
                  <a:srgbClr val="002060"/>
                </a:solidFill>
                <a:latin typeface="Arial" panose="020B0604020202020204" pitchFamily="34" charset="0"/>
                <a:cs typeface="Arial" panose="020B0604020202020204" pitchFamily="34" charset="0"/>
              </a:rPr>
              <a:t>Síntomas comunes de </a:t>
            </a:r>
            <a:r>
              <a:rPr lang="es-PA" sz="3200" b="1" dirty="0" smtClean="0">
                <a:solidFill>
                  <a:srgbClr val="002060"/>
                </a:solidFill>
                <a:latin typeface="Arial" panose="020B0604020202020204" pitchFamily="34" charset="0"/>
                <a:cs typeface="Arial" panose="020B0604020202020204" pitchFamily="34" charset="0"/>
              </a:rPr>
              <a:t>los Virus Informáticos</a:t>
            </a:r>
            <a:endParaRPr lang="es-PA" sz="32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50720" y="3262983"/>
            <a:ext cx="8945878" cy="2772057"/>
          </a:xfrm>
        </p:spPr>
        <p:txBody>
          <a:bodyPr numCol="3">
            <a:normAutofit fontScale="47500" lnSpcReduction="20000"/>
          </a:bodyPr>
          <a:lstStyle/>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Suspensión o bloqueo</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Archivos perdidos o dañados</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Problemas para guardar archivos</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La computadora se reinicia de manera inesperada</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Los programas se abren en forma aleatoria</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Recuadros </a:t>
            </a:r>
            <a:r>
              <a:rPr lang="es-PA" sz="4000" dirty="0" smtClean="0">
                <a:solidFill>
                  <a:srgbClr val="002060"/>
                </a:solidFill>
                <a:latin typeface="Arial" panose="020B0604020202020204" pitchFamily="34" charset="0"/>
                <a:cs typeface="Arial" panose="020B0604020202020204" pitchFamily="34" charset="0"/>
              </a:rPr>
              <a:t>emergentes constantes</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Muchos más spam de lo habitual en el email</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Las </a:t>
            </a:r>
            <a:r>
              <a:rPr lang="es-PA" sz="4000" dirty="0" smtClean="0">
                <a:solidFill>
                  <a:srgbClr val="002060"/>
                </a:solidFill>
                <a:latin typeface="Arial" panose="020B0604020202020204" pitchFamily="34" charset="0"/>
                <a:cs typeface="Arial" panose="020B0604020202020204" pitchFamily="34" charset="0"/>
              </a:rPr>
              <a:t>contraseñas cambiaron</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Problemas para instalar nuevo software</a:t>
            </a:r>
          </a:p>
          <a:p>
            <a:pPr lvl="0">
              <a:buFont typeface="Wingdings" panose="05000000000000000000" pitchFamily="2" charset="2"/>
              <a:buChar char="v"/>
            </a:pPr>
            <a:r>
              <a:rPr lang="es-PA" sz="4000" dirty="0" smtClean="0">
                <a:solidFill>
                  <a:srgbClr val="002060"/>
                </a:solidFill>
                <a:latin typeface="Arial" panose="020B0604020202020204" pitchFamily="34" charset="0"/>
                <a:cs typeface="Arial" panose="020B0604020202020204" pitchFamily="34" charset="0"/>
              </a:rPr>
              <a:t>Lentitud considerable en el encendido y/o apagado</a:t>
            </a:r>
          </a:p>
          <a:p>
            <a:pPr marL="0" indent="0">
              <a:buNone/>
            </a:pPr>
            <a:r>
              <a:rPr lang="es-PA" sz="3700" dirty="0" smtClean="0">
                <a:latin typeface="Arial" panose="020B0604020202020204" pitchFamily="34" charset="0"/>
                <a:cs typeface="Arial" panose="020B0604020202020204" pitchFamily="34" charset="0"/>
              </a:rPr>
              <a:t> </a:t>
            </a:r>
          </a:p>
          <a:p>
            <a:pPr>
              <a:buFont typeface="Wingdings" panose="05000000000000000000" pitchFamily="2" charset="2"/>
              <a:buChar char="v"/>
            </a:pPr>
            <a:endParaRPr lang="es-PA" sz="3700" dirty="0" smtClean="0">
              <a:latin typeface="Arial" panose="020B0604020202020204" pitchFamily="34" charset="0"/>
              <a:cs typeface="Arial" panose="020B0604020202020204" pitchFamily="34" charset="0"/>
            </a:endParaRPr>
          </a:p>
          <a:p>
            <a:endParaRPr lang="es-PA" dirty="0"/>
          </a:p>
        </p:txBody>
      </p:sp>
      <p:sp>
        <p:nvSpPr>
          <p:cNvPr id="4" name="CuadroTexto 3"/>
          <p:cNvSpPr txBox="1"/>
          <p:nvPr/>
        </p:nvSpPr>
        <p:spPr>
          <a:xfrm>
            <a:off x="1047191" y="2452011"/>
            <a:ext cx="8712956" cy="984885"/>
          </a:xfrm>
          <a:prstGeom prst="rect">
            <a:avLst/>
          </a:prstGeom>
          <a:noFill/>
        </p:spPr>
        <p:txBody>
          <a:bodyPr wrap="square" rtlCol="0">
            <a:spAutoFit/>
          </a:bodyPr>
          <a:lstStyle/>
          <a:p>
            <a:r>
              <a:rPr lang="es-PA" sz="2000" dirty="0">
                <a:solidFill>
                  <a:srgbClr val="002060"/>
                </a:solidFill>
                <a:latin typeface="Arial" panose="020B0604020202020204" pitchFamily="34" charset="0"/>
                <a:cs typeface="Arial" panose="020B0604020202020204" pitchFamily="34" charset="0"/>
              </a:rPr>
              <a:t>Si tu dispositivo presenta algunos de estos problemas que mencionaremos es posible que tiene virus informático :</a:t>
            </a:r>
          </a:p>
          <a:p>
            <a:endParaRPr lang="es-PA" dirty="0">
              <a:solidFill>
                <a:srgbClr val="002060"/>
              </a:solidFill>
            </a:endParaRPr>
          </a:p>
        </p:txBody>
      </p:sp>
    </p:spTree>
    <p:extLst>
      <p:ext uri="{BB962C8B-B14F-4D97-AF65-F5344CB8AC3E}">
        <p14:creationId xmlns:p14="http://schemas.microsoft.com/office/powerpoint/2010/main" val="75367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82802"/>
            <a:ext cx="9601196" cy="1303867"/>
          </a:xfrm>
        </p:spPr>
        <p:txBody>
          <a:bodyPr>
            <a:normAutofit/>
          </a:bodyPr>
          <a:lstStyle/>
          <a:p>
            <a:r>
              <a:rPr lang="es-PA" sz="3200" b="1" dirty="0" smtClean="0">
                <a:solidFill>
                  <a:srgbClr val="002060"/>
                </a:solidFill>
                <a:latin typeface="Arial" panose="020B0604020202020204" pitchFamily="34" charset="0"/>
                <a:cs typeface="Arial" panose="020B0604020202020204" pitchFamily="34" charset="0"/>
              </a:rPr>
              <a:t>Tipos </a:t>
            </a:r>
            <a:r>
              <a:rPr lang="es-PA" sz="3200" b="1" dirty="0">
                <a:solidFill>
                  <a:srgbClr val="002060"/>
                </a:solidFill>
                <a:latin typeface="Arial" panose="020B0604020202020204" pitchFamily="34" charset="0"/>
                <a:cs typeface="Arial" panose="020B0604020202020204" pitchFamily="34" charset="0"/>
              </a:rPr>
              <a:t>de Virus Informáticos</a:t>
            </a:r>
          </a:p>
        </p:txBody>
      </p:sp>
      <p:sp>
        <p:nvSpPr>
          <p:cNvPr id="3" name="Marcador de contenido 2"/>
          <p:cNvSpPr>
            <a:spLocks noGrp="1"/>
          </p:cNvSpPr>
          <p:nvPr>
            <p:ph idx="1"/>
          </p:nvPr>
        </p:nvSpPr>
        <p:spPr>
          <a:xfrm>
            <a:off x="1295401" y="2556932"/>
            <a:ext cx="6829696" cy="3318936"/>
          </a:xfrm>
        </p:spPr>
        <p:txBody>
          <a:bodyPr>
            <a:normAutofit fontScale="85000" lnSpcReduction="20000"/>
          </a:bodyPr>
          <a:lstStyle/>
          <a:p>
            <a:pPr algn="just">
              <a:lnSpc>
                <a:spcPct val="150000"/>
              </a:lnSpc>
              <a:buFont typeface="Wingdings" panose="05000000000000000000" pitchFamily="2" charset="2"/>
              <a:buChar char="q"/>
            </a:pPr>
            <a:r>
              <a:rPr lang="es-PA" sz="2000" b="1" dirty="0" smtClean="0">
                <a:solidFill>
                  <a:srgbClr val="002060"/>
                </a:solidFill>
                <a:latin typeface="Arial" panose="020B0604020202020204" pitchFamily="34" charset="0"/>
                <a:cs typeface="Arial" panose="020B0604020202020204" pitchFamily="34" charset="0"/>
              </a:rPr>
              <a:t>Gusano</a:t>
            </a:r>
            <a:r>
              <a:rPr lang="es-PA" sz="2000" dirty="0" smtClean="0">
                <a:solidFill>
                  <a:srgbClr val="002060"/>
                </a:solidFill>
                <a:latin typeface="Arial" panose="020B0604020202020204" pitchFamily="34" charset="0"/>
                <a:cs typeface="Arial" panose="020B0604020202020204" pitchFamily="34" charset="0"/>
              </a:rPr>
              <a:t> : Este  virus se duplica así mismo .</a:t>
            </a:r>
          </a:p>
          <a:p>
            <a:pPr algn="just">
              <a:lnSpc>
                <a:spcPct val="150000"/>
              </a:lnSpc>
              <a:buFont typeface="Wingdings" panose="05000000000000000000" pitchFamily="2" charset="2"/>
              <a:buChar char="q"/>
            </a:pPr>
            <a:r>
              <a:rPr lang="es-PA" sz="2000" b="1" dirty="0" smtClean="0">
                <a:solidFill>
                  <a:srgbClr val="002060"/>
                </a:solidFill>
                <a:latin typeface="Arial" panose="020B0604020202020204" pitchFamily="34" charset="0"/>
                <a:cs typeface="Arial" panose="020B0604020202020204" pitchFamily="34" charset="0"/>
              </a:rPr>
              <a:t>Troyano</a:t>
            </a:r>
            <a:r>
              <a:rPr lang="es-PA" sz="2000" dirty="0" smtClean="0">
                <a:solidFill>
                  <a:srgbClr val="002060"/>
                </a:solidFill>
                <a:latin typeface="Arial" panose="020B0604020202020204" pitchFamily="34" charset="0"/>
                <a:cs typeface="Arial" panose="020B0604020202020204" pitchFamily="34" charset="0"/>
              </a:rPr>
              <a:t>: Este virus al infectar tu dispositivo permite que el atacante tome el control total del mismo .</a:t>
            </a:r>
            <a:endParaRPr lang="es-PA" sz="2000" dirty="0">
              <a:solidFill>
                <a:srgbClr val="00206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s-PA" sz="2000" b="1" dirty="0" smtClean="0">
                <a:solidFill>
                  <a:srgbClr val="002060"/>
                </a:solidFill>
                <a:latin typeface="Arial" panose="020B0604020202020204" pitchFamily="34" charset="0"/>
                <a:cs typeface="Arial" panose="020B0604020202020204" pitchFamily="34" charset="0"/>
              </a:rPr>
              <a:t>Ransomware</a:t>
            </a:r>
            <a:r>
              <a:rPr lang="es-PA" sz="2000" dirty="0" smtClean="0">
                <a:solidFill>
                  <a:srgbClr val="002060"/>
                </a:solidFill>
                <a:latin typeface="Arial" panose="020B0604020202020204" pitchFamily="34" charset="0"/>
                <a:cs typeface="Arial" panose="020B0604020202020204" pitchFamily="34" charset="0"/>
              </a:rPr>
              <a:t> :este malware toma por completo el control del dispositivo ,bloqueando la información ,para luego pedir dinero a cambio de liberar el equipo .</a:t>
            </a:r>
          </a:p>
          <a:p>
            <a:pPr algn="just">
              <a:lnSpc>
                <a:spcPct val="150000"/>
              </a:lnSpc>
              <a:buFont typeface="Wingdings" panose="05000000000000000000" pitchFamily="2" charset="2"/>
              <a:buChar char="q"/>
            </a:pPr>
            <a:r>
              <a:rPr lang="es-PA" sz="2000" b="1" dirty="0" smtClean="0">
                <a:solidFill>
                  <a:srgbClr val="002060"/>
                </a:solidFill>
                <a:latin typeface="Arial" panose="020B0604020202020204" pitchFamily="34" charset="0"/>
                <a:cs typeface="Arial" panose="020B0604020202020204" pitchFamily="34" charset="0"/>
              </a:rPr>
              <a:t>Spyware</a:t>
            </a:r>
            <a:r>
              <a:rPr lang="es-PA" sz="2000" dirty="0" smtClean="0">
                <a:solidFill>
                  <a:srgbClr val="002060"/>
                </a:solidFill>
                <a:latin typeface="Arial" panose="020B0604020202020204" pitchFamily="34" charset="0"/>
                <a:cs typeface="Arial" panose="020B0604020202020204" pitchFamily="34" charset="0"/>
              </a:rPr>
              <a:t>:este virus recopila información sensible del usuario, además de cuentas y contraseñas bancarias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851" y="2677886"/>
            <a:ext cx="3187338" cy="2638697"/>
          </a:xfrm>
          <a:prstGeom prst="rect">
            <a:avLst/>
          </a:prstGeom>
          <a:ln>
            <a:noFill/>
          </a:ln>
          <a:effectLst>
            <a:softEdge rad="112500"/>
          </a:effectLst>
        </p:spPr>
      </p:pic>
    </p:spTree>
    <p:extLst>
      <p:ext uri="{BB962C8B-B14F-4D97-AF65-F5344CB8AC3E}">
        <p14:creationId xmlns:p14="http://schemas.microsoft.com/office/powerpoint/2010/main" val="765966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357568"/>
            <a:ext cx="9601196" cy="1303867"/>
          </a:xfrm>
        </p:spPr>
        <p:txBody>
          <a:bodyPr>
            <a:normAutofit fontScale="90000"/>
          </a:bodyPr>
          <a:lstStyle/>
          <a:p>
            <a:r>
              <a:rPr lang="es-ES" sz="3600" dirty="0" smtClean="0">
                <a:solidFill>
                  <a:srgbClr val="002060"/>
                </a:solidFill>
                <a:latin typeface="Arial" panose="020B0604020202020204" pitchFamily="34" charset="0"/>
                <a:cs typeface="Arial" panose="020B0604020202020204" pitchFamily="34" charset="0"/>
              </a:rPr>
              <a:t>¿Qué hacer si un Virus infecta tu </a:t>
            </a:r>
            <a:r>
              <a:rPr lang="es-ES" sz="3600" dirty="0" smtClean="0">
                <a:solidFill>
                  <a:srgbClr val="002060"/>
                </a:solidFill>
                <a:latin typeface="Arial" panose="020B0604020202020204" pitchFamily="34" charset="0"/>
                <a:cs typeface="Arial" panose="020B0604020202020204" pitchFamily="34" charset="0"/>
              </a:rPr>
              <a:t>dispositivo </a:t>
            </a:r>
            <a:r>
              <a:rPr lang="es-ES" sz="3600" dirty="0" smtClean="0">
                <a:solidFill>
                  <a:srgbClr val="002060"/>
                </a:solidFill>
                <a:latin typeface="Arial" panose="020B0604020202020204" pitchFamily="34" charset="0"/>
                <a:cs typeface="Arial" panose="020B0604020202020204" pitchFamily="34" charset="0"/>
              </a:rPr>
              <a:t>?</a:t>
            </a:r>
            <a:r>
              <a:rPr lang="es-ES" dirty="0"/>
              <a:t/>
            </a:r>
            <a:br>
              <a:rPr lang="es-ES" dirty="0"/>
            </a:br>
            <a:endParaRPr lang="es-PA" dirty="0"/>
          </a:p>
        </p:txBody>
      </p:sp>
      <p:sp>
        <p:nvSpPr>
          <p:cNvPr id="3" name="Marcador de contenido 2"/>
          <p:cNvSpPr>
            <a:spLocks noGrp="1"/>
          </p:cNvSpPr>
          <p:nvPr>
            <p:ph idx="1"/>
          </p:nvPr>
        </p:nvSpPr>
        <p:spPr>
          <a:xfrm>
            <a:off x="1778727" y="2530806"/>
            <a:ext cx="9601196" cy="3318936"/>
          </a:xfrm>
        </p:spPr>
        <p:txBody>
          <a:bodyPr>
            <a:normAutofit/>
          </a:bodyPr>
          <a:lstStyle/>
          <a:p>
            <a:pPr>
              <a:buFont typeface="Wingdings" panose="05000000000000000000" pitchFamily="2" charset="2"/>
              <a:buChar char="q"/>
            </a:pPr>
            <a:r>
              <a:rPr lang="es-ES" sz="2000" dirty="0" smtClean="0">
                <a:solidFill>
                  <a:srgbClr val="002060"/>
                </a:solidFill>
                <a:latin typeface="Arial" panose="020B0604020202020204" pitchFamily="34" charset="0"/>
                <a:cs typeface="Arial" panose="020B0604020202020204" pitchFamily="34" charset="0"/>
              </a:rPr>
              <a:t>Corte la conexión a internet </a:t>
            </a:r>
          </a:p>
          <a:p>
            <a:pPr>
              <a:buFont typeface="Wingdings" panose="05000000000000000000" pitchFamily="2" charset="2"/>
              <a:buChar char="q"/>
            </a:pPr>
            <a:r>
              <a:rPr lang="es-ES" sz="2000" dirty="0" smtClean="0">
                <a:solidFill>
                  <a:srgbClr val="002060"/>
                </a:solidFill>
                <a:latin typeface="Arial" panose="020B0604020202020204" pitchFamily="34" charset="0"/>
                <a:cs typeface="Arial" panose="020B0604020202020204" pitchFamily="34" charset="0"/>
              </a:rPr>
              <a:t>No ejecute ningún </a:t>
            </a:r>
            <a:r>
              <a:rPr lang="es-ES" sz="2000" dirty="0" smtClean="0">
                <a:solidFill>
                  <a:srgbClr val="002060"/>
                </a:solidFill>
                <a:latin typeface="Arial" panose="020B0604020202020204" pitchFamily="34" charset="0"/>
                <a:cs typeface="Arial" panose="020B0604020202020204" pitchFamily="34" charset="0"/>
              </a:rPr>
              <a:t>programa</a:t>
            </a:r>
            <a:endParaRPr lang="es-ES" sz="2000"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s-ES" sz="2000" dirty="0" smtClean="0">
                <a:solidFill>
                  <a:srgbClr val="002060"/>
                </a:solidFill>
                <a:latin typeface="Arial" panose="020B0604020202020204" pitchFamily="34" charset="0"/>
                <a:cs typeface="Arial" panose="020B0604020202020204" pitchFamily="34" charset="0"/>
              </a:rPr>
              <a:t>Asegúrese  de tener una copia de seguridad </a:t>
            </a:r>
          </a:p>
          <a:p>
            <a:pPr>
              <a:buFont typeface="Wingdings" panose="05000000000000000000" pitchFamily="2" charset="2"/>
              <a:buChar char="q"/>
            </a:pPr>
            <a:r>
              <a:rPr lang="es-ES" sz="2000" dirty="0" smtClean="0">
                <a:solidFill>
                  <a:srgbClr val="002060"/>
                </a:solidFill>
                <a:latin typeface="Arial" panose="020B0604020202020204" pitchFamily="34" charset="0"/>
                <a:cs typeface="Arial" panose="020B0604020202020204" pitchFamily="34" charset="0"/>
              </a:rPr>
              <a:t>Hacer un análisis del sistema </a:t>
            </a:r>
          </a:p>
          <a:p>
            <a:pPr>
              <a:buFont typeface="Wingdings" panose="05000000000000000000" pitchFamily="2" charset="2"/>
              <a:buChar char="q"/>
            </a:pPr>
            <a:r>
              <a:rPr lang="es-ES" sz="2000" dirty="0" smtClean="0">
                <a:solidFill>
                  <a:srgbClr val="002060"/>
                </a:solidFill>
                <a:latin typeface="Arial" panose="020B0604020202020204" pitchFamily="34" charset="0"/>
                <a:cs typeface="Arial" panose="020B0604020202020204" pitchFamily="34" charset="0"/>
              </a:rPr>
              <a:t>Intentar eliminar el virus .</a:t>
            </a:r>
            <a:endParaRPr lang="es-PA" sz="2000" dirty="0">
              <a:solidFill>
                <a:srgbClr val="00206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083" y="2661434"/>
            <a:ext cx="4053840" cy="2798839"/>
          </a:xfrm>
          <a:prstGeom prst="rect">
            <a:avLst/>
          </a:prstGeom>
        </p:spPr>
      </p:pic>
    </p:spTree>
    <p:extLst>
      <p:ext uri="{BB962C8B-B14F-4D97-AF65-F5344CB8AC3E}">
        <p14:creationId xmlns:p14="http://schemas.microsoft.com/office/powerpoint/2010/main" val="113359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solidFill>
                  <a:srgbClr val="002060"/>
                </a:solidFill>
                <a:latin typeface="Arial" panose="020B0604020202020204" pitchFamily="34" charset="0"/>
                <a:cs typeface="Arial" panose="020B0604020202020204" pitchFamily="34" charset="0"/>
              </a:rPr>
              <a:t>Medidas para prevenir  los Virus Informáticos </a:t>
            </a:r>
            <a:endParaRPr lang="es-PA" sz="32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51710" y="2556931"/>
            <a:ext cx="8109856" cy="3318936"/>
          </a:xfrm>
        </p:spPr>
        <p:txBody>
          <a:bodyPr>
            <a:normAutofit lnSpcReduction="10000"/>
          </a:bodyPr>
          <a:lstStyle/>
          <a:p>
            <a:pPr>
              <a:buFont typeface="Wingdings" panose="05000000000000000000" pitchFamily="2" charset="2"/>
              <a:buChar char="§"/>
            </a:pPr>
            <a:r>
              <a:rPr lang="es-ES" sz="2000" b="1" dirty="0" smtClean="0">
                <a:solidFill>
                  <a:srgbClr val="002060"/>
                </a:solidFill>
                <a:latin typeface="Arial" panose="020B0604020202020204" pitchFamily="34" charset="0"/>
                <a:cs typeface="Arial" panose="020B0604020202020204" pitchFamily="34" charset="0"/>
              </a:rPr>
              <a:t>Actualizar regularmente el </a:t>
            </a:r>
            <a:r>
              <a:rPr lang="es-ES" sz="2000" b="1" dirty="0">
                <a:solidFill>
                  <a:srgbClr val="002060"/>
                </a:solidFill>
                <a:latin typeface="Arial" panose="020B0604020202020204" pitchFamily="34" charset="0"/>
                <a:cs typeface="Arial" panose="020B0604020202020204" pitchFamily="34" charset="0"/>
              </a:rPr>
              <a:t>sistema y las </a:t>
            </a:r>
            <a:r>
              <a:rPr lang="es-ES" sz="2000" b="1" dirty="0" smtClean="0">
                <a:solidFill>
                  <a:srgbClr val="002060"/>
                </a:solidFill>
                <a:latin typeface="Arial" panose="020B0604020202020204" pitchFamily="34" charset="0"/>
                <a:cs typeface="Arial" panose="020B0604020202020204" pitchFamily="34" charset="0"/>
              </a:rPr>
              <a:t>aplicaciones</a:t>
            </a:r>
          </a:p>
          <a:p>
            <a:pPr>
              <a:buFont typeface="Wingdings" panose="05000000000000000000" pitchFamily="2" charset="2"/>
              <a:buChar char="§"/>
            </a:pPr>
            <a:r>
              <a:rPr lang="es-PA" sz="2000" b="1" dirty="0" smtClean="0">
                <a:solidFill>
                  <a:srgbClr val="002060"/>
                </a:solidFill>
                <a:latin typeface="Arial" panose="020B0604020202020204" pitchFamily="34" charset="0"/>
                <a:cs typeface="Arial" panose="020B0604020202020204" pitchFamily="34" charset="0"/>
              </a:rPr>
              <a:t>Proteger </a:t>
            </a:r>
            <a:r>
              <a:rPr lang="es-PA" sz="2000" b="1" dirty="0">
                <a:solidFill>
                  <a:srgbClr val="002060"/>
                </a:solidFill>
                <a:latin typeface="Arial" panose="020B0604020202020204" pitchFamily="34" charset="0"/>
                <a:cs typeface="Arial" panose="020B0604020202020204" pitchFamily="34" charset="0"/>
              </a:rPr>
              <a:t>tu equipo con programas </a:t>
            </a:r>
            <a:r>
              <a:rPr lang="es-PA" sz="2000" b="1" dirty="0" smtClean="0">
                <a:solidFill>
                  <a:srgbClr val="002060"/>
                </a:solidFill>
                <a:latin typeface="Arial" panose="020B0604020202020204" pitchFamily="34" charset="0"/>
                <a:cs typeface="Arial" panose="020B0604020202020204" pitchFamily="34" charset="0"/>
              </a:rPr>
              <a:t>antivirus</a:t>
            </a:r>
          </a:p>
          <a:p>
            <a:pPr>
              <a:buFont typeface="Wingdings" panose="05000000000000000000" pitchFamily="2" charset="2"/>
              <a:buChar char="§"/>
            </a:pPr>
            <a:r>
              <a:rPr lang="es-ES" sz="2000" b="1" dirty="0">
                <a:solidFill>
                  <a:srgbClr val="002060"/>
                </a:solidFill>
                <a:latin typeface="Arial" panose="020B0604020202020204" pitchFamily="34" charset="0"/>
                <a:cs typeface="Arial" panose="020B0604020202020204" pitchFamily="34" charset="0"/>
              </a:rPr>
              <a:t>Presta atención a fuentes de datos </a:t>
            </a:r>
            <a:r>
              <a:rPr lang="es-ES" sz="2000" b="1" dirty="0" smtClean="0">
                <a:solidFill>
                  <a:srgbClr val="002060"/>
                </a:solidFill>
                <a:latin typeface="Arial" panose="020B0604020202020204" pitchFamily="34" charset="0"/>
                <a:cs typeface="Arial" panose="020B0604020202020204" pitchFamily="34" charset="0"/>
              </a:rPr>
              <a:t>desconocidas</a:t>
            </a:r>
            <a:endParaRPr lang="es-ES" sz="2000"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PA" sz="2000" b="1" dirty="0">
                <a:solidFill>
                  <a:srgbClr val="002060"/>
                </a:solidFill>
                <a:latin typeface="Arial" panose="020B0604020202020204" pitchFamily="34" charset="0"/>
                <a:cs typeface="Arial" panose="020B0604020202020204" pitchFamily="34" charset="0"/>
              </a:rPr>
              <a:t>Debes estar atento a sitios web sospechosos o descargas </a:t>
            </a:r>
            <a:r>
              <a:rPr lang="es-PA" sz="2000" b="1" dirty="0" smtClean="0">
                <a:solidFill>
                  <a:srgbClr val="002060"/>
                </a:solidFill>
                <a:latin typeface="Arial" panose="020B0604020202020204" pitchFamily="34" charset="0"/>
                <a:cs typeface="Arial" panose="020B0604020202020204" pitchFamily="34" charset="0"/>
              </a:rPr>
              <a:t>dudosas</a:t>
            </a:r>
          </a:p>
          <a:p>
            <a:pPr>
              <a:buFont typeface="Wingdings" panose="05000000000000000000" pitchFamily="2" charset="2"/>
              <a:buChar char="§"/>
            </a:pPr>
            <a:r>
              <a:rPr lang="es-PA" sz="2000" b="1" dirty="0">
                <a:solidFill>
                  <a:srgbClr val="002060"/>
                </a:solidFill>
                <a:latin typeface="Arial" panose="020B0604020202020204" pitchFamily="34" charset="0"/>
                <a:cs typeface="Arial" panose="020B0604020202020204" pitchFamily="34" charset="0"/>
              </a:rPr>
              <a:t>Actualiza el </a:t>
            </a:r>
            <a:r>
              <a:rPr lang="es-PA" sz="2000" b="1" dirty="0" smtClean="0">
                <a:solidFill>
                  <a:srgbClr val="002060"/>
                </a:solidFill>
                <a:latin typeface="Arial" panose="020B0604020202020204" pitchFamily="34" charset="0"/>
                <a:cs typeface="Arial" panose="020B0604020202020204" pitchFamily="34" charset="0"/>
              </a:rPr>
              <a:t>navegador</a:t>
            </a:r>
          </a:p>
          <a:p>
            <a:pPr>
              <a:buFont typeface="Wingdings" panose="05000000000000000000" pitchFamily="2" charset="2"/>
              <a:buChar char="§"/>
            </a:pPr>
            <a:r>
              <a:rPr lang="es-PA" sz="2000" b="1" dirty="0">
                <a:solidFill>
                  <a:srgbClr val="002060"/>
                </a:solidFill>
                <a:latin typeface="Arial" panose="020B0604020202020204" pitchFamily="34" charset="0"/>
                <a:cs typeface="Arial" panose="020B0604020202020204" pitchFamily="34" charset="0"/>
              </a:rPr>
              <a:t>Usa contraseñas </a:t>
            </a:r>
            <a:r>
              <a:rPr lang="es-PA" sz="2000" b="1" dirty="0" smtClean="0">
                <a:solidFill>
                  <a:srgbClr val="002060"/>
                </a:solidFill>
                <a:latin typeface="Arial" panose="020B0604020202020204" pitchFamily="34" charset="0"/>
                <a:cs typeface="Arial" panose="020B0604020202020204" pitchFamily="34" charset="0"/>
              </a:rPr>
              <a:t>seguras</a:t>
            </a:r>
            <a:endParaRPr lang="es-PA" sz="2000"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sz="2000" b="1" dirty="0">
                <a:solidFill>
                  <a:srgbClr val="002060"/>
                </a:solidFill>
                <a:latin typeface="Arial" panose="020B0604020202020204" pitchFamily="34" charset="0"/>
                <a:cs typeface="Arial" panose="020B0604020202020204" pitchFamily="34" charset="0"/>
              </a:rPr>
              <a:t>Ten cuidado al instalar un </a:t>
            </a:r>
            <a:r>
              <a:rPr lang="es-ES" sz="2000" b="1" i="1" dirty="0">
                <a:solidFill>
                  <a:srgbClr val="002060"/>
                </a:solidFill>
                <a:latin typeface="Arial" panose="020B0604020202020204" pitchFamily="34" charset="0"/>
                <a:cs typeface="Arial" panose="020B0604020202020204" pitchFamily="34" charset="0"/>
              </a:rPr>
              <a:t>software</a:t>
            </a:r>
            <a:r>
              <a:rPr lang="es-ES" sz="2000" b="1" dirty="0">
                <a:solidFill>
                  <a:srgbClr val="002060"/>
                </a:solidFill>
                <a:latin typeface="Arial" panose="020B0604020202020204" pitchFamily="34" charset="0"/>
                <a:cs typeface="Arial" panose="020B0604020202020204" pitchFamily="34" charset="0"/>
              </a:rPr>
              <a:t> </a:t>
            </a:r>
            <a:r>
              <a:rPr lang="es-ES" sz="2000" b="1" dirty="0" smtClean="0">
                <a:solidFill>
                  <a:srgbClr val="002060"/>
                </a:solidFill>
                <a:latin typeface="Arial" panose="020B0604020202020204" pitchFamily="34" charset="0"/>
                <a:cs typeface="Arial" panose="020B0604020202020204" pitchFamily="34" charset="0"/>
              </a:rPr>
              <a:t>.</a:t>
            </a:r>
            <a:endParaRPr lang="es-ES" sz="2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44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338" y="950201"/>
            <a:ext cx="9601196" cy="3318936"/>
          </a:xfrm>
        </p:spPr>
        <p:txBody>
          <a:bodyPr>
            <a:normAutofit/>
          </a:bodyPr>
          <a:lstStyle/>
          <a:p>
            <a:pPr marL="0" indent="0" algn="ctr">
              <a:buNone/>
            </a:pPr>
            <a:r>
              <a:rPr lang="es-ES" sz="6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Muchas gracias </a:t>
            </a:r>
            <a:endParaRPr lang="es-PA" sz="6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146" y="2852543"/>
            <a:ext cx="5869579" cy="2307286"/>
          </a:xfrm>
          <a:prstGeom prst="rect">
            <a:avLst/>
          </a:prstGeom>
        </p:spPr>
      </p:pic>
    </p:spTree>
    <p:extLst>
      <p:ext uri="{BB962C8B-B14F-4D97-AF65-F5344CB8AC3E}">
        <p14:creationId xmlns:p14="http://schemas.microsoft.com/office/powerpoint/2010/main" val="418764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203</TotalTime>
  <Words>399</Words>
  <Application>Microsoft Office PowerPoint</Application>
  <PresentationFormat>Panorámica</PresentationFormat>
  <Paragraphs>45</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Garamond</vt:lpstr>
      <vt:lpstr>Wingdings</vt:lpstr>
      <vt:lpstr>Orgánico</vt:lpstr>
      <vt:lpstr>VIRUS INFORMATICOS</vt:lpstr>
      <vt:lpstr>Historia de los Virus Informático </vt:lpstr>
      <vt:lpstr>¿Que es un  Virus Informático?  </vt:lpstr>
      <vt:lpstr>¿Cómo funciona un Virus Informático?</vt:lpstr>
      <vt:lpstr>Síntomas comunes de los Virus Informáticos</vt:lpstr>
      <vt:lpstr>Tipos de Virus Informáticos</vt:lpstr>
      <vt:lpstr>¿Qué hacer si un Virus infecta tu dispositivo ? </vt:lpstr>
      <vt:lpstr>Medidas para prevenir  los Virus Informáticos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INFORMATICOS</dc:title>
  <dc:creator>Yonathan Josue Harding Batista</dc:creator>
  <cp:lastModifiedBy>Yonathan Josue Harding Batista</cp:lastModifiedBy>
  <cp:revision>33</cp:revision>
  <dcterms:created xsi:type="dcterms:W3CDTF">2022-09-22T13:10:28Z</dcterms:created>
  <dcterms:modified xsi:type="dcterms:W3CDTF">2022-09-29T04:25:18Z</dcterms:modified>
</cp:coreProperties>
</file>