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aleway" pitchFamily="2"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f88514b7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1f88514b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1f88514b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1f88514b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1f88514b7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1f88514b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1f88514b7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1f88514b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e1f88514b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e1f88514b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f88514b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f88514b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1f88514b7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1f88514b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1f88514b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1f88514b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1f88514b7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e1f88514b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search?format=search&amp;last_filter=selection&amp;last_value=1&amp;query=IoT%20Empresarial&amp;selection=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beetrack.com/es/blog/ventajas-y-desventajas-internet-de-las-cosas-iot" TargetMode="External"/><Relationship Id="rId4" Type="http://schemas.openxmlformats.org/officeDocument/2006/relationships/hyperlink" Target="https://ricohsalvans.com/transformacion-digital/internet-de-las-cosas-en-el-panorama-empresar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cibe.es/protege-tu-empresa/herramientas/politica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708400" y="-119375"/>
            <a:ext cx="8118600" cy="1522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419" sz="7000" b="1" i="1" u="sng"/>
              <a:t>IoT Empresarial</a:t>
            </a:r>
            <a:endParaRPr sz="7000" b="1" i="1" u="sng"/>
          </a:p>
        </p:txBody>
      </p:sp>
      <p:pic>
        <p:nvPicPr>
          <p:cNvPr id="59" name="Google Shape;59;p13"/>
          <p:cNvPicPr preferRelativeResize="0"/>
          <p:nvPr/>
        </p:nvPicPr>
        <p:blipFill>
          <a:blip r:embed="rId3">
            <a:alphaModFix/>
          </a:blip>
          <a:stretch>
            <a:fillRect/>
          </a:stretch>
        </p:blipFill>
        <p:spPr>
          <a:xfrm>
            <a:off x="568625" y="1965800"/>
            <a:ext cx="3270600" cy="2398099"/>
          </a:xfrm>
          <a:prstGeom prst="rect">
            <a:avLst/>
          </a:prstGeom>
          <a:noFill/>
          <a:ln>
            <a:noFill/>
          </a:ln>
        </p:spPr>
      </p:pic>
      <p:pic>
        <p:nvPicPr>
          <p:cNvPr id="60" name="Google Shape;60;p13"/>
          <p:cNvPicPr preferRelativeResize="0"/>
          <p:nvPr/>
        </p:nvPicPr>
        <p:blipFill>
          <a:blip r:embed="rId4">
            <a:alphaModFix/>
          </a:blip>
          <a:stretch>
            <a:fillRect/>
          </a:stretch>
        </p:blipFill>
        <p:spPr>
          <a:xfrm>
            <a:off x="5357600" y="1965800"/>
            <a:ext cx="3270600" cy="2398100"/>
          </a:xfrm>
          <a:prstGeom prst="rect">
            <a:avLst/>
          </a:prstGeom>
          <a:noFill/>
          <a:ln>
            <a:noFill/>
          </a:ln>
        </p:spPr>
      </p:pic>
      <p:sp>
        <p:nvSpPr>
          <p:cNvPr id="61" name="Google Shape;61;p13"/>
          <p:cNvSpPr txBox="1"/>
          <p:nvPr/>
        </p:nvSpPr>
        <p:spPr>
          <a:xfrm>
            <a:off x="3839225" y="4495175"/>
            <a:ext cx="512005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lt1"/>
                </a:solidFill>
                <a:latin typeface="Source Sans Pro"/>
                <a:ea typeface="Source Sans Pro"/>
                <a:cs typeface="Source Sans Pro"/>
                <a:sym typeface="Source Sans Pro"/>
              </a:rPr>
              <a:t>Presentado por: Edward Pimentel, Portal Educa Panamá </a:t>
            </a:r>
            <a:endParaRPr sz="1600" dirty="0">
              <a:solidFill>
                <a:schemeClr val="lt1"/>
              </a:solidFill>
              <a:latin typeface="Source Sans Pro"/>
              <a:ea typeface="Source Sans Pro"/>
              <a:cs typeface="Source Sans Pro"/>
              <a:sym typeface="Source Sans Pro"/>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p:tgtEl>
                                          <p:spTgt spid="5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p:tgtEl>
                                          <p:spTgt spid="60"/>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1515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5200" i="1" u="sng"/>
              <a:t>Infografía </a:t>
            </a:r>
            <a:endParaRPr sz="5200" i="1" u="sng"/>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u="sng" dirty="0">
                <a:solidFill>
                  <a:schemeClr val="hlink"/>
                </a:solidFill>
                <a:hlinkClick r:id="rId3"/>
              </a:rPr>
              <a:t>https://www.freepik.com/search?format=search&amp;last_filter=selection&amp;last_value=1&amp;query=IoT%20Empresarial&amp;selection=1</a:t>
            </a:r>
            <a:r>
              <a:rPr lang="es-419" dirty="0"/>
              <a:t> </a:t>
            </a:r>
            <a:endParaRPr dirty="0"/>
          </a:p>
          <a:p>
            <a:pPr marL="0" lvl="0" indent="0" algn="l" rtl="0">
              <a:spcBef>
                <a:spcPts val="1200"/>
              </a:spcBef>
              <a:spcAft>
                <a:spcPts val="0"/>
              </a:spcAft>
              <a:buNone/>
            </a:pPr>
            <a:r>
              <a:rPr lang="es-419" u="sng" dirty="0">
                <a:solidFill>
                  <a:schemeClr val="hlink"/>
                </a:solidFill>
                <a:hlinkClick r:id="rId4"/>
              </a:rPr>
              <a:t>https://ricohsalvans.com/transformacion-digital/internet-de-las-cosas-en-el-panorama-empresarial/</a:t>
            </a:r>
            <a:endParaRPr dirty="0"/>
          </a:p>
          <a:p>
            <a:pPr marL="0" lvl="0" indent="0" algn="l" rtl="0">
              <a:spcBef>
                <a:spcPts val="1200"/>
              </a:spcBef>
              <a:spcAft>
                <a:spcPts val="0"/>
              </a:spcAft>
              <a:buNone/>
            </a:pPr>
            <a:r>
              <a:rPr lang="es-419" u="sng" dirty="0">
                <a:solidFill>
                  <a:schemeClr val="hlink"/>
                </a:solidFill>
                <a:hlinkClick r:id="rId5"/>
              </a:rPr>
              <a:t>https://www.beetrack.com/es/blog/ventajas-y-desventajas-internet-de-las-cosas-iot</a:t>
            </a:r>
            <a:r>
              <a:rPr lang="es-419" dirty="0"/>
              <a:t> </a:t>
            </a:r>
            <a:endParaRPr dirty="0"/>
          </a:p>
          <a:p>
            <a:pPr marL="0" lvl="0" indent="0" algn="l" rtl="0">
              <a:spcBef>
                <a:spcPts val="1200"/>
              </a:spcBef>
              <a:spcAft>
                <a:spcPts val="1200"/>
              </a:spcAft>
              <a:buNone/>
            </a:pP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3950" y="-540150"/>
            <a:ext cx="4488300" cy="153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419" sz="5911" i="1" u="sng"/>
              <a:t>Introducción</a:t>
            </a:r>
            <a:r>
              <a:rPr lang="es-419"/>
              <a:t> </a:t>
            </a:r>
            <a:endParaRPr/>
          </a:p>
        </p:txBody>
      </p:sp>
      <p:sp>
        <p:nvSpPr>
          <p:cNvPr id="67" name="Google Shape;67;p14"/>
          <p:cNvSpPr txBox="1">
            <a:spLocks noGrp="1"/>
          </p:cNvSpPr>
          <p:nvPr>
            <p:ph type="subTitle" idx="1"/>
          </p:nvPr>
        </p:nvSpPr>
        <p:spPr>
          <a:xfrm>
            <a:off x="265500" y="992250"/>
            <a:ext cx="4045200" cy="3427200"/>
          </a:xfrm>
          <a:prstGeom prst="rect">
            <a:avLst/>
          </a:prstGeom>
        </p:spPr>
        <p:txBody>
          <a:bodyPr spcFirstLastPara="1" wrap="square" lIns="91425" tIns="91425" rIns="91425" bIns="91425" anchor="t" anchorCtr="0">
            <a:normAutofit fontScale="77500" lnSpcReduction="20000"/>
          </a:bodyPr>
          <a:lstStyle/>
          <a:p>
            <a:pPr marL="0" lvl="0" indent="0" algn="just" rtl="0">
              <a:lnSpc>
                <a:spcPct val="150000"/>
              </a:lnSpc>
              <a:spcBef>
                <a:spcPts val="1200"/>
              </a:spcBef>
              <a:spcAft>
                <a:spcPts val="0"/>
              </a:spcAft>
              <a:buClr>
                <a:schemeClr val="dk2"/>
              </a:buClr>
              <a:buSzPct val="45787"/>
              <a:buFont typeface="Arial"/>
              <a:buNone/>
            </a:pPr>
            <a:r>
              <a:rPr lang="es-419" sz="2402">
                <a:solidFill>
                  <a:schemeClr val="dk2"/>
                </a:solidFill>
                <a:latin typeface="Arial"/>
                <a:ea typeface="Arial"/>
                <a:cs typeface="Arial"/>
                <a:sym typeface="Arial"/>
              </a:rPr>
              <a:t>En este artículo les hablaré sobre IoT empresarial, esta tecnología nos permite tener interconexiones dentro de una red, donde los dispositivos puedan comunicarse entre sí. Además, pueden ser controlados por diferentes agencias que tengan el mismo sistema o por persona que esté dentro de la empresa.</a:t>
            </a:r>
            <a:endParaRPr sz="2402">
              <a:solidFill>
                <a:schemeClr val="dk2"/>
              </a:solidFill>
              <a:latin typeface="Arial"/>
              <a:ea typeface="Arial"/>
              <a:cs typeface="Arial"/>
              <a:sym typeface="Arial"/>
            </a:endParaRPr>
          </a:p>
          <a:p>
            <a:pPr marL="0" lvl="0" indent="0" algn="ctr" rtl="0">
              <a:spcBef>
                <a:spcPts val="1200"/>
              </a:spcBef>
              <a:spcAft>
                <a:spcPts val="0"/>
              </a:spcAft>
              <a:buNone/>
            </a:pPr>
            <a:endParaRPr/>
          </a:p>
        </p:txBody>
      </p:sp>
      <p:pic>
        <p:nvPicPr>
          <p:cNvPr id="68" name="Google Shape;68;p14"/>
          <p:cNvPicPr preferRelativeResize="0"/>
          <p:nvPr/>
        </p:nvPicPr>
        <p:blipFill>
          <a:blip r:embed="rId3">
            <a:alphaModFix/>
          </a:blip>
          <a:stretch>
            <a:fillRect/>
          </a:stretch>
        </p:blipFill>
        <p:spPr>
          <a:xfrm>
            <a:off x="4933850" y="698851"/>
            <a:ext cx="3927501" cy="3048075"/>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p:tgtEl>
                                          <p:spTgt spid="6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1000"/>
                                        <p:tgtEl>
                                          <p:spTgt spid="67"/>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65500" y="-453600"/>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419" sz="6000" i="1" u="sng"/>
              <a:t>Contenido </a:t>
            </a:r>
            <a:endParaRPr sz="6000" i="1" u="sng"/>
          </a:p>
        </p:txBody>
      </p:sp>
      <p:sp>
        <p:nvSpPr>
          <p:cNvPr id="74" name="Google Shape;74;p15"/>
          <p:cNvSpPr txBox="1">
            <a:spLocks noGrp="1"/>
          </p:cNvSpPr>
          <p:nvPr>
            <p:ph type="subTitle" idx="1"/>
          </p:nvPr>
        </p:nvSpPr>
        <p:spPr>
          <a:xfrm>
            <a:off x="265500" y="1411675"/>
            <a:ext cx="4045200" cy="3606000"/>
          </a:xfrm>
          <a:prstGeom prst="rect">
            <a:avLst/>
          </a:prstGeom>
        </p:spPr>
        <p:txBody>
          <a:bodyPr spcFirstLastPara="1" wrap="square" lIns="91425" tIns="91425" rIns="91425" bIns="91425" anchor="t" anchorCtr="0">
            <a:normAutofit lnSpcReduction="10000"/>
          </a:bodyPr>
          <a:lstStyle/>
          <a:p>
            <a:pPr marL="0" lvl="0" indent="0" algn="just" rtl="0">
              <a:lnSpc>
                <a:spcPct val="150000"/>
              </a:lnSpc>
              <a:spcBef>
                <a:spcPts val="1200"/>
              </a:spcBef>
              <a:spcAft>
                <a:spcPts val="0"/>
              </a:spcAft>
              <a:buClr>
                <a:schemeClr val="dk2"/>
              </a:buClr>
              <a:buSzPts val="1100"/>
              <a:buFont typeface="Arial"/>
              <a:buNone/>
            </a:pPr>
            <a:r>
              <a:rPr lang="es-419" sz="1600">
                <a:solidFill>
                  <a:schemeClr val="dk2"/>
                </a:solidFill>
                <a:latin typeface="Arial"/>
                <a:ea typeface="Arial"/>
                <a:cs typeface="Arial"/>
                <a:sym typeface="Arial"/>
              </a:rPr>
              <a:t>El IoT empresarial permite que los diferentes sistemas sean detectados y manipulados de forma remota, a través de los cableados de red que existen en las empresas. También, nos permite una gran cantidad de integración entre el mundo actual y los sistemas operativos, que a lo largo nos permite tener una mayor eficiencia y beneficio económico. </a:t>
            </a:r>
            <a:endParaRPr sz="1600">
              <a:solidFill>
                <a:schemeClr val="dk2"/>
              </a:solidFill>
              <a:latin typeface="Arial"/>
              <a:ea typeface="Arial"/>
              <a:cs typeface="Arial"/>
              <a:sym typeface="Arial"/>
            </a:endParaRPr>
          </a:p>
          <a:p>
            <a:pPr marL="0" lvl="0" indent="0" algn="ctr" rtl="0">
              <a:spcBef>
                <a:spcPts val="1200"/>
              </a:spcBef>
              <a:spcAft>
                <a:spcPts val="0"/>
              </a:spcAft>
              <a:buNone/>
            </a:pPr>
            <a:endParaRPr/>
          </a:p>
        </p:txBody>
      </p:sp>
      <p:pic>
        <p:nvPicPr>
          <p:cNvPr id="75" name="Google Shape;75;p15"/>
          <p:cNvPicPr preferRelativeResize="0"/>
          <p:nvPr/>
        </p:nvPicPr>
        <p:blipFill>
          <a:blip r:embed="rId3">
            <a:alphaModFix/>
          </a:blip>
          <a:stretch>
            <a:fillRect/>
          </a:stretch>
        </p:blipFill>
        <p:spPr>
          <a:xfrm>
            <a:off x="5031675" y="1020350"/>
            <a:ext cx="3605999" cy="3605999"/>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p:tgtEl>
                                          <p:spTgt spid="7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p:tgtEl>
                                          <p:spTgt spid="74"/>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1000"/>
                                        <p:tgtEl>
                                          <p:spTgt spid="75"/>
                                        </p:tgtEl>
                                        <p:attrNameLst>
                                          <p:attrName>ppt_w</p:attrName>
                                        </p:attrNameLst>
                                      </p:cBhvr>
                                      <p:tavLst>
                                        <p:tav tm="0">
                                          <p:val>
                                            <p:strVal val="0"/>
                                          </p:val>
                                        </p:tav>
                                        <p:tav tm="100000">
                                          <p:val>
                                            <p:strVal val="#ppt_w"/>
                                          </p:val>
                                        </p:tav>
                                      </p:tavLst>
                                    </p:anim>
                                    <p:anim calcmode="lin" valueType="num">
                                      <p:cBhvr additive="base">
                                        <p:cTn id="16" dur="1000"/>
                                        <p:tgtEl>
                                          <p:spTgt spid="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39725" y="433275"/>
            <a:ext cx="4045200" cy="17472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0"/>
              </a:spcAft>
              <a:buClr>
                <a:schemeClr val="dk2"/>
              </a:buClr>
              <a:buSzPts val="990"/>
              <a:buFont typeface="Arial"/>
              <a:buNone/>
            </a:pPr>
            <a:r>
              <a:rPr lang="es-419" sz="2520" i="1" u="sng">
                <a:latin typeface="Arial"/>
                <a:ea typeface="Arial"/>
                <a:cs typeface="Arial"/>
                <a:sym typeface="Arial"/>
              </a:rPr>
              <a:t>¿Qué ventajas ofrece el IoT en el sector empresarial?</a:t>
            </a:r>
            <a:endParaRPr sz="2520" i="1" u="sng">
              <a:latin typeface="Arial"/>
              <a:ea typeface="Arial"/>
              <a:cs typeface="Arial"/>
              <a:sym typeface="Arial"/>
            </a:endParaRPr>
          </a:p>
          <a:p>
            <a:pPr marL="0" lvl="0" indent="0" algn="ctr" rtl="0">
              <a:spcBef>
                <a:spcPts val="1200"/>
              </a:spcBef>
              <a:spcAft>
                <a:spcPts val="0"/>
              </a:spcAft>
              <a:buSzPts val="990"/>
              <a:buNone/>
            </a:pPr>
            <a:endParaRPr sz="3420"/>
          </a:p>
        </p:txBody>
      </p:sp>
      <p:sp>
        <p:nvSpPr>
          <p:cNvPr id="81" name="Google Shape;81;p16"/>
          <p:cNvSpPr txBox="1">
            <a:spLocks noGrp="1"/>
          </p:cNvSpPr>
          <p:nvPr>
            <p:ph type="subTitle" idx="1"/>
          </p:nvPr>
        </p:nvSpPr>
        <p:spPr>
          <a:xfrm>
            <a:off x="139725" y="1705175"/>
            <a:ext cx="4347000" cy="3438300"/>
          </a:xfrm>
          <a:prstGeom prst="rect">
            <a:avLst/>
          </a:prstGeom>
        </p:spPr>
        <p:txBody>
          <a:bodyPr spcFirstLastPara="1" wrap="square" lIns="91425" tIns="91425" rIns="91425" bIns="91425" anchor="t" anchorCtr="0">
            <a:normAutofit fontScale="77500" lnSpcReduction="20000"/>
          </a:bodyPr>
          <a:lstStyle/>
          <a:p>
            <a:pPr marL="0" lvl="0" indent="0" algn="just" rtl="0">
              <a:lnSpc>
                <a:spcPct val="115000"/>
              </a:lnSpc>
              <a:spcBef>
                <a:spcPts val="1200"/>
              </a:spcBef>
              <a:spcAft>
                <a:spcPts val="0"/>
              </a:spcAft>
              <a:buNone/>
            </a:pPr>
            <a:r>
              <a:rPr lang="es-419" sz="1717" b="1">
                <a:solidFill>
                  <a:schemeClr val="dk2"/>
                </a:solidFill>
                <a:latin typeface="Arial"/>
                <a:ea typeface="Arial"/>
                <a:cs typeface="Arial"/>
                <a:sym typeface="Arial"/>
              </a:rPr>
              <a:t>Reducción de costos</a:t>
            </a:r>
            <a:r>
              <a:rPr lang="es-419" sz="1717">
                <a:solidFill>
                  <a:schemeClr val="dk2"/>
                </a:solidFill>
                <a:latin typeface="Arial"/>
                <a:ea typeface="Arial"/>
                <a:cs typeface="Arial"/>
                <a:sym typeface="Arial"/>
              </a:rPr>
              <a:t>: el IoT permite automatizar procesos del negocio, identificando gastos innecesarios o que pueden ser minimizados.</a:t>
            </a:r>
            <a:endParaRPr sz="1717">
              <a:solidFill>
                <a:schemeClr val="dk2"/>
              </a:solidFill>
              <a:latin typeface="Arial"/>
              <a:ea typeface="Arial"/>
              <a:cs typeface="Arial"/>
              <a:sym typeface="Arial"/>
            </a:endParaRPr>
          </a:p>
          <a:p>
            <a:pPr marL="0" lvl="0" indent="0" algn="just" rtl="0">
              <a:lnSpc>
                <a:spcPct val="115000"/>
              </a:lnSpc>
              <a:spcBef>
                <a:spcPts val="1200"/>
              </a:spcBef>
              <a:spcAft>
                <a:spcPts val="0"/>
              </a:spcAft>
              <a:buNone/>
            </a:pPr>
            <a:r>
              <a:rPr lang="es-419" sz="1717" b="1">
                <a:solidFill>
                  <a:schemeClr val="dk2"/>
                </a:solidFill>
                <a:latin typeface="Arial"/>
                <a:ea typeface="Arial"/>
                <a:cs typeface="Arial"/>
                <a:sym typeface="Arial"/>
              </a:rPr>
              <a:t>Fomento de la productividad:</a:t>
            </a:r>
            <a:r>
              <a:rPr lang="es-419" sz="1717">
                <a:solidFill>
                  <a:schemeClr val="dk2"/>
                </a:solidFill>
                <a:latin typeface="Arial"/>
                <a:ea typeface="Arial"/>
                <a:cs typeface="Arial"/>
                <a:sym typeface="Arial"/>
              </a:rPr>
              <a:t> se consigue optimizando las etapas de producción del negocio, consiguiendo un ahorro en el tiempo de ejecución de las tareas</a:t>
            </a:r>
            <a:endParaRPr sz="1717">
              <a:solidFill>
                <a:schemeClr val="dk2"/>
              </a:solidFill>
              <a:latin typeface="Arial"/>
              <a:ea typeface="Arial"/>
              <a:cs typeface="Arial"/>
              <a:sym typeface="Arial"/>
            </a:endParaRPr>
          </a:p>
          <a:p>
            <a:pPr marL="0" lvl="0" indent="0" algn="just" rtl="0">
              <a:lnSpc>
                <a:spcPct val="115000"/>
              </a:lnSpc>
              <a:spcBef>
                <a:spcPts val="1200"/>
              </a:spcBef>
              <a:spcAft>
                <a:spcPts val="0"/>
              </a:spcAft>
              <a:buNone/>
            </a:pPr>
            <a:r>
              <a:rPr lang="es-419" sz="1717" b="1">
                <a:solidFill>
                  <a:schemeClr val="dk2"/>
                </a:solidFill>
                <a:latin typeface="Arial"/>
                <a:ea typeface="Arial"/>
                <a:cs typeface="Arial"/>
                <a:sym typeface="Arial"/>
              </a:rPr>
              <a:t>Mejora en la toma de decisiones</a:t>
            </a:r>
            <a:r>
              <a:rPr lang="es-419" sz="1717">
                <a:solidFill>
                  <a:schemeClr val="dk2"/>
                </a:solidFill>
                <a:latin typeface="Arial"/>
                <a:ea typeface="Arial"/>
                <a:cs typeface="Arial"/>
                <a:sym typeface="Arial"/>
              </a:rPr>
              <a:t>: El Internet de las cosas ofrece a los directivos un enorme volumen de datos sobre el negocio, permitiendo tomar decisiones más acertadas y con mejores resultados.</a:t>
            </a:r>
            <a:endParaRPr sz="1717">
              <a:solidFill>
                <a:schemeClr val="dk2"/>
              </a:solidFill>
              <a:latin typeface="Arial"/>
              <a:ea typeface="Arial"/>
              <a:cs typeface="Arial"/>
              <a:sym typeface="Arial"/>
            </a:endParaRPr>
          </a:p>
          <a:p>
            <a:pPr marL="0" lvl="0" indent="0" algn="just" rtl="0">
              <a:lnSpc>
                <a:spcPct val="115000"/>
              </a:lnSpc>
              <a:spcBef>
                <a:spcPts val="1200"/>
              </a:spcBef>
              <a:spcAft>
                <a:spcPts val="0"/>
              </a:spcAft>
              <a:buClr>
                <a:schemeClr val="dk2"/>
              </a:buClr>
              <a:buSzPct val="91666"/>
              <a:buFont typeface="Arial"/>
              <a:buNone/>
            </a:pPr>
            <a:endParaRPr sz="1200">
              <a:solidFill>
                <a:schemeClr val="dk2"/>
              </a:solidFill>
              <a:latin typeface="Arial"/>
              <a:ea typeface="Arial"/>
              <a:cs typeface="Arial"/>
              <a:sym typeface="Arial"/>
            </a:endParaRPr>
          </a:p>
          <a:p>
            <a:pPr marL="0" lvl="0" indent="0" algn="just" rtl="0">
              <a:spcBef>
                <a:spcPts val="1200"/>
              </a:spcBef>
              <a:spcAft>
                <a:spcPts val="0"/>
              </a:spcAft>
              <a:buNone/>
            </a:pPr>
            <a:endParaRPr/>
          </a:p>
        </p:txBody>
      </p:sp>
      <p:pic>
        <p:nvPicPr>
          <p:cNvPr id="82" name="Google Shape;82;p16"/>
          <p:cNvPicPr preferRelativeResize="0"/>
          <p:nvPr/>
        </p:nvPicPr>
        <p:blipFill>
          <a:blip r:embed="rId3">
            <a:alphaModFix/>
          </a:blip>
          <a:stretch>
            <a:fillRect/>
          </a:stretch>
        </p:blipFill>
        <p:spPr>
          <a:xfrm>
            <a:off x="5059775" y="433275"/>
            <a:ext cx="3675800" cy="3592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1000"/>
                                        <p:tgtEl>
                                          <p:spTgt spid="8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69625" y="393200"/>
            <a:ext cx="4045200" cy="14817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SzPts val="990"/>
              <a:buNone/>
            </a:pPr>
            <a:r>
              <a:rPr lang="es-419" sz="4000" i="1" u="sng" dirty="0">
                <a:latin typeface="Arial"/>
                <a:ea typeface="Arial"/>
                <a:cs typeface="Arial"/>
                <a:sym typeface="Arial"/>
              </a:rPr>
              <a:t>¿Cuáles son los beneficios?</a:t>
            </a:r>
            <a:endParaRPr sz="4400" dirty="0"/>
          </a:p>
        </p:txBody>
      </p:sp>
      <p:sp>
        <p:nvSpPr>
          <p:cNvPr id="88" name="Google Shape;88;p17"/>
          <p:cNvSpPr txBox="1">
            <a:spLocks noGrp="1"/>
          </p:cNvSpPr>
          <p:nvPr>
            <p:ph type="subTitle" idx="1"/>
          </p:nvPr>
        </p:nvSpPr>
        <p:spPr>
          <a:xfrm>
            <a:off x="111825" y="1719150"/>
            <a:ext cx="4360800" cy="3340200"/>
          </a:xfrm>
          <a:prstGeom prst="rect">
            <a:avLst/>
          </a:prstGeom>
        </p:spPr>
        <p:txBody>
          <a:bodyPr spcFirstLastPara="1" wrap="square" lIns="91425" tIns="91425" rIns="91425" bIns="91425" anchor="t" anchorCtr="0">
            <a:normAutofit fontScale="92500"/>
          </a:bodyPr>
          <a:lstStyle/>
          <a:p>
            <a:pPr marL="0" lvl="0" indent="0" algn="just" rtl="0">
              <a:lnSpc>
                <a:spcPct val="115000"/>
              </a:lnSpc>
              <a:spcBef>
                <a:spcPts val="1200"/>
              </a:spcBef>
              <a:spcAft>
                <a:spcPts val="0"/>
              </a:spcAft>
              <a:buClr>
                <a:schemeClr val="dk2"/>
              </a:buClr>
              <a:buSzPts val="1100"/>
              <a:buFont typeface="Arial"/>
              <a:buNone/>
            </a:pPr>
            <a:r>
              <a:rPr lang="es-419" sz="1200">
                <a:solidFill>
                  <a:schemeClr val="dk2"/>
                </a:solidFill>
                <a:latin typeface="Arial"/>
                <a:ea typeface="Arial"/>
                <a:cs typeface="Arial"/>
                <a:sym typeface="Arial"/>
              </a:rPr>
              <a:t>Beneficios empresariales del Internet de las Cosas:</a:t>
            </a:r>
            <a:endParaRPr sz="1200">
              <a:solidFill>
                <a:schemeClr val="dk2"/>
              </a:solidFill>
              <a:latin typeface="Arial"/>
              <a:ea typeface="Arial"/>
              <a:cs typeface="Arial"/>
              <a:sym typeface="Arial"/>
            </a:endParaRPr>
          </a:p>
          <a:p>
            <a:pPr marL="0" lvl="0" indent="0" algn="just" rtl="0">
              <a:lnSpc>
                <a:spcPct val="115000"/>
              </a:lnSpc>
              <a:spcBef>
                <a:spcPts val="1200"/>
              </a:spcBef>
              <a:spcAft>
                <a:spcPts val="0"/>
              </a:spcAft>
              <a:buClr>
                <a:schemeClr val="dk2"/>
              </a:buClr>
              <a:buSzPts val="1100"/>
              <a:buFont typeface="Arial"/>
              <a:buNone/>
            </a:pPr>
            <a:r>
              <a:rPr lang="es-419" sz="1200" b="1">
                <a:solidFill>
                  <a:schemeClr val="dk2"/>
                </a:solidFill>
                <a:latin typeface="Arial"/>
                <a:ea typeface="Arial"/>
                <a:cs typeface="Arial"/>
                <a:sym typeface="Arial"/>
              </a:rPr>
              <a:t>Mejorar los costos operativos</a:t>
            </a:r>
            <a:r>
              <a:rPr lang="es-419" sz="1200">
                <a:solidFill>
                  <a:schemeClr val="dk2"/>
                </a:solidFill>
                <a:latin typeface="Arial"/>
                <a:ea typeface="Arial"/>
                <a:cs typeface="Arial"/>
                <a:sym typeface="Arial"/>
              </a:rPr>
              <a:t>:</a:t>
            </a:r>
            <a:r>
              <a:rPr lang="es-419" sz="1100">
                <a:solidFill>
                  <a:schemeClr val="dk2"/>
                </a:solidFill>
                <a:latin typeface="Arial"/>
                <a:ea typeface="Arial"/>
                <a:cs typeface="Arial"/>
                <a:sym typeface="Arial"/>
              </a:rPr>
              <a:t> </a:t>
            </a:r>
            <a:r>
              <a:rPr lang="es-419" sz="1200">
                <a:solidFill>
                  <a:schemeClr val="dk2"/>
                </a:solidFill>
                <a:latin typeface="Arial"/>
                <a:ea typeface="Arial"/>
                <a:cs typeface="Arial"/>
                <a:sym typeface="Arial"/>
              </a:rPr>
              <a:t>Las empresas pueden ahorrar en costos de energía y mejorar la eficiencia eléctrica mediante el uso de IoT y sistemas de construcción inteligente.</a:t>
            </a:r>
            <a:endParaRPr sz="1200">
              <a:solidFill>
                <a:schemeClr val="dk2"/>
              </a:solidFill>
              <a:latin typeface="Arial"/>
              <a:ea typeface="Arial"/>
              <a:cs typeface="Arial"/>
              <a:sym typeface="Arial"/>
            </a:endParaRPr>
          </a:p>
          <a:p>
            <a:pPr marL="0" lvl="0" indent="0" algn="just" rtl="0">
              <a:spcBef>
                <a:spcPts val="1200"/>
              </a:spcBef>
              <a:spcAft>
                <a:spcPts val="0"/>
              </a:spcAft>
              <a:buNone/>
            </a:pPr>
            <a:r>
              <a:rPr lang="es-419" sz="1200" b="1">
                <a:solidFill>
                  <a:schemeClr val="dk2"/>
                </a:solidFill>
                <a:latin typeface="Arial"/>
                <a:ea typeface="Arial"/>
                <a:cs typeface="Arial"/>
                <a:sym typeface="Arial"/>
              </a:rPr>
              <a:t>Conocer a tu cliente:</a:t>
            </a:r>
            <a:r>
              <a:rPr lang="es-419" sz="1100">
                <a:solidFill>
                  <a:schemeClr val="dk2"/>
                </a:solidFill>
                <a:latin typeface="Arial"/>
                <a:ea typeface="Arial"/>
                <a:cs typeface="Arial"/>
                <a:sym typeface="Arial"/>
              </a:rPr>
              <a:t> </a:t>
            </a:r>
            <a:r>
              <a:rPr lang="es-419" sz="1200">
                <a:solidFill>
                  <a:schemeClr val="dk2"/>
                </a:solidFill>
                <a:latin typeface="Arial"/>
                <a:ea typeface="Arial"/>
                <a:cs typeface="Arial"/>
                <a:sym typeface="Arial"/>
              </a:rPr>
              <a:t>Esto permitirá a los analistas de datos predecir preferencias y tendencias, para que las organizaciones puedan diseñar productos y ofrecer servicios personalizados, de valor agregado para crear fidelidad y aumentar las compras.</a:t>
            </a:r>
            <a:endParaRPr sz="1200">
              <a:solidFill>
                <a:schemeClr val="dk2"/>
              </a:solidFill>
              <a:latin typeface="Arial"/>
              <a:ea typeface="Arial"/>
              <a:cs typeface="Arial"/>
              <a:sym typeface="Arial"/>
            </a:endParaRPr>
          </a:p>
          <a:p>
            <a:pPr marL="0" lvl="0" indent="0" algn="just" rtl="0">
              <a:lnSpc>
                <a:spcPct val="115000"/>
              </a:lnSpc>
              <a:spcBef>
                <a:spcPts val="1200"/>
              </a:spcBef>
              <a:spcAft>
                <a:spcPts val="0"/>
              </a:spcAft>
              <a:buClr>
                <a:schemeClr val="dk2"/>
              </a:buClr>
              <a:buSzPts val="1100"/>
              <a:buFont typeface="Arial"/>
              <a:buNone/>
            </a:pPr>
            <a:r>
              <a:rPr lang="es-419" sz="1200" b="1">
                <a:solidFill>
                  <a:schemeClr val="dk2"/>
                </a:solidFill>
                <a:latin typeface="Arial"/>
                <a:ea typeface="Arial"/>
                <a:cs typeface="Arial"/>
                <a:sym typeface="Arial"/>
              </a:rPr>
              <a:t>Mejorar productividad y eficiencia: </a:t>
            </a:r>
            <a:r>
              <a:rPr lang="es-419" sz="1200">
                <a:solidFill>
                  <a:schemeClr val="dk2"/>
                </a:solidFill>
                <a:latin typeface="Arial"/>
                <a:ea typeface="Arial"/>
                <a:cs typeface="Arial"/>
                <a:sym typeface="Arial"/>
              </a:rPr>
              <a:t>Las compañías de todo tipo pueden recopilar datos de empleados, para calcular sus horas más productivas, programar tareas y reuniones importantes cuando hay menos operación.</a:t>
            </a:r>
            <a:endParaRPr sz="1200">
              <a:solidFill>
                <a:schemeClr val="dk2"/>
              </a:solidFill>
              <a:latin typeface="Arial"/>
              <a:ea typeface="Arial"/>
              <a:cs typeface="Arial"/>
              <a:sym typeface="Arial"/>
            </a:endParaRPr>
          </a:p>
          <a:p>
            <a:pPr marL="0" lvl="0" indent="0" algn="l" rtl="0">
              <a:spcBef>
                <a:spcPts val="1200"/>
              </a:spcBef>
              <a:spcAft>
                <a:spcPts val="0"/>
              </a:spcAft>
              <a:buNone/>
            </a:pPr>
            <a:endParaRPr sz="1200">
              <a:solidFill>
                <a:schemeClr val="dk2"/>
              </a:solidFill>
              <a:latin typeface="Arial"/>
              <a:ea typeface="Arial"/>
              <a:cs typeface="Arial"/>
              <a:sym typeface="Arial"/>
            </a:endParaRPr>
          </a:p>
        </p:txBody>
      </p:sp>
      <p:pic>
        <p:nvPicPr>
          <p:cNvPr id="89" name="Google Shape;89;p17"/>
          <p:cNvPicPr preferRelativeResize="0"/>
          <p:nvPr/>
        </p:nvPicPr>
        <p:blipFill>
          <a:blip r:embed="rId3">
            <a:alphaModFix/>
          </a:blip>
          <a:stretch>
            <a:fillRect/>
          </a:stretch>
        </p:blipFill>
        <p:spPr>
          <a:xfrm>
            <a:off x="5129525" y="489275"/>
            <a:ext cx="3522175" cy="343822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1000"/>
                                        <p:tgtEl>
                                          <p:spTgt spid="8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p:tgtEl>
                                          <p:spTgt spid="88"/>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000"/>
                                        <p:tgtEl>
                                          <p:spTgt spid="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65500" y="48360"/>
            <a:ext cx="4045200" cy="18069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1200"/>
              </a:spcBef>
              <a:spcAft>
                <a:spcPts val="1200"/>
              </a:spcAft>
              <a:buNone/>
            </a:pPr>
            <a:r>
              <a:rPr lang="es-419" sz="4100" i="1" u="sng" dirty="0">
                <a:latin typeface="Times New Roman"/>
                <a:ea typeface="Times New Roman"/>
                <a:cs typeface="Times New Roman"/>
                <a:sym typeface="Times New Roman"/>
              </a:rPr>
              <a:t>¿</a:t>
            </a:r>
            <a:r>
              <a:rPr lang="es-419" sz="4000" i="1" u="sng" dirty="0">
                <a:latin typeface="Times New Roman"/>
                <a:ea typeface="Times New Roman"/>
                <a:cs typeface="Times New Roman"/>
                <a:sym typeface="Times New Roman"/>
              </a:rPr>
              <a:t>Cuáles son los dispositivos del IoT?</a:t>
            </a:r>
            <a:endParaRPr dirty="0"/>
          </a:p>
        </p:txBody>
      </p:sp>
      <p:sp>
        <p:nvSpPr>
          <p:cNvPr id="95" name="Google Shape;95;p18"/>
          <p:cNvSpPr txBox="1">
            <a:spLocks noGrp="1"/>
          </p:cNvSpPr>
          <p:nvPr>
            <p:ph type="subTitle" idx="1"/>
          </p:nvPr>
        </p:nvSpPr>
        <p:spPr>
          <a:xfrm>
            <a:off x="265500" y="2012675"/>
            <a:ext cx="4045200" cy="28653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Clr>
                <a:schemeClr val="dk2"/>
              </a:buClr>
              <a:buSzPts val="1100"/>
              <a:buFont typeface="Arial"/>
              <a:buNone/>
            </a:pPr>
            <a:r>
              <a:rPr lang="es-419" sz="1800" b="1" dirty="0">
                <a:solidFill>
                  <a:schemeClr val="dk2"/>
                </a:solidFill>
                <a:latin typeface="Times New Roman"/>
                <a:ea typeface="Times New Roman"/>
                <a:cs typeface="Times New Roman"/>
                <a:sym typeface="Times New Roman"/>
              </a:rPr>
              <a:t>Los dispositivos IoT son:</a:t>
            </a:r>
            <a:endParaRPr sz="1800" b="1" dirty="0">
              <a:solidFill>
                <a:schemeClr val="dk2"/>
              </a:solidFill>
              <a:latin typeface="Times New Roman"/>
              <a:ea typeface="Times New Roman"/>
              <a:cs typeface="Times New Roman"/>
              <a:sym typeface="Times New Roman"/>
            </a:endParaRPr>
          </a:p>
          <a:p>
            <a:pPr marL="457200" lvl="0" indent="-342900" algn="just" rtl="0">
              <a:lnSpc>
                <a:spcPct val="150000"/>
              </a:lnSpc>
              <a:spcBef>
                <a:spcPts val="1200"/>
              </a:spcBef>
              <a:spcAft>
                <a:spcPts val="0"/>
              </a:spcAft>
              <a:buClr>
                <a:schemeClr val="dk2"/>
              </a:buClr>
              <a:buSzPts val="1800"/>
              <a:buFont typeface="Times New Roman"/>
              <a:buChar char="●"/>
            </a:pPr>
            <a:r>
              <a:rPr lang="es-419" sz="1800" dirty="0">
                <a:solidFill>
                  <a:schemeClr val="dk2"/>
                </a:solidFill>
                <a:latin typeface="Times New Roman"/>
                <a:ea typeface="Times New Roman"/>
                <a:cs typeface="Times New Roman"/>
                <a:sym typeface="Times New Roman"/>
              </a:rPr>
              <a:t>   Televisor.</a:t>
            </a:r>
            <a:endParaRPr sz="1800" dirty="0">
              <a:solidFill>
                <a:schemeClr val="dk2"/>
              </a:solidFill>
              <a:latin typeface="Times New Roman"/>
              <a:ea typeface="Times New Roman"/>
              <a:cs typeface="Times New Roman"/>
              <a:sym typeface="Times New Roman"/>
            </a:endParaRPr>
          </a:p>
          <a:p>
            <a:pPr marL="457200" lvl="0" indent="-342900" algn="just" rtl="0">
              <a:lnSpc>
                <a:spcPct val="150000"/>
              </a:lnSpc>
              <a:spcBef>
                <a:spcPts val="0"/>
              </a:spcBef>
              <a:spcAft>
                <a:spcPts val="0"/>
              </a:spcAft>
              <a:buClr>
                <a:schemeClr val="dk2"/>
              </a:buClr>
              <a:buSzPts val="1800"/>
              <a:buChar char="●"/>
            </a:pPr>
            <a:r>
              <a:rPr lang="es-419" sz="1800" dirty="0">
                <a:solidFill>
                  <a:schemeClr val="dk2"/>
                </a:solidFill>
                <a:latin typeface="Arial"/>
                <a:ea typeface="Arial"/>
                <a:cs typeface="Arial"/>
                <a:sym typeface="Arial"/>
              </a:rPr>
              <a:t>   </a:t>
            </a:r>
            <a:r>
              <a:rPr lang="es-419" sz="1800" dirty="0">
                <a:solidFill>
                  <a:schemeClr val="dk2"/>
                </a:solidFill>
                <a:latin typeface="Times New Roman"/>
                <a:ea typeface="Times New Roman"/>
                <a:cs typeface="Times New Roman"/>
                <a:sym typeface="Times New Roman"/>
              </a:rPr>
              <a:t>Una cámara de seguridad.</a:t>
            </a:r>
            <a:endParaRPr sz="1800" dirty="0">
              <a:solidFill>
                <a:schemeClr val="dk2"/>
              </a:solidFill>
              <a:latin typeface="Times New Roman"/>
              <a:ea typeface="Times New Roman"/>
              <a:cs typeface="Times New Roman"/>
              <a:sym typeface="Times New Roman"/>
            </a:endParaRPr>
          </a:p>
          <a:p>
            <a:pPr marL="457200" lvl="0" indent="-342900" algn="just" rtl="0">
              <a:lnSpc>
                <a:spcPct val="150000"/>
              </a:lnSpc>
              <a:spcBef>
                <a:spcPts val="0"/>
              </a:spcBef>
              <a:spcAft>
                <a:spcPts val="0"/>
              </a:spcAft>
              <a:buClr>
                <a:schemeClr val="dk2"/>
              </a:buClr>
              <a:buSzPts val="1800"/>
              <a:buChar char="●"/>
            </a:pPr>
            <a:r>
              <a:rPr lang="es-419" sz="1800" dirty="0">
                <a:solidFill>
                  <a:schemeClr val="dk2"/>
                </a:solidFill>
                <a:latin typeface="Arial"/>
                <a:ea typeface="Arial"/>
                <a:cs typeface="Arial"/>
                <a:sym typeface="Arial"/>
              </a:rPr>
              <a:t>   </a:t>
            </a:r>
            <a:r>
              <a:rPr lang="es-419" sz="1800" dirty="0">
                <a:solidFill>
                  <a:schemeClr val="dk2"/>
                </a:solidFill>
                <a:latin typeface="Times New Roman"/>
                <a:ea typeface="Times New Roman"/>
                <a:cs typeface="Times New Roman"/>
                <a:sym typeface="Times New Roman"/>
              </a:rPr>
              <a:t> Un equipo de ejercicio.</a:t>
            </a:r>
            <a:endParaRPr sz="1800" dirty="0">
              <a:solidFill>
                <a:schemeClr val="dk2"/>
              </a:solidFill>
              <a:latin typeface="Times New Roman"/>
              <a:ea typeface="Times New Roman"/>
              <a:cs typeface="Times New Roman"/>
              <a:sym typeface="Times New Roman"/>
            </a:endParaRPr>
          </a:p>
          <a:p>
            <a:pPr marL="0" lvl="0" indent="0" algn="ctr" rtl="0">
              <a:spcBef>
                <a:spcPts val="1200"/>
              </a:spcBef>
              <a:spcAft>
                <a:spcPts val="0"/>
              </a:spcAft>
              <a:buNone/>
            </a:pPr>
            <a:endParaRPr dirty="0"/>
          </a:p>
        </p:txBody>
      </p:sp>
      <p:pic>
        <p:nvPicPr>
          <p:cNvPr id="96" name="Google Shape;96;p18"/>
          <p:cNvPicPr preferRelativeResize="0"/>
          <p:nvPr/>
        </p:nvPicPr>
        <p:blipFill>
          <a:blip r:embed="rId3">
            <a:alphaModFix/>
          </a:blip>
          <a:stretch>
            <a:fillRect/>
          </a:stretch>
        </p:blipFill>
        <p:spPr>
          <a:xfrm>
            <a:off x="5367125" y="1059838"/>
            <a:ext cx="3116849" cy="302382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000"/>
                                        <p:tgtEl>
                                          <p:spTgt spid="9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p:tgtEl>
                                          <p:spTgt spid="96"/>
                                        </p:tgtEl>
                                        <p:attrNameLst>
                                          <p:attrName>ppt_w</p:attrName>
                                        </p:attrNameLst>
                                      </p:cBhvr>
                                      <p:tavLst>
                                        <p:tav tm="0">
                                          <p:val>
                                            <p:strVal val="0"/>
                                          </p:val>
                                        </p:tav>
                                        <p:tav tm="100000">
                                          <p:val>
                                            <p:strVal val="#ppt_w"/>
                                          </p:val>
                                        </p:tav>
                                      </p:tavLst>
                                    </p:anim>
                                    <p:anim calcmode="lin" valueType="num">
                                      <p:cBhvr additive="base">
                                        <p:cTn id="16" dur="10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76675" y="345650"/>
            <a:ext cx="4045200" cy="18627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SzPts val="990"/>
              <a:buNone/>
            </a:pPr>
            <a:r>
              <a:rPr lang="es-419" sz="2820" i="1" u="sng" dirty="0">
                <a:latin typeface="Arial"/>
                <a:ea typeface="Arial"/>
                <a:cs typeface="Arial"/>
                <a:sym typeface="Arial"/>
              </a:rPr>
              <a:t>¿Cómo puede ayudarte la política de dispositivos IoT empresariales?</a:t>
            </a:r>
            <a:endParaRPr sz="4220" dirty="0"/>
          </a:p>
        </p:txBody>
      </p:sp>
      <p:sp>
        <p:nvSpPr>
          <p:cNvPr id="102" name="Google Shape;102;p19"/>
          <p:cNvSpPr txBox="1">
            <a:spLocks noGrp="1"/>
          </p:cNvSpPr>
          <p:nvPr>
            <p:ph type="subTitle" idx="1"/>
          </p:nvPr>
        </p:nvSpPr>
        <p:spPr>
          <a:xfrm>
            <a:off x="111825" y="2208350"/>
            <a:ext cx="4374900" cy="26277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Clr>
                <a:schemeClr val="dk2"/>
              </a:buClr>
              <a:buSzPts val="1100"/>
              <a:buFont typeface="Arial"/>
              <a:buNone/>
            </a:pPr>
            <a:r>
              <a:rPr lang="es-419" sz="1700">
                <a:solidFill>
                  <a:schemeClr val="dk2"/>
                </a:solidFill>
                <a:latin typeface="Arial"/>
                <a:ea typeface="Arial"/>
                <a:cs typeface="Arial"/>
                <a:sym typeface="Arial"/>
              </a:rPr>
              <a:t>Existe una </a:t>
            </a:r>
            <a:r>
              <a:rPr lang="es-419" sz="1700">
                <a:solidFill>
                  <a:schemeClr val="dk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política de seguridad</a:t>
            </a:r>
            <a:r>
              <a:rPr lang="es-419" sz="1700">
                <a:solidFill>
                  <a:schemeClr val="dk2"/>
                </a:solidFill>
                <a:latin typeface="Arial"/>
                <a:ea typeface="Arial"/>
                <a:cs typeface="Arial"/>
                <a:sym typeface="Arial"/>
              </a:rPr>
              <a:t> para utilizar de forma segura los dispositivos IoT. Estos son desplegados tanto dentro como fuera de la empresa, y de este modo, minimizar la superficie de exposición que podrían utilizar los ciberdelincuentes.</a:t>
            </a:r>
            <a:endParaRPr sz="1700">
              <a:solidFill>
                <a:schemeClr val="dk2"/>
              </a:solidFill>
              <a:latin typeface="Arial"/>
              <a:ea typeface="Arial"/>
              <a:cs typeface="Arial"/>
              <a:sym typeface="Arial"/>
            </a:endParaRPr>
          </a:p>
          <a:p>
            <a:pPr marL="0" lvl="0" indent="0" algn="ctr" rtl="0">
              <a:spcBef>
                <a:spcPts val="1200"/>
              </a:spcBef>
              <a:spcAft>
                <a:spcPts val="0"/>
              </a:spcAft>
              <a:buNone/>
            </a:pPr>
            <a:endParaRPr/>
          </a:p>
        </p:txBody>
      </p:sp>
      <p:pic>
        <p:nvPicPr>
          <p:cNvPr id="103" name="Google Shape;103;p19"/>
          <p:cNvPicPr preferRelativeResize="0"/>
          <p:nvPr/>
        </p:nvPicPr>
        <p:blipFill>
          <a:blip r:embed="rId4">
            <a:alphaModFix/>
          </a:blip>
          <a:stretch>
            <a:fillRect/>
          </a:stretch>
        </p:blipFill>
        <p:spPr>
          <a:xfrm>
            <a:off x="5115625" y="1047825"/>
            <a:ext cx="3480175" cy="2737650"/>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p:tgtEl>
                                          <p:spTgt spid="10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1000"/>
                                        <p:tgtEl>
                                          <p:spTgt spid="10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1000"/>
                                        <p:tgtEl>
                                          <p:spTgt spid="1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90625" y="335375"/>
            <a:ext cx="4045200" cy="15336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SzPts val="990"/>
              <a:buNone/>
            </a:pPr>
            <a:r>
              <a:rPr lang="es-419" sz="2800" i="1" u="sng" dirty="0">
                <a:latin typeface="Arial"/>
                <a:ea typeface="Arial"/>
                <a:cs typeface="Arial"/>
                <a:sym typeface="Arial"/>
              </a:rPr>
              <a:t>Riesgos asociados a los dispositivos IoT</a:t>
            </a:r>
            <a:endParaRPr sz="2800" dirty="0"/>
          </a:p>
        </p:txBody>
      </p:sp>
      <p:sp>
        <p:nvSpPr>
          <p:cNvPr id="109" name="Google Shape;109;p20"/>
          <p:cNvSpPr txBox="1">
            <a:spLocks noGrp="1"/>
          </p:cNvSpPr>
          <p:nvPr>
            <p:ph type="subTitle" idx="1"/>
          </p:nvPr>
        </p:nvSpPr>
        <p:spPr>
          <a:xfrm>
            <a:off x="111825" y="2040625"/>
            <a:ext cx="4402800" cy="2767500"/>
          </a:xfrm>
          <a:prstGeom prst="rect">
            <a:avLst/>
          </a:prstGeom>
        </p:spPr>
        <p:txBody>
          <a:bodyPr spcFirstLastPara="1" wrap="square" lIns="91425" tIns="91425" rIns="91425" bIns="91425" anchor="t" anchorCtr="0">
            <a:normAutofit/>
          </a:bodyPr>
          <a:lstStyle/>
          <a:p>
            <a:pPr marL="457200" lvl="0" indent="-317500" algn="just" rtl="0">
              <a:lnSpc>
                <a:spcPct val="115000"/>
              </a:lnSpc>
              <a:spcBef>
                <a:spcPts val="0"/>
              </a:spcBef>
              <a:spcAft>
                <a:spcPts val="0"/>
              </a:spcAft>
              <a:buClr>
                <a:schemeClr val="dk2"/>
              </a:buClr>
              <a:buSzPts val="1400"/>
              <a:buFont typeface="Arial"/>
              <a:buChar char="●"/>
            </a:pPr>
            <a:r>
              <a:rPr lang="es-419" sz="1500">
                <a:solidFill>
                  <a:schemeClr val="dk2"/>
                </a:solidFill>
                <a:latin typeface="Arial"/>
                <a:ea typeface="Arial"/>
                <a:cs typeface="Arial"/>
                <a:sym typeface="Arial"/>
              </a:rPr>
              <a:t>Los errores de implantación son uno de los principales fallos a la hora de desplegar dispositivos IoT en la organización.</a:t>
            </a:r>
            <a:endParaRPr sz="1500">
              <a:solidFill>
                <a:schemeClr val="dk2"/>
              </a:solidFill>
              <a:latin typeface="Arial"/>
              <a:ea typeface="Arial"/>
              <a:cs typeface="Arial"/>
              <a:sym typeface="Arial"/>
            </a:endParaRPr>
          </a:p>
          <a:p>
            <a:pPr marL="457200" lvl="0" indent="-317500" algn="just" rtl="0">
              <a:lnSpc>
                <a:spcPct val="115000"/>
              </a:lnSpc>
              <a:spcBef>
                <a:spcPts val="0"/>
              </a:spcBef>
              <a:spcAft>
                <a:spcPts val="0"/>
              </a:spcAft>
              <a:buClr>
                <a:schemeClr val="dk2"/>
              </a:buClr>
              <a:buSzPts val="1400"/>
              <a:buFont typeface="Arial"/>
              <a:buChar char="●"/>
            </a:pPr>
            <a:r>
              <a:rPr lang="es-419" sz="1500">
                <a:solidFill>
                  <a:schemeClr val="dk2"/>
                </a:solidFill>
                <a:latin typeface="Arial"/>
                <a:ea typeface="Arial"/>
                <a:cs typeface="Arial"/>
                <a:sym typeface="Arial"/>
              </a:rPr>
              <a:t>Una configuración incorrecta de las comunicaciones de los dispositivos IoT, podría permitir a terceros acceder a la información transmitida, y si es información sensible, puede ser crítico. </a:t>
            </a:r>
            <a:endParaRPr sz="1500">
              <a:solidFill>
                <a:schemeClr val="dk2"/>
              </a:solidFill>
              <a:latin typeface="Arial"/>
              <a:ea typeface="Arial"/>
              <a:cs typeface="Arial"/>
              <a:sym typeface="Arial"/>
            </a:endParaRPr>
          </a:p>
          <a:p>
            <a:pPr marL="0" lvl="0" indent="0" algn="ctr" rtl="0">
              <a:spcBef>
                <a:spcPts val="1200"/>
              </a:spcBef>
              <a:spcAft>
                <a:spcPts val="0"/>
              </a:spcAft>
              <a:buNone/>
            </a:pPr>
            <a:endParaRPr/>
          </a:p>
        </p:txBody>
      </p:sp>
      <p:pic>
        <p:nvPicPr>
          <p:cNvPr id="110" name="Google Shape;110;p20"/>
          <p:cNvPicPr preferRelativeResize="0"/>
          <p:nvPr/>
        </p:nvPicPr>
        <p:blipFill>
          <a:blip r:embed="rId3">
            <a:alphaModFix/>
          </a:blip>
          <a:stretch>
            <a:fillRect/>
          </a:stretch>
        </p:blipFill>
        <p:spPr>
          <a:xfrm>
            <a:off x="5073625" y="1007950"/>
            <a:ext cx="3452299" cy="3087275"/>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1000"/>
                                        <p:tgtEl>
                                          <p:spTgt spid="10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07450" y="223625"/>
            <a:ext cx="4045200" cy="11079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1200"/>
              </a:spcBef>
              <a:spcAft>
                <a:spcPts val="1200"/>
              </a:spcAft>
              <a:buNone/>
            </a:pPr>
            <a:r>
              <a:rPr lang="es-419" sz="5600" i="1" u="sng">
                <a:latin typeface="Arial"/>
                <a:ea typeface="Arial"/>
                <a:cs typeface="Arial"/>
                <a:sym typeface="Arial"/>
              </a:rPr>
              <a:t>Conclusión </a:t>
            </a:r>
            <a:endParaRPr/>
          </a:p>
        </p:txBody>
      </p:sp>
      <p:sp>
        <p:nvSpPr>
          <p:cNvPr id="116" name="Google Shape;116;p21"/>
          <p:cNvSpPr txBox="1">
            <a:spLocks noGrp="1"/>
          </p:cNvSpPr>
          <p:nvPr>
            <p:ph type="subTitle" idx="1"/>
          </p:nvPr>
        </p:nvSpPr>
        <p:spPr>
          <a:xfrm>
            <a:off x="195600" y="1677225"/>
            <a:ext cx="4045200" cy="31587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2"/>
              </a:buClr>
              <a:buSzPts val="1100"/>
              <a:buFont typeface="Arial"/>
              <a:buNone/>
            </a:pPr>
            <a:r>
              <a:rPr lang="es-419" sz="1700">
                <a:solidFill>
                  <a:schemeClr val="dk2"/>
                </a:solidFill>
                <a:latin typeface="Arial"/>
                <a:ea typeface="Arial"/>
                <a:cs typeface="Arial"/>
                <a:sym typeface="Arial"/>
              </a:rPr>
              <a:t>Para concluir, puedo decir que gracias al IoT empresarial los mercados están empezando a satisfacer las opiniones de las diferentes empresas según las áreas en que están seleccionadas. Además, algunos usuarios tienen expectativas que con el IoT empresarial podrán ir evolucionando de manera efectiva y segura.</a:t>
            </a:r>
            <a:endParaRPr sz="1700">
              <a:solidFill>
                <a:schemeClr val="dk2"/>
              </a:solidFill>
              <a:latin typeface="Arial"/>
              <a:ea typeface="Arial"/>
              <a:cs typeface="Arial"/>
              <a:sym typeface="Arial"/>
            </a:endParaRPr>
          </a:p>
          <a:p>
            <a:pPr marL="0" lvl="0" indent="0" algn="ctr" rtl="0">
              <a:spcBef>
                <a:spcPts val="1200"/>
              </a:spcBef>
              <a:spcAft>
                <a:spcPts val="0"/>
              </a:spcAft>
              <a:buNone/>
            </a:pPr>
            <a:endParaRPr/>
          </a:p>
        </p:txBody>
      </p:sp>
      <p:pic>
        <p:nvPicPr>
          <p:cNvPr id="117" name="Google Shape;117;p21"/>
          <p:cNvPicPr preferRelativeResize="0"/>
          <p:nvPr/>
        </p:nvPicPr>
        <p:blipFill>
          <a:blip r:embed="rId3">
            <a:alphaModFix/>
          </a:blip>
          <a:stretch>
            <a:fillRect/>
          </a:stretch>
        </p:blipFill>
        <p:spPr>
          <a:xfrm>
            <a:off x="5045650" y="1151663"/>
            <a:ext cx="3689926" cy="2840175"/>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1000"/>
                                        <p:tgtEl>
                                          <p:spTgt spid="116"/>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1000"/>
                                        <p:tgtEl>
                                          <p:spTgt spid="117"/>
                                        </p:tgtEl>
                                        <p:attrNameLst>
                                          <p:attrName>ppt_w</p:attrName>
                                        </p:attrNameLst>
                                      </p:cBhvr>
                                      <p:tavLst>
                                        <p:tav tm="0">
                                          <p:val>
                                            <p:strVal val="0"/>
                                          </p:val>
                                        </p:tav>
                                        <p:tav tm="100000">
                                          <p:val>
                                            <p:strVal val="#ppt_w"/>
                                          </p:val>
                                        </p:tav>
                                      </p:tavLst>
                                    </p:anim>
                                    <p:anim calcmode="lin" valueType="num">
                                      <p:cBhvr additive="base">
                                        <p:cTn id="16" dur="1000"/>
                                        <p:tgtEl>
                                          <p:spTgt spid="1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582</Words>
  <Application>Microsoft Office PowerPoint</Application>
  <PresentationFormat>Presentación en pantalla (16:9)</PresentationFormat>
  <Paragraphs>31</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Source Sans Pro</vt:lpstr>
      <vt:lpstr>Times New Roman</vt:lpstr>
      <vt:lpstr>Raleway</vt:lpstr>
      <vt:lpstr>Arial</vt:lpstr>
      <vt:lpstr>Plum</vt:lpstr>
      <vt:lpstr>IoT Empresarial</vt:lpstr>
      <vt:lpstr>Introducción </vt:lpstr>
      <vt:lpstr>Contenido </vt:lpstr>
      <vt:lpstr>¿Qué ventajas ofrece el IoT en el sector empresarial? </vt:lpstr>
      <vt:lpstr>¿Cuáles son los beneficios?</vt:lpstr>
      <vt:lpstr>¿Cuáles son los dispositivos del IoT?</vt:lpstr>
      <vt:lpstr>¿Cómo puede ayudarte la política de dispositivos IoT empresariales?</vt:lpstr>
      <vt:lpstr>Riesgos asociados a los dispositivos IoT</vt:lpstr>
      <vt:lpstr>Conclusión </vt:lpstr>
      <vt:lpstr>Infografía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Empresarial</dc:title>
  <cp:lastModifiedBy>edward Pimentel</cp:lastModifiedBy>
  <cp:revision>2</cp:revision>
  <dcterms:modified xsi:type="dcterms:W3CDTF">2023-04-29T01:03:15Z</dcterms:modified>
</cp:coreProperties>
</file>