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handoutMasterIdLst>
    <p:handoutMasterId r:id="rId50"/>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2" r:id="rId14"/>
    <p:sldId id="269" r:id="rId15"/>
    <p:sldId id="270" r:id="rId16"/>
    <p:sldId id="271" r:id="rId17"/>
    <p:sldId id="273" r:id="rId18"/>
    <p:sldId id="274" r:id="rId19"/>
    <p:sldId id="275" r:id="rId20"/>
    <p:sldId id="276" r:id="rId21"/>
    <p:sldId id="278" r:id="rId22"/>
    <p:sldId id="277" r:id="rId23"/>
    <p:sldId id="280" r:id="rId24"/>
    <p:sldId id="283" r:id="rId25"/>
    <p:sldId id="284" r:id="rId26"/>
    <p:sldId id="285" r:id="rId27"/>
    <p:sldId id="286" r:id="rId28"/>
    <p:sldId id="279" r:id="rId29"/>
    <p:sldId id="287" r:id="rId30"/>
    <p:sldId id="281" r:id="rId31"/>
    <p:sldId id="282" r:id="rId32"/>
    <p:sldId id="288" r:id="rId33"/>
    <p:sldId id="289" r:id="rId34"/>
    <p:sldId id="290" r:id="rId35"/>
    <p:sldId id="293" r:id="rId36"/>
    <p:sldId id="291" r:id="rId37"/>
    <p:sldId id="292" r:id="rId38"/>
    <p:sldId id="294" r:id="rId39"/>
    <p:sldId id="295" r:id="rId40"/>
    <p:sldId id="296" r:id="rId41"/>
    <p:sldId id="297" r:id="rId42"/>
    <p:sldId id="298" r:id="rId43"/>
    <p:sldId id="299" r:id="rId44"/>
    <p:sldId id="302" r:id="rId45"/>
    <p:sldId id="300" r:id="rId46"/>
    <p:sldId id="301" r:id="rId47"/>
    <p:sldId id="303" r:id="rId48"/>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AD6B6-419F-2D98-9D47-CF751CD7CB17}" v="43" dt="2023-07-10T15:05:21.778"/>
    <p1510:client id="{16233BB7-0FAE-994D-8DDB-F1018885EBB8}" v="1005" dt="2023-07-07T19:43:59.047"/>
    <p1510:client id="{1CA1F6F9-4C0B-B951-0E81-748EFF9504AF}" v="108" dt="2023-07-12T15:25:42.206"/>
    <p1510:client id="{23267116-2712-DCAE-EB7B-82D6EA049F78}" v="205" dt="2023-07-03T19:55:14.760"/>
    <p1510:client id="{30FC69B6-9170-AB9A-2F18-2ACE77258A87}" v="1" dt="2023-07-05T13:34:09.025"/>
    <p1510:client id="{4283A6B7-A456-A63E-E447-270F9B5D1555}" v="247" dt="2023-07-10T19:07:11.550"/>
    <p1510:client id="{46C633C8-4548-31EE-CE6D-8FA1FC757902}" v="146" dt="2023-07-06T19:43:38.766"/>
    <p1510:client id="{71E5451F-7446-1E17-8FA4-9EF12D16144E}" v="712" dt="2023-07-05T19:41:56.826"/>
    <p1510:client id="{79BE5F76-32BF-C0E3-C2F4-C3FCDACFBF71}" v="322" dt="2023-07-13T15:45:45.526"/>
    <p1510:client id="{93E9294E-D48B-D59C-AA60-24747DB74280}" v="31" dt="2023-07-14T14:06:40.934"/>
    <p1510:client id="{AD477B98-C7D4-9173-C5A2-FAC14FB6D20B}" v="134" dt="2023-07-06T16:09:08.443"/>
    <p1510:client id="{D384BC15-DA05-DA7C-87A6-1521F73338A0}" v="242" dt="2023-07-12T19:38:05.526"/>
    <p1510:client id="{D67AD7FF-06E4-4372-9636-C79713456936}" v="211" dt="2023-07-03T16:48:52.967"/>
    <p1510:client id="{EDD5752F-418D-DDFD-31F2-1DC23781D740}" v="703" dt="2023-07-04T18:55:51.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7" d="100"/>
          <a:sy n="77" d="100"/>
        </p:scale>
        <p:origin x="-82" y="-638"/>
      </p:cViewPr>
      <p:guideLst>
        <p:guide orient="horz" pos="2160"/>
        <p:guide pos="3840"/>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0CC4377C-6A01-406C-9E7A-B8360A191A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61F06597-B2E9-4D40-B772-351B3CED3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504115-D3DC-49E7-88B5-4BCDB98C33A7}" type="datetimeFigureOut">
              <a:rPr lang="es-ES" smtClean="0"/>
              <a:pPr/>
              <a:t>14/07/2023</a:t>
            </a:fld>
            <a:endParaRPr lang="es-ES"/>
          </a:p>
        </p:txBody>
      </p:sp>
      <p:sp>
        <p:nvSpPr>
          <p:cNvPr id="4" name="Marcador de pie de página 3">
            <a:extLst>
              <a:ext uri="{FF2B5EF4-FFF2-40B4-BE49-F238E27FC236}">
                <a16:creationId xmlns:a16="http://schemas.microsoft.com/office/drawing/2014/main" xmlns="" id="{697BDFB4-56A0-403D-A5A2-14984C6B38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1822DCD5-E812-47D0-8D59-A6735F8C27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16EC9E-403C-44B6-BECF-C44208F229B7}" type="slidenum">
              <a:rPr lang="es-ES" smtClean="0"/>
              <a:pPr/>
              <a:t>‹Nº›</a:t>
            </a:fld>
            <a:endParaRPr lang="es-ES"/>
          </a:p>
        </p:txBody>
      </p:sp>
    </p:spTree>
    <p:extLst>
      <p:ext uri="{BB962C8B-B14F-4D97-AF65-F5344CB8AC3E}">
        <p14:creationId xmlns:p14="http://schemas.microsoft.com/office/powerpoint/2010/main" xmlns="" val="1312198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3A87E-803F-4DDB-926C-89484ADC49C3}" type="datetimeFigureOut">
              <a:rPr lang="es-ES" noProof="0" smtClean="0"/>
              <a:pPr/>
              <a:t>14/07/2023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C456A-7529-4478-B76A-5BB528428C2A}" type="slidenum">
              <a:rPr lang="es-ES" noProof="0" smtClean="0"/>
              <a:pPr/>
              <a:t>‹Nº›</a:t>
            </a:fld>
            <a:endParaRPr lang="es-ES" noProof="0"/>
          </a:p>
        </p:txBody>
      </p:sp>
    </p:spTree>
    <p:extLst>
      <p:ext uri="{BB962C8B-B14F-4D97-AF65-F5344CB8AC3E}">
        <p14:creationId xmlns:p14="http://schemas.microsoft.com/office/powerpoint/2010/main" xmlns="" val="17127528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F1C456A-7529-4478-B76A-5BB528428C2A}" type="slidenum">
              <a:rPr lang="es-ES" smtClean="0"/>
              <a:pPr/>
              <a:t>1</a:t>
            </a:fld>
            <a:endParaRPr lang="es-ES"/>
          </a:p>
        </p:txBody>
      </p:sp>
    </p:spTree>
    <p:extLst>
      <p:ext uri="{BB962C8B-B14F-4D97-AF65-F5344CB8AC3E}">
        <p14:creationId xmlns:p14="http://schemas.microsoft.com/office/powerpoint/2010/main" xmlns="" val="886922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ctrTitle"/>
          </p:nvPr>
        </p:nvSpPr>
        <p:spPr>
          <a:xfrm>
            <a:off x="1371600" y="1803405"/>
            <a:ext cx="9448800" cy="1825096"/>
          </a:xfrm>
        </p:spPr>
        <p:txBody>
          <a:bodyPr rtlCol="0" anchor="b">
            <a:normAutofit/>
          </a:bodyPr>
          <a:lstStyle>
            <a:lvl1pPr algn="l">
              <a:defRPr sz="6000"/>
            </a:lvl1pPr>
          </a:lstStyle>
          <a:p>
            <a:pPr rtl="0"/>
            <a:r>
              <a:rPr lang="es-ES" noProof="0"/>
              <a:t>Haga clic para modificar el estilo de título del patrón</a:t>
            </a:r>
          </a:p>
        </p:txBody>
      </p:sp>
      <p:sp>
        <p:nvSpPr>
          <p:cNvPr id="3" name="Subtítulo 2"/>
          <p:cNvSpPr>
            <a:spLocks noGrp="1"/>
          </p:cNvSpPr>
          <p:nvPr>
            <p:ph type="subTitle" idx="1"/>
          </p:nvPr>
        </p:nvSpPr>
        <p:spPr>
          <a:xfrm>
            <a:off x="1371600" y="3632201"/>
            <a:ext cx="9448800" cy="685800"/>
          </a:xfrm>
        </p:spPr>
        <p:txBody>
          <a:bodyPr rtlCol="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Marcador de fecha 3"/>
          <p:cNvSpPr>
            <a:spLocks noGrp="1"/>
          </p:cNvSpPr>
          <p:nvPr>
            <p:ph type="dt" sz="half" idx="10"/>
          </p:nvPr>
        </p:nvSpPr>
        <p:spPr>
          <a:xfrm>
            <a:off x="7909561" y="4314328"/>
            <a:ext cx="2910840" cy="374642"/>
          </a:xfrm>
        </p:spPr>
        <p:txBody>
          <a:bodyPr rtlCol="0"/>
          <a:lstStyle/>
          <a:p>
            <a:pPr rtl="0"/>
            <a:fld id="{BA79786D-23C8-4E08-BFD9-074CCEAECFAA}" type="datetime1">
              <a:rPr lang="es-ES" noProof="0" smtClean="0"/>
              <a:pPr rtl="0"/>
              <a:t>14/07/2023</a:t>
            </a:fld>
            <a:endParaRPr lang="es-ES" noProof="0"/>
          </a:p>
        </p:txBody>
      </p:sp>
      <p:sp>
        <p:nvSpPr>
          <p:cNvPr id="5" name="Marcador de pie de página 4"/>
          <p:cNvSpPr>
            <a:spLocks noGrp="1"/>
          </p:cNvSpPr>
          <p:nvPr>
            <p:ph type="ftr" sz="quarter" idx="11"/>
          </p:nvPr>
        </p:nvSpPr>
        <p:spPr>
          <a:xfrm>
            <a:off x="1371600" y="4323845"/>
            <a:ext cx="6400800" cy="365125"/>
          </a:xfrm>
        </p:spPr>
        <p:txBody>
          <a:bodyPr rtlCol="0"/>
          <a:lstStyle/>
          <a:p>
            <a:pPr rtl="0"/>
            <a:endParaRPr lang="es-ES" noProof="0"/>
          </a:p>
        </p:txBody>
      </p:sp>
      <p:sp>
        <p:nvSpPr>
          <p:cNvPr id="6" name="Marcador de número de diapositiva 5"/>
          <p:cNvSpPr>
            <a:spLocks noGrp="1"/>
          </p:cNvSpPr>
          <p:nvPr>
            <p:ph type="sldNum" sz="quarter" idx="12"/>
          </p:nvPr>
        </p:nvSpPr>
        <p:spPr>
          <a:xfrm>
            <a:off x="8077200" y="1430866"/>
            <a:ext cx="2743200"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685777" y="4697360"/>
            <a:ext cx="10822034" cy="819355"/>
          </a:xfrm>
        </p:spPr>
        <p:txBody>
          <a:bodyPr rtlCol="0" anchor="b"/>
          <a:lstStyle>
            <a:lvl1pPr algn="l">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681727" y="941439"/>
            <a:ext cx="10821840" cy="3478161"/>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p:nvPr>
        </p:nvSpPr>
        <p:spPr>
          <a:xfrm>
            <a:off x="685800" y="5516715"/>
            <a:ext cx="10820400" cy="701969"/>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46B73089-6AB5-4B0B-BC77-A68206FAB0D6}" type="datetime1">
              <a:rPr lang="es-ES" noProof="0" smtClean="0"/>
              <a:pPr rtl="0"/>
              <a:t>14/07/2023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leyenda">
    <p:spTree>
      <p:nvGrpSpPr>
        <p:cNvPr id="1" name=""/>
        <p:cNvGrpSpPr/>
        <p:nvPr/>
      </p:nvGrpSpPr>
      <p:grpSpPr>
        <a:xfrm>
          <a:off x="0" y="0"/>
          <a:ext cx="0" cy="0"/>
          <a:chOff x="0" y="0"/>
          <a:chExt cx="0" cy="0"/>
        </a:xfrm>
      </p:grpSpPr>
      <p:pic>
        <p:nvPicPr>
          <p:cNvPr id="8" name="Imagen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685800" y="753532"/>
            <a:ext cx="10820400" cy="2802467"/>
          </a:xfrm>
        </p:spPr>
        <p:txBody>
          <a:bodyPr rtlCol="0" anchor="ctr"/>
          <a:lstStyle>
            <a:lvl1pPr algn="l">
              <a:defRPr sz="32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024467" y="3649133"/>
            <a:ext cx="10130516" cy="99906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7814452" y="381000"/>
            <a:ext cx="2910840" cy="365125"/>
          </a:xfrm>
        </p:spPr>
        <p:txBody>
          <a:bodyPr rtlCol="0"/>
          <a:lstStyle>
            <a:lvl1pPr algn="r">
              <a:defRPr/>
            </a:lvl1pPr>
          </a:lstStyle>
          <a:p>
            <a:pPr rtl="0"/>
            <a:fld id="{448B3521-F172-41E2-90A5-F7DA766753B3}" type="datetime1">
              <a:rPr lang="es-ES" noProof="0" smtClean="0"/>
              <a:pPr rtl="0"/>
              <a:t>14/07/2023</a:t>
            </a:fld>
            <a:endParaRPr lang="es-ES" noProof="0"/>
          </a:p>
        </p:txBody>
      </p:sp>
      <p:sp>
        <p:nvSpPr>
          <p:cNvPr id="6" name="Marcador de pie de página 5"/>
          <p:cNvSpPr>
            <a:spLocks noGrp="1"/>
          </p:cNvSpPr>
          <p:nvPr>
            <p:ph type="ftr" sz="quarter" idx="11"/>
          </p:nvPr>
        </p:nvSpPr>
        <p:spPr>
          <a:xfrm>
            <a:off x="685800" y="379941"/>
            <a:ext cx="6991492" cy="365125"/>
          </a:xfrm>
        </p:spPr>
        <p:txBody>
          <a:bodyPr rtlCol="0"/>
          <a:lstStyle/>
          <a:p>
            <a:pPr rtl="0"/>
            <a:endParaRPr lang="es-ES" noProof="0"/>
          </a:p>
        </p:txBody>
      </p:sp>
      <p:sp>
        <p:nvSpPr>
          <p:cNvPr id="7" name="Marcador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leyenda">
    <p:spTree>
      <p:nvGrpSpPr>
        <p:cNvPr id="1" name=""/>
        <p:cNvGrpSpPr/>
        <p:nvPr/>
      </p:nvGrpSpPr>
      <p:grpSpPr>
        <a:xfrm>
          <a:off x="0" y="0"/>
          <a:ext cx="0" cy="0"/>
          <a:chOff x="0" y="0"/>
          <a:chExt cx="0" cy="0"/>
        </a:xfrm>
      </p:grpSpPr>
      <p:pic>
        <p:nvPicPr>
          <p:cNvPr id="13" name="Imagen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1024467" y="753533"/>
            <a:ext cx="10151533" cy="2604495"/>
          </a:xfrm>
        </p:spPr>
        <p:txBody>
          <a:bodyPr rtlCol="0" anchor="ctr"/>
          <a:lstStyle>
            <a:lvl1pPr algn="l">
              <a:defRPr sz="3200"/>
            </a:lvl1pPr>
          </a:lstStyle>
          <a:p>
            <a:pPr rtl="0"/>
            <a:r>
              <a:rPr lang="es-ES" noProof="0"/>
              <a:t>Haga clic para modificar el estilo de título del patrón</a:t>
            </a:r>
          </a:p>
        </p:txBody>
      </p:sp>
      <p:sp>
        <p:nvSpPr>
          <p:cNvPr id="12" name="Marcador de texto 3"/>
          <p:cNvSpPr>
            <a:spLocks noGrp="1"/>
          </p:cNvSpPr>
          <p:nvPr>
            <p:ph type="body" sz="half" idx="13"/>
          </p:nvPr>
        </p:nvSpPr>
        <p:spPr>
          <a:xfrm>
            <a:off x="1303865" y="3365556"/>
            <a:ext cx="9592736" cy="444443"/>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4" name="Marcador de texto 3"/>
          <p:cNvSpPr>
            <a:spLocks noGrp="1"/>
          </p:cNvSpPr>
          <p:nvPr>
            <p:ph type="body" sz="half" idx="2"/>
          </p:nvPr>
        </p:nvSpPr>
        <p:spPr>
          <a:xfrm>
            <a:off x="1024467" y="3959862"/>
            <a:ext cx="10151533" cy="679871"/>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7814452" y="381000"/>
            <a:ext cx="2910840" cy="365125"/>
          </a:xfrm>
        </p:spPr>
        <p:txBody>
          <a:bodyPr rtlCol="0"/>
          <a:lstStyle>
            <a:lvl1pPr algn="r">
              <a:defRPr/>
            </a:lvl1pPr>
          </a:lstStyle>
          <a:p>
            <a:pPr rtl="0"/>
            <a:fld id="{32C99087-A432-4392-BBBE-30A17E7D270B}" type="datetime1">
              <a:rPr lang="es-ES" noProof="0" smtClean="0"/>
              <a:pPr rtl="0"/>
              <a:t>14/07/2023</a:t>
            </a:fld>
            <a:endParaRPr lang="es-ES" noProof="0"/>
          </a:p>
        </p:txBody>
      </p:sp>
      <p:sp>
        <p:nvSpPr>
          <p:cNvPr id="6" name="Marcador de pie de página 5"/>
          <p:cNvSpPr>
            <a:spLocks noGrp="1"/>
          </p:cNvSpPr>
          <p:nvPr>
            <p:ph type="ftr" sz="quarter" idx="11"/>
          </p:nvPr>
        </p:nvSpPr>
        <p:spPr>
          <a:xfrm>
            <a:off x="685800" y="379941"/>
            <a:ext cx="6991492" cy="365125"/>
          </a:xfrm>
        </p:spPr>
        <p:txBody>
          <a:bodyPr rtlCol="0"/>
          <a:lstStyle/>
          <a:p>
            <a:pPr rtl="0"/>
            <a:endParaRPr lang="es-ES" noProof="0"/>
          </a:p>
        </p:txBody>
      </p:sp>
      <p:sp>
        <p:nvSpPr>
          <p:cNvPr id="7" name="Marcador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
        <p:nvSpPr>
          <p:cNvPr id="9" name="Cuadro de texto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s-ES" sz="8000" noProof="0">
                <a:solidFill>
                  <a:schemeClr val="tx1"/>
                </a:solidFill>
                <a:effectLst/>
              </a:rPr>
              <a:t>“</a:t>
            </a:r>
          </a:p>
        </p:txBody>
      </p:sp>
      <p:sp>
        <p:nvSpPr>
          <p:cNvPr id="10" name="Cuadro de texto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Imagen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1024495" y="1124701"/>
            <a:ext cx="10146186" cy="2511835"/>
          </a:xfrm>
        </p:spPr>
        <p:txBody>
          <a:bodyPr rtlCol="0" anchor="b"/>
          <a:lstStyle>
            <a:lvl1pPr algn="l">
              <a:defRPr sz="32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024467" y="3648315"/>
            <a:ext cx="10144654" cy="99988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7814452" y="378883"/>
            <a:ext cx="2910840" cy="365125"/>
          </a:xfrm>
        </p:spPr>
        <p:txBody>
          <a:bodyPr rtlCol="0"/>
          <a:lstStyle>
            <a:lvl1pPr algn="r">
              <a:defRPr/>
            </a:lvl1pPr>
          </a:lstStyle>
          <a:p>
            <a:pPr rtl="0"/>
            <a:fld id="{B297D2B0-1E08-4A05-8253-996755CEEBC6}" type="datetime1">
              <a:rPr lang="es-ES" noProof="0" smtClean="0"/>
              <a:pPr rtl="0"/>
              <a:t>14/07/2023</a:t>
            </a:fld>
            <a:endParaRPr lang="es-ES" noProof="0"/>
          </a:p>
        </p:txBody>
      </p:sp>
      <p:sp>
        <p:nvSpPr>
          <p:cNvPr id="6" name="Marcador de pie de página 5"/>
          <p:cNvSpPr>
            <a:spLocks noGrp="1"/>
          </p:cNvSpPr>
          <p:nvPr>
            <p:ph type="ftr" sz="quarter" idx="11"/>
          </p:nvPr>
        </p:nvSpPr>
        <p:spPr>
          <a:xfrm>
            <a:off x="685800" y="378883"/>
            <a:ext cx="6991492" cy="365125"/>
          </a:xfrm>
        </p:spPr>
        <p:txBody>
          <a:bodyPr rtlCol="0"/>
          <a:lstStyle/>
          <a:p>
            <a:pPr rtl="0"/>
            <a:endParaRPr lang="es-ES" noProof="0"/>
          </a:p>
        </p:txBody>
      </p:sp>
      <p:sp>
        <p:nvSpPr>
          <p:cNvPr id="7" name="Marcador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2895600" y="761999"/>
            <a:ext cx="8610599" cy="1303867"/>
          </a:xfrm>
        </p:spPr>
        <p:txBody>
          <a:bodyPr rtlCol="0"/>
          <a:lstStyle/>
          <a:p>
            <a:pPr rtl="0"/>
            <a:r>
              <a:rPr lang="es-ES" noProof="0"/>
              <a:t>Haga clic para modificar el estilo de título del patrón</a:t>
            </a:r>
          </a:p>
        </p:txBody>
      </p:sp>
      <p:sp>
        <p:nvSpPr>
          <p:cNvPr id="7" name="Marcador de texto 2"/>
          <p:cNvSpPr>
            <a:spLocks noGrp="1"/>
          </p:cNvSpPr>
          <p:nvPr>
            <p:ph type="body" idx="1"/>
          </p:nvPr>
        </p:nvSpPr>
        <p:spPr>
          <a:xfrm>
            <a:off x="685800" y="2202080"/>
            <a:ext cx="3456432" cy="617320"/>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8" name="Marcador de texto 3"/>
          <p:cNvSpPr>
            <a:spLocks noGrp="1"/>
          </p:cNvSpPr>
          <p:nvPr>
            <p:ph type="body" sz="half" idx="15"/>
          </p:nvPr>
        </p:nvSpPr>
        <p:spPr>
          <a:xfrm>
            <a:off x="685799"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Marcador de texto 4"/>
          <p:cNvSpPr>
            <a:spLocks noGrp="1"/>
          </p:cNvSpPr>
          <p:nvPr>
            <p:ph type="body" sz="quarter" idx="3"/>
          </p:nvPr>
        </p:nvSpPr>
        <p:spPr>
          <a:xfrm>
            <a:off x="4368800" y="2201333"/>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Marcador de texto 3"/>
          <p:cNvSpPr>
            <a:spLocks noGrp="1"/>
          </p:cNvSpPr>
          <p:nvPr>
            <p:ph type="body" sz="half" idx="16"/>
          </p:nvPr>
        </p:nvSpPr>
        <p:spPr>
          <a:xfrm>
            <a:off x="4366858" y="2904067"/>
            <a:ext cx="3456432" cy="331461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11" name="Marcador de texto 4"/>
          <p:cNvSpPr>
            <a:spLocks noGrp="1"/>
          </p:cNvSpPr>
          <p:nvPr>
            <p:ph type="body" sz="quarter" idx="13"/>
          </p:nvPr>
        </p:nvSpPr>
        <p:spPr>
          <a:xfrm>
            <a:off x="8051800" y="2192866"/>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2" name="Marcador de texto 3"/>
          <p:cNvSpPr>
            <a:spLocks noGrp="1"/>
          </p:cNvSpPr>
          <p:nvPr>
            <p:ph type="body" sz="half" idx="17"/>
          </p:nvPr>
        </p:nvSpPr>
        <p:spPr>
          <a:xfrm>
            <a:off x="8051801"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1949B06C-28FF-467D-91DA-A50D86A742DB}" type="datetime1">
              <a:rPr lang="es-ES" noProof="0" smtClean="0"/>
              <a:pPr rtl="0"/>
              <a:t>14/07/2023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ítulo 1"/>
          <p:cNvSpPr>
            <a:spLocks noGrp="1"/>
          </p:cNvSpPr>
          <p:nvPr>
            <p:ph type="title"/>
          </p:nvPr>
        </p:nvSpPr>
        <p:spPr>
          <a:xfrm>
            <a:off x="2895600" y="762000"/>
            <a:ext cx="8610599" cy="1295400"/>
          </a:xfrm>
        </p:spPr>
        <p:txBody>
          <a:bodyPr rtlCol="0"/>
          <a:lstStyle/>
          <a:p>
            <a:pPr rtl="0"/>
            <a:r>
              <a:rPr lang="es-ES" noProof="0"/>
              <a:t>Haga clic para modificar el estilo de título del patrón</a:t>
            </a:r>
          </a:p>
        </p:txBody>
      </p:sp>
      <p:sp>
        <p:nvSpPr>
          <p:cNvPr id="19" name="Marcador de texto 2"/>
          <p:cNvSpPr>
            <a:spLocks noGrp="1"/>
          </p:cNvSpPr>
          <p:nvPr>
            <p:ph type="body" idx="1"/>
          </p:nvPr>
        </p:nvSpPr>
        <p:spPr>
          <a:xfrm>
            <a:off x="688618" y="4191000"/>
            <a:ext cx="3451582"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0" name="Marcador de posición de imagen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1" name="Marcador de texto 3"/>
          <p:cNvSpPr>
            <a:spLocks noGrp="1"/>
          </p:cNvSpPr>
          <p:nvPr>
            <p:ph type="body" sz="half" idx="18"/>
          </p:nvPr>
        </p:nvSpPr>
        <p:spPr>
          <a:xfrm>
            <a:off x="688618" y="4873764"/>
            <a:ext cx="3451582"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2" name="Marcador de texto 4"/>
          <p:cNvSpPr>
            <a:spLocks noGrp="1"/>
          </p:cNvSpPr>
          <p:nvPr>
            <p:ph type="body" sz="quarter" idx="3"/>
          </p:nvPr>
        </p:nvSpPr>
        <p:spPr>
          <a:xfrm>
            <a:off x="4374263" y="4191000"/>
            <a:ext cx="3448935"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3" name="Marcador de posición de imagen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4" name="Marcador de texto 3"/>
          <p:cNvSpPr>
            <a:spLocks noGrp="1"/>
          </p:cNvSpPr>
          <p:nvPr>
            <p:ph type="body" sz="half" idx="19"/>
          </p:nvPr>
        </p:nvSpPr>
        <p:spPr>
          <a:xfrm>
            <a:off x="4374264" y="4873763"/>
            <a:ext cx="344893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5" name="Marcador de texto 4"/>
          <p:cNvSpPr>
            <a:spLocks noGrp="1"/>
          </p:cNvSpPr>
          <p:nvPr>
            <p:ph type="body" sz="quarter" idx="13"/>
          </p:nvPr>
        </p:nvSpPr>
        <p:spPr>
          <a:xfrm>
            <a:off x="8049731" y="4191000"/>
            <a:ext cx="3456469"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6" name="Marcador de posición de imagen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7" name="Marcador de texto 3"/>
          <p:cNvSpPr>
            <a:spLocks noGrp="1"/>
          </p:cNvSpPr>
          <p:nvPr>
            <p:ph type="body" sz="half" idx="20"/>
          </p:nvPr>
        </p:nvSpPr>
        <p:spPr>
          <a:xfrm>
            <a:off x="8049731" y="4873761"/>
            <a:ext cx="345244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D945255D-A2C9-47D2-9C86-168A7F2FA7AC}" type="datetime1">
              <a:rPr lang="es-ES" noProof="0" smtClean="0"/>
              <a:pPr rtl="0"/>
              <a:t>14/07/2023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685800" y="2194559"/>
            <a:ext cx="10820400" cy="4024125"/>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141809D2-C17B-4CC3-8F99-CA6B7FAE129E}" type="datetime1">
              <a:rPr lang="es-ES" noProof="0" smtClean="0"/>
              <a:pPr rtl="0"/>
              <a:t>14/07/2023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Imagen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vertical 1"/>
          <p:cNvSpPr>
            <a:spLocks noGrp="1"/>
          </p:cNvSpPr>
          <p:nvPr>
            <p:ph type="title" orient="vert"/>
          </p:nvPr>
        </p:nvSpPr>
        <p:spPr>
          <a:xfrm>
            <a:off x="9448800" y="745066"/>
            <a:ext cx="2057400" cy="3903133"/>
          </a:xfrm>
        </p:spPr>
        <p:txBody>
          <a:bodyPr vert="eaVert" rtlCol="0"/>
          <a:lstStyle>
            <a:lvl1pPr algn="l">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1024466" y="745067"/>
            <a:ext cx="8204201" cy="3903133"/>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a:xfrm>
            <a:off x="7814452" y="379941"/>
            <a:ext cx="2910840" cy="365125"/>
          </a:xfrm>
        </p:spPr>
        <p:txBody>
          <a:bodyPr rtlCol="0"/>
          <a:lstStyle>
            <a:lvl1pPr algn="r">
              <a:defRPr/>
            </a:lvl1pPr>
          </a:lstStyle>
          <a:p>
            <a:pPr rtl="0"/>
            <a:fld id="{A6D68C76-680B-4E3C-9E40-6B1AA6DF1543}" type="datetime1">
              <a:rPr lang="es-ES" noProof="0" smtClean="0"/>
              <a:pPr rtl="0"/>
              <a:t>14/07/2023</a:t>
            </a:fld>
            <a:endParaRPr lang="es-ES" noProof="0"/>
          </a:p>
        </p:txBody>
      </p:sp>
      <p:sp>
        <p:nvSpPr>
          <p:cNvPr id="5" name="Marcador de pie de página 4"/>
          <p:cNvSpPr>
            <a:spLocks noGrp="1"/>
          </p:cNvSpPr>
          <p:nvPr>
            <p:ph type="ftr" sz="quarter" idx="11"/>
          </p:nvPr>
        </p:nvSpPr>
        <p:spPr>
          <a:xfrm>
            <a:off x="685800" y="381000"/>
            <a:ext cx="6991492" cy="365125"/>
          </a:xfrm>
        </p:spPr>
        <p:txBody>
          <a:bodyPr rtlCol="0"/>
          <a:lstStyle/>
          <a:p>
            <a:pPr rtl="0"/>
            <a:endParaRPr lang="es-ES" noProof="0"/>
          </a:p>
        </p:txBody>
      </p:sp>
      <p:sp>
        <p:nvSpPr>
          <p:cNvPr id="6" name="Marcador de número de diapositiva 5"/>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518393F5-21F0-4CCA-9C97-63204E25BF53}" type="datetime1">
              <a:rPr lang="es-ES" noProof="0" smtClean="0"/>
              <a:pPr rtl="0"/>
              <a:t>14/07/2023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la sección">
    <p:spTree>
      <p:nvGrpSpPr>
        <p:cNvPr id="1" name=""/>
        <p:cNvGrpSpPr/>
        <p:nvPr/>
      </p:nvGrpSpPr>
      <p:grpSpPr>
        <a:xfrm>
          <a:off x="0" y="0"/>
          <a:ext cx="0" cy="0"/>
          <a:chOff x="0" y="0"/>
          <a:chExt cx="0" cy="0"/>
        </a:xfrm>
      </p:grpSpPr>
      <p:pic>
        <p:nvPicPr>
          <p:cNvPr id="9" name="Imagen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685800" y="753533"/>
            <a:ext cx="10820399" cy="2801935"/>
          </a:xfrm>
        </p:spPr>
        <p:txBody>
          <a:bodyPr rtlCol="0" anchor="b">
            <a:normAutofit/>
          </a:bodyPr>
          <a:lstStyle>
            <a:lvl1pPr algn="r">
              <a:defRPr sz="4000"/>
            </a:lvl1pPr>
          </a:lstStyle>
          <a:p>
            <a:pPr rtl="0"/>
            <a:r>
              <a:rPr lang="es-ES" noProof="0"/>
              <a:t>Haga clic para modificar el estilo de título del patrón</a:t>
            </a:r>
          </a:p>
        </p:txBody>
      </p:sp>
      <p:sp>
        <p:nvSpPr>
          <p:cNvPr id="3" name="Marcador de texto 2"/>
          <p:cNvSpPr>
            <a:spLocks noGrp="1"/>
          </p:cNvSpPr>
          <p:nvPr>
            <p:ph type="body" idx="1"/>
          </p:nvPr>
        </p:nvSpPr>
        <p:spPr>
          <a:xfrm>
            <a:off x="1024467" y="3641725"/>
            <a:ext cx="10490200" cy="955675"/>
          </a:xfrm>
        </p:spPr>
        <p:txBody>
          <a:bodyPr rtlCol="0">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a:xfrm>
            <a:off x="7814452" y="381000"/>
            <a:ext cx="2910840" cy="365125"/>
          </a:xfrm>
        </p:spPr>
        <p:txBody>
          <a:bodyPr rtlCol="0"/>
          <a:lstStyle>
            <a:lvl1pPr algn="r">
              <a:defRPr/>
            </a:lvl1pPr>
          </a:lstStyle>
          <a:p>
            <a:pPr rtl="0"/>
            <a:fld id="{F31616DF-067D-4A05-8170-7E267DC9DDF6}" type="datetime1">
              <a:rPr lang="es-ES" noProof="0" smtClean="0"/>
              <a:pPr rtl="0"/>
              <a:t>14/07/2023</a:t>
            </a:fld>
            <a:endParaRPr lang="es-ES" noProof="0"/>
          </a:p>
        </p:txBody>
      </p:sp>
      <p:sp>
        <p:nvSpPr>
          <p:cNvPr id="5" name="Marcador de pie de página 4"/>
          <p:cNvSpPr>
            <a:spLocks noGrp="1"/>
          </p:cNvSpPr>
          <p:nvPr>
            <p:ph type="ftr" sz="quarter" idx="11"/>
          </p:nvPr>
        </p:nvSpPr>
        <p:spPr>
          <a:xfrm>
            <a:off x="685800" y="381001"/>
            <a:ext cx="6991492" cy="364065"/>
          </a:xfrm>
        </p:spPr>
        <p:txBody>
          <a:bodyPr rtlCol="0"/>
          <a:lstStyle/>
          <a:p>
            <a:pPr rtl="0"/>
            <a:endParaRPr lang="es-ES" noProof="0"/>
          </a:p>
        </p:txBody>
      </p:sp>
      <p:sp>
        <p:nvSpPr>
          <p:cNvPr id="6" name="Marcador de número de diapositiva 5"/>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685800" y="2194559"/>
            <a:ext cx="5334000" cy="4024125"/>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172200" y="2194559"/>
            <a:ext cx="5334000" cy="4024125"/>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67483C73-8126-4F44-9A70-3B5E4DBC7B06}" type="datetime1">
              <a:rPr lang="es-ES" noProof="0" smtClean="0"/>
              <a:pPr rtl="0"/>
              <a:t>14/07/2023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2000"/>
            <a:ext cx="8610600" cy="1295400"/>
          </a:xfrm>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914409" y="2183802"/>
            <a:ext cx="5079991"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685800" y="3132666"/>
            <a:ext cx="5311775" cy="3086019"/>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400800" y="2183802"/>
            <a:ext cx="5105400"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172200" y="3132666"/>
            <a:ext cx="5334000" cy="3086019"/>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13A50786-042D-407E-B9E2-C553026B2942}" type="datetime1">
              <a:rPr lang="es-ES" noProof="0" smtClean="0"/>
              <a:pPr rtl="0"/>
              <a:t>14/07/2023</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F31045D5-F3D3-4D16-B331-E6B3FA2F7D8A}" type="datetime1">
              <a:rPr lang="es-ES" noProof="0" smtClean="0"/>
              <a:pPr rtl="0"/>
              <a:t>14/07/2023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4F4CCE9D-0F76-4D12-A194-14575038CD27}" type="datetime1">
              <a:rPr lang="es-ES" noProof="0" smtClean="0"/>
              <a:pPr rtl="0"/>
              <a:t>14/07/2023</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4114800" cy="1600200"/>
          </a:xfrm>
        </p:spPr>
        <p:txBody>
          <a:bodyPr rtlCol="0" anchor="b"/>
          <a:lstStyle>
            <a:lvl1pPr algn="l">
              <a:defRPr sz="3200"/>
            </a:lvl1pPr>
          </a:lstStyle>
          <a:p>
            <a:pPr rtl="0"/>
            <a:r>
              <a:rPr lang="es-ES" noProof="0"/>
              <a:t>Haga clic para modificar el estilo de título del patrón</a:t>
            </a:r>
          </a:p>
        </p:txBody>
      </p:sp>
      <p:sp>
        <p:nvSpPr>
          <p:cNvPr id="3" name="Marcador de contenido 2"/>
          <p:cNvSpPr>
            <a:spLocks noGrp="1"/>
          </p:cNvSpPr>
          <p:nvPr>
            <p:ph idx="1"/>
          </p:nvPr>
        </p:nvSpPr>
        <p:spPr>
          <a:xfrm>
            <a:off x="4995582" y="746759"/>
            <a:ext cx="6510618" cy="5471925"/>
          </a:xfrm>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685800" y="3124199"/>
            <a:ext cx="411480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0A954C30-0BA0-4ACB-BA25-4FCCB42F6734}" type="datetime1">
              <a:rPr lang="es-ES" noProof="0" smtClean="0"/>
              <a:pPr rtl="0"/>
              <a:t>14/07/2023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6873240" cy="1600200"/>
          </a:xfrm>
        </p:spPr>
        <p:txBody>
          <a:bodyPr rtlCol="0" anchor="b"/>
          <a:lstStyle>
            <a:lvl1pPr algn="l">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7861238" y="751241"/>
            <a:ext cx="3644962" cy="5467443"/>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p:nvPr>
        </p:nvSpPr>
        <p:spPr>
          <a:xfrm>
            <a:off x="685800" y="3124199"/>
            <a:ext cx="687324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BB6BE2D2-9BE1-4468-AE45-66C37A9A87AD}" type="datetime1">
              <a:rPr lang="es-ES" noProof="0" smtClean="0"/>
              <a:pPr rtl="0"/>
              <a:t>14/07/2023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Marcador de título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EA091CD9-CC5F-428A-B60C-D1F589FF6F25}" type="datetime1">
              <a:rPr lang="es-ES" noProof="0" smtClean="0"/>
              <a:pPr rtl="0"/>
              <a:t>14/07/2023</a:t>
            </a:fld>
            <a:endParaRPr lang="es-ES" noProof="0"/>
          </a:p>
        </p:txBody>
      </p:sp>
      <p:sp>
        <p:nvSpPr>
          <p:cNvPr id="5" name="Marcador de pie de página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s-ES" noProof="0" smtClean="0"/>
              <a:pPr rtl="0"/>
              <a:t>‹Nº›</a:t>
            </a:fld>
            <a:endParaRPr lang="es-E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hyperlink" Target="https://es.wikipedia.org/wiki/Matriz_energ%C3%A9tica" TargetMode="External"/><Relationship Id="rId3" Type="http://schemas.openxmlformats.org/officeDocument/2006/relationships/hyperlink" Target="https://www.traslamascara.com/la-energia-y-la-materia/" TargetMode="External"/><Relationship Id="rId7" Type="http://schemas.openxmlformats.org/officeDocument/2006/relationships/hyperlink" Target="https://es.123rf.com/photo_14558339_carb%C3%B3n-pila.html" TargetMode="External"/><Relationship Id="rId2" Type="http://schemas.openxmlformats.org/officeDocument/2006/relationships/hyperlink" Target="https://globalenergy.mx/noticias/alternativas/sector-renovable-refrenda-su-compromiso-de-generar-energia-limpia-ante-covid-19" TargetMode="External"/><Relationship Id="rId1" Type="http://schemas.openxmlformats.org/officeDocument/2006/relationships/slideLayout" Target="../slideLayouts/slideLayout2.xml"/><Relationship Id="rId6" Type="http://schemas.openxmlformats.org/officeDocument/2006/relationships/hyperlink" Target="https://www.foronuclear.org/descubre-la-energia-nuclear/preguntas-y-respuestas/sobre-combustible-nuclear/" TargetMode="External"/><Relationship Id="rId11" Type="http://schemas.openxmlformats.org/officeDocument/2006/relationships/hyperlink" Target="https://unsplash.com/es/fotos/hcRi8jfN1is" TargetMode="External"/><Relationship Id="rId5" Type="http://schemas.openxmlformats.org/officeDocument/2006/relationships/hyperlink" Target="https://unsplash.com/es/s/fotos/petr%C3%B3leo-y-gas" TargetMode="External"/><Relationship Id="rId10" Type="http://schemas.openxmlformats.org/officeDocument/2006/relationships/hyperlink" Target="https://sp.depositphotos.com/stock-photos/electricidad.html" TargetMode="External"/><Relationship Id="rId4" Type="http://schemas.openxmlformats.org/officeDocument/2006/relationships/hyperlink" Target="https://es.slideshare.net/santizafra/biomasa-proyecto" TargetMode="External"/><Relationship Id="rId9" Type="http://schemas.openxmlformats.org/officeDocument/2006/relationships/hyperlink" Target="https://es.slideshare.net/charchu/trabajo-energia-alternativa"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bienestarvallarta.com/desarrollo-sustentable-y-salir-de-la-zona-de-confort/" TargetMode="External"/><Relationship Id="rId3" Type="http://schemas.openxmlformats.org/officeDocument/2006/relationships/hyperlink" Target="https://pixabay.com/es/photos/tuber%C3%ADa-de-agua-tuber%C3%ADas-de-presi%C3%B3n-51758/" TargetMode="External"/><Relationship Id="rId7" Type="http://schemas.openxmlformats.org/officeDocument/2006/relationships/hyperlink" Target="http://iluminacionlamparasluces.blogspot.com/2010/04/lamparas-fluorescentes.htm" TargetMode="External"/><Relationship Id="rId2" Type="http://schemas.openxmlformats.org/officeDocument/2006/relationships/hyperlink" Target="https://es.123rf.com/photo_27520888_planta-industrial.html" TargetMode="External"/><Relationship Id="rId1" Type="http://schemas.openxmlformats.org/officeDocument/2006/relationships/slideLayout" Target="../slideLayouts/slideLayout6.xml"/><Relationship Id="rId6" Type="http://schemas.openxmlformats.org/officeDocument/2006/relationships/hyperlink" Target="https://paradigma-iberica.es/energia-geotermica/que-tipo-de-energia-es-la-geotermica" TargetMode="External"/><Relationship Id="rId5" Type="http://schemas.openxmlformats.org/officeDocument/2006/relationships/hyperlink" Target="https://www.noticias24carabobo.com/el-fogon-la-cocina-de-lena/" TargetMode="External"/><Relationship Id="rId10" Type="http://schemas.openxmlformats.org/officeDocument/2006/relationships/hyperlink" Target="https://nuestrofuturocomun.com/al-bartlett/" TargetMode="External"/><Relationship Id="rId4" Type="http://schemas.openxmlformats.org/officeDocument/2006/relationships/hyperlink" Target="https://www.lasexta.com/motor/noticias/etanol-biodiesel-esta-coche-preparado-usarlos_201812035c055a9f0cf2d96fe2f62225.html" TargetMode="External"/><Relationship Id="rId9" Type="http://schemas.openxmlformats.org/officeDocument/2006/relationships/hyperlink" Target="https://www.timetoast.com/timelines/crecimiento-poblacion-mundial"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diferenciando.com/bateria-pila-y-acumulador/" TargetMode="External"/><Relationship Id="rId3" Type="http://schemas.openxmlformats.org/officeDocument/2006/relationships/hyperlink" Target="https://lac.wetlands.org/noticia/proyecto-garachine-darien-panama/" TargetMode="External"/><Relationship Id="rId7" Type="http://schemas.openxmlformats.org/officeDocument/2006/relationships/hyperlink" Target="https://www.ucr.ac.cr/medios/fotos/2021/foto-2-planta-fv-eie-ucr6154cdbf1ee62.jpg" TargetMode="External"/><Relationship Id="rId2" Type="http://schemas.openxmlformats.org/officeDocument/2006/relationships/hyperlink" Target="https://www.infobae.com/america/agencias/2021/06/17/petroleo-precios-del-crudo-operan-estables-cerca-de-maximos-de-varios-anos-2/" TargetMode="External"/><Relationship Id="rId1" Type="http://schemas.openxmlformats.org/officeDocument/2006/relationships/slideLayout" Target="../slideLayouts/slideLayout6.xml"/><Relationship Id="rId6" Type="http://schemas.openxmlformats.org/officeDocument/2006/relationships/hyperlink" Target="https://es.scribd.com/presentation/274119710/1-3-y-1-5-Recursos-Energetico" TargetMode="External"/><Relationship Id="rId11" Type="http://schemas.openxmlformats.org/officeDocument/2006/relationships/hyperlink" Target="https://www.ecorfan.org/booklets/Revista%20de%20Energ%C3%ADa%20Qu%C3%ADmica%20y%20F%C3%ADsica_7%20PDF/Juan%20Luis%20Caro%20Becerra.pdf" TargetMode="External"/><Relationship Id="rId5" Type="http://schemas.openxmlformats.org/officeDocument/2006/relationships/hyperlink" Target="https://www.agritotal.com/nota/la-energia-del-sol-tambien-se-transforma/" TargetMode="External"/><Relationship Id="rId10" Type="http://schemas.openxmlformats.org/officeDocument/2006/relationships/hyperlink" Target="https://www.comunicaciontucuman.gob.ar/noticia/productivo/203153/ley-biocombustibles-favorecera-produccion-etanol-cana-azucar" TargetMode="External"/><Relationship Id="rId4" Type="http://schemas.openxmlformats.org/officeDocument/2006/relationships/hyperlink" Target="https://quizizz.com/admin/quiz/6004ce18778d88001ba8b3a6/generacion-de-energia-electrica" TargetMode="External"/><Relationship Id="rId9" Type="http://schemas.openxmlformats.org/officeDocument/2006/relationships/hyperlink" Target="https://www.laestrella.com.pa/economia/140814/mano-obra-falta-crisis-agricola"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ecuco7.com/nevera-termoelectrica/" TargetMode="External"/><Relationship Id="rId3" Type="http://schemas.openxmlformats.org/officeDocument/2006/relationships/hyperlink" Target="https://www.gradesa.com/apalma.php" TargetMode="External"/><Relationship Id="rId7" Type="http://schemas.openxmlformats.org/officeDocument/2006/relationships/hyperlink" Target="http://www.telematica.ccadet.unam.mx/bionarrativas/libros-electronicos/libros-pdf/Humedales.pdf" TargetMode="External"/><Relationship Id="rId12" Type="http://schemas.openxmlformats.org/officeDocument/2006/relationships/hyperlink" Target="https://www.calameo.com/books/006206730b3faa764edf8" TargetMode="External"/><Relationship Id="rId2" Type="http://schemas.openxmlformats.org/officeDocument/2006/relationships/hyperlink" Target="https://www.portafolio.co/economia/mezcla-de-biodiesel-no-genera-contaminacion-ni-danos-en-los-motores-527225" TargetMode="External"/><Relationship Id="rId1" Type="http://schemas.openxmlformats.org/officeDocument/2006/relationships/slideLayout" Target="../slideLayouts/slideLayout6.xml"/><Relationship Id="rId6" Type="http://schemas.openxmlformats.org/officeDocument/2006/relationships/hyperlink" Target="https://reoltec.net/wp-content/uploads/2018/03/BOLETINTECNOLOGICO_Iberoamericano.pdf" TargetMode="External"/><Relationship Id="rId11" Type="http://schemas.openxmlformats.org/officeDocument/2006/relationships/hyperlink" Target="https://stories.infobae.com/web-stories/causas-de-la-crisis-energetica-mundial/" TargetMode="External"/><Relationship Id="rId5" Type="http://schemas.openxmlformats.org/officeDocument/2006/relationships/hyperlink" Target="https://www.istockphoto.com/es/search/2/image?phrase=generadores+electricos" TargetMode="External"/><Relationship Id="rId10" Type="http://schemas.openxmlformats.org/officeDocument/2006/relationships/hyperlink" Target="https://sosplaneta.es/la-energia-mareomotriz/" TargetMode="External"/><Relationship Id="rId4" Type="http://schemas.openxmlformats.org/officeDocument/2006/relationships/hyperlink" Target="http://www.munverpanama.org/2018/02/bosques-disponibles-para-captura-y.html" TargetMode="External"/><Relationship Id="rId9" Type="http://schemas.openxmlformats.org/officeDocument/2006/relationships/hyperlink" Target="https://geologiaweb.com/recursos-naturales/beneficios-energia-geotermica/"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p:cNvSpPr>
            <a:spLocks noGrp="1"/>
          </p:cNvSpPr>
          <p:nvPr>
            <p:ph type="ctrTitle"/>
          </p:nvPr>
        </p:nvSpPr>
        <p:spPr>
          <a:xfrm>
            <a:off x="636696" y="643464"/>
            <a:ext cx="3761964" cy="3273061"/>
          </a:xfrm>
          <a:noFill/>
          <a:ln w="19050">
            <a:noFill/>
            <a:prstDash val="dash"/>
          </a:ln>
        </p:spPr>
        <p:txBody>
          <a:bodyPr rtlCol="0">
            <a:normAutofit/>
          </a:bodyPr>
          <a:lstStyle/>
          <a:p>
            <a:pPr algn="r"/>
            <a:r>
              <a:rPr lang="es-ES" sz="4800" b="1" cap="none" dirty="0">
                <a:latin typeface="Arial"/>
                <a:cs typeface="Arial"/>
              </a:rPr>
              <a:t>Futuro energético de Panamá</a:t>
            </a:r>
            <a:endParaRPr lang="es-ES" sz="4800" cap="none">
              <a:latin typeface="Arial"/>
              <a:cs typeface="Arial"/>
            </a:endParaRPr>
          </a:p>
          <a:p>
            <a:pPr algn="r"/>
            <a:endParaRPr lang="es-ES" sz="4800"/>
          </a:p>
        </p:txBody>
      </p:sp>
      <p:sp>
        <p:nvSpPr>
          <p:cNvPr id="3" name="Subtítulo 2"/>
          <p:cNvSpPr>
            <a:spLocks noGrp="1"/>
          </p:cNvSpPr>
          <p:nvPr>
            <p:ph type="subTitle" idx="1"/>
          </p:nvPr>
        </p:nvSpPr>
        <p:spPr>
          <a:xfrm>
            <a:off x="636695" y="3923151"/>
            <a:ext cx="3761965" cy="2293885"/>
          </a:xfrm>
          <a:noFill/>
          <a:ln w="19050">
            <a:noFill/>
            <a:prstDash val="dash"/>
          </a:ln>
        </p:spPr>
        <p:txBody>
          <a:bodyPr vert="horz" lIns="91440" tIns="45720" rIns="91440" bIns="45720" rtlCol="0">
            <a:normAutofit/>
          </a:bodyPr>
          <a:lstStyle/>
          <a:p>
            <a:pPr algn="r"/>
            <a:r>
              <a:rPr lang="es-ES" dirty="0">
                <a:latin typeface="Arial"/>
                <a:cs typeface="Arial"/>
              </a:rPr>
              <a:t>Lic. Tomasa De León, Portal Educa Panamá </a:t>
            </a:r>
            <a:endParaRPr lang="es-ES">
              <a:latin typeface="Arial"/>
              <a:cs typeface="Arial"/>
            </a:endParaRPr>
          </a:p>
        </p:txBody>
      </p:sp>
      <p:pic>
        <p:nvPicPr>
          <p:cNvPr id="4" name="Imagen 4">
            <a:extLst>
              <a:ext uri="{FF2B5EF4-FFF2-40B4-BE49-F238E27FC236}">
                <a16:creationId xmlns:a16="http://schemas.microsoft.com/office/drawing/2014/main" xmlns="" id="{6822DAA6-35ED-0E4F-7F66-03A34ED25265}"/>
              </a:ext>
            </a:extLst>
          </p:cNvPr>
          <p:cNvPicPr>
            <a:picLocks noChangeAspect="1"/>
          </p:cNvPicPr>
          <p:nvPr/>
        </p:nvPicPr>
        <p:blipFill>
          <a:blip r:embed="rId4"/>
          <a:stretch>
            <a:fillRect/>
          </a:stretch>
        </p:blipFill>
        <p:spPr>
          <a:xfrm>
            <a:off x="5046653" y="1408367"/>
            <a:ext cx="6177937" cy="4180558"/>
          </a:xfrm>
          <a:prstGeom prst="rect">
            <a:avLst/>
          </a:prstGeom>
        </p:spPr>
      </p:pic>
    </p:spTree>
    <p:extLst>
      <p:ext uri="{BB962C8B-B14F-4D97-AF65-F5344CB8AC3E}">
        <p14:creationId xmlns:p14="http://schemas.microsoft.com/office/powerpoint/2010/main" xmlns="" val="340237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38" name="Picture 37">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40" name="Rectangle 39">
            <a:extLst>
              <a:ext uri="{FF2B5EF4-FFF2-40B4-BE49-F238E27FC236}">
                <a16:creationId xmlns:a16="http://schemas.microsoft.com/office/drawing/2014/main" xmlns="" id="{CA0807F3-44A3-4DB2-900D-12F1B5E0C9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4CD7A83E-511E-C79D-D3D5-F02A35D13F0E}"/>
              </a:ext>
            </a:extLst>
          </p:cNvPr>
          <p:cNvSpPr>
            <a:spLocks noGrp="1"/>
          </p:cNvSpPr>
          <p:nvPr>
            <p:ph type="title"/>
          </p:nvPr>
        </p:nvSpPr>
        <p:spPr>
          <a:xfrm>
            <a:off x="685800" y="4440207"/>
            <a:ext cx="10820400" cy="2316512"/>
          </a:xfrm>
        </p:spPr>
        <p:txBody>
          <a:bodyPr vert="horz" lIns="91440" tIns="45720" rIns="91440" bIns="45720" rtlCol="0" anchor="b">
            <a:noAutofit/>
          </a:bodyPr>
          <a:lstStyle/>
          <a:p>
            <a:pPr algn="just"/>
            <a:r>
              <a:rPr lang="es-CO" sz="2000" cap="none" dirty="0">
                <a:latin typeface="Arial"/>
                <a:cs typeface="Arial"/>
              </a:rPr>
              <a:t>Petróleo: el petróleo es un aceite natural producido por la descomposición, en ausencia de oxígeno, de sedimentos orgánicos marinos depositados bajo la superficie. La dependencia energética de petróleo de Panamá es de 87%. Nuestro país consume anualmente cerca de 16 millones de barriles de petróleo. De esta cantidad, aproximadamente la mitad del petróleo consumido es absorbido por el transporte. Los derivados del petróleo que consumimos provienen mayoritariamente de Curacao.</a:t>
            </a:r>
            <a:endParaRPr lang="es-ES" cap="none" dirty="0">
              <a:latin typeface="Arial"/>
              <a:cs typeface="Arial"/>
            </a:endParaRPr>
          </a:p>
          <a:p>
            <a:pPr algn="l"/>
            <a:endParaRPr lang="en-US" sz="2000" dirty="0">
              <a:solidFill>
                <a:srgbClr val="000000"/>
              </a:solidFill>
            </a:endParaRPr>
          </a:p>
        </p:txBody>
      </p:sp>
      <p:sp>
        <p:nvSpPr>
          <p:cNvPr id="42" name="Rounded Rectangle 6">
            <a:extLst>
              <a:ext uri="{FF2B5EF4-FFF2-40B4-BE49-F238E27FC236}">
                <a16:creationId xmlns:a16="http://schemas.microsoft.com/office/drawing/2014/main" xmlns="" id="{22329FF5-EA6E-4AF9-B328-A6C6E60B0D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727" y="712832"/>
            <a:ext cx="8924186" cy="347816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a:extLst>
              <a:ext uri="{FF2B5EF4-FFF2-40B4-BE49-F238E27FC236}">
                <a16:creationId xmlns:a16="http://schemas.microsoft.com/office/drawing/2014/main" xmlns="" id="{0BCDF796-46EE-9CB9-7E72-0E7CD1477781}"/>
              </a:ext>
            </a:extLst>
          </p:cNvPr>
          <p:cNvPicPr>
            <a:picLocks noChangeAspect="1"/>
          </p:cNvPicPr>
          <p:nvPr/>
        </p:nvPicPr>
        <p:blipFill rotWithShape="1">
          <a:blip r:embed="rId4"/>
          <a:srcRect r="1" b="13532"/>
          <a:stretch/>
        </p:blipFill>
        <p:spPr>
          <a:xfrm>
            <a:off x="779323" y="709021"/>
            <a:ext cx="8653173" cy="3327631"/>
          </a:xfrm>
          <a:prstGeom prst="rect">
            <a:avLst/>
          </a:prstGeom>
        </p:spPr>
      </p:pic>
    </p:spTree>
    <p:extLst>
      <p:ext uri="{BB962C8B-B14F-4D97-AF65-F5344CB8AC3E}">
        <p14:creationId xmlns:p14="http://schemas.microsoft.com/office/powerpoint/2010/main" xmlns="" val="158033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21" name="Picture 20">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23" name="Rectangle 22">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37F9940B-CA8E-A6D5-4553-F4936980448A}"/>
              </a:ext>
            </a:extLst>
          </p:cNvPr>
          <p:cNvSpPr>
            <a:spLocks noGrp="1"/>
          </p:cNvSpPr>
          <p:nvPr>
            <p:ph type="title"/>
          </p:nvPr>
        </p:nvSpPr>
        <p:spPr>
          <a:xfrm>
            <a:off x="636696" y="2573204"/>
            <a:ext cx="5904190" cy="2924830"/>
          </a:xfrm>
          <a:noFill/>
          <a:ln w="19050">
            <a:noFill/>
            <a:prstDash val="dash"/>
          </a:ln>
        </p:spPr>
        <p:txBody>
          <a:bodyPr vert="horz" lIns="91440" tIns="45720" rIns="91440" bIns="45720" rtlCol="0" anchor="b">
            <a:normAutofit/>
          </a:bodyPr>
          <a:lstStyle/>
          <a:p>
            <a:pPr algn="just"/>
            <a:r>
              <a:rPr lang="es-HN" sz="2000" cap="none" dirty="0">
                <a:latin typeface="Arial"/>
                <a:cs typeface="Arial"/>
              </a:rPr>
              <a:t>En los años 70 se encontraron indicios de hidrocarburo en panamá. actualmente, se hacen los estudios de prospección y factibilidad de yacimientos de petróleo en el golfo de san miguel, en Darién. existen evidencias de la existencia de petróleo con gas en nuestro territorio, la cuestión fundamental es que si con precios actuales su explotación sea rentable.</a:t>
            </a:r>
            <a:r>
              <a:rPr lang="en-US" sz="1600" dirty="0"/>
              <a:t> </a:t>
            </a:r>
          </a:p>
          <a:p>
            <a:endParaRPr lang="en-US" sz="1600"/>
          </a:p>
        </p:txBody>
      </p:sp>
      <p:pic>
        <p:nvPicPr>
          <p:cNvPr id="4" name="Imagen 4">
            <a:extLst>
              <a:ext uri="{FF2B5EF4-FFF2-40B4-BE49-F238E27FC236}">
                <a16:creationId xmlns:a16="http://schemas.microsoft.com/office/drawing/2014/main" xmlns="" id="{A46F79EC-B883-79B0-48B5-C686B93DFE5E}"/>
              </a:ext>
            </a:extLst>
          </p:cNvPr>
          <p:cNvPicPr>
            <a:picLocks noChangeAspect="1"/>
          </p:cNvPicPr>
          <p:nvPr/>
        </p:nvPicPr>
        <p:blipFill>
          <a:blip r:embed="rId4"/>
          <a:stretch>
            <a:fillRect/>
          </a:stretch>
        </p:blipFill>
        <p:spPr>
          <a:xfrm>
            <a:off x="7506114" y="87764"/>
            <a:ext cx="4602590" cy="3500032"/>
          </a:xfrm>
          <a:prstGeom prst="rect">
            <a:avLst/>
          </a:prstGeom>
        </p:spPr>
      </p:pic>
    </p:spTree>
    <p:extLst>
      <p:ext uri="{BB962C8B-B14F-4D97-AF65-F5344CB8AC3E}">
        <p14:creationId xmlns:p14="http://schemas.microsoft.com/office/powerpoint/2010/main" xmlns="" val="164254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E28987-C88C-835F-57C3-D7C1C291D6BD}"/>
              </a:ext>
            </a:extLst>
          </p:cNvPr>
          <p:cNvSpPr>
            <a:spLocks noGrp="1"/>
          </p:cNvSpPr>
          <p:nvPr>
            <p:ph type="title"/>
          </p:nvPr>
        </p:nvSpPr>
        <p:spPr>
          <a:xfrm>
            <a:off x="638356" y="3208525"/>
            <a:ext cx="8021128" cy="3219590"/>
          </a:xfrm>
        </p:spPr>
        <p:txBody>
          <a:bodyPr>
            <a:normAutofit/>
          </a:bodyPr>
          <a:lstStyle/>
          <a:p>
            <a:pPr algn="just"/>
            <a:r>
              <a:rPr lang="es-ES" sz="2000" cap="none" dirty="0">
                <a:latin typeface="Arial"/>
                <a:cs typeface="Arial"/>
              </a:rPr>
              <a:t> Hidroeléctricas: una central hidroeléctrica es el lugar en donde la energía potencial que posee una caída de agua, se transforma en energía eléctrica a través de un dinamo. Las centrales hidroeléctricas no consumen el agua, ni la transforman en algo distinto, sólo aprovechan la energía del flujo del agua.</a:t>
            </a:r>
            <a:endParaRPr lang="es-ES" sz="2000" cap="none">
              <a:latin typeface="Arial"/>
              <a:cs typeface="Arial"/>
            </a:endParaRPr>
          </a:p>
          <a:p>
            <a:endParaRPr lang="es-ES" dirty="0"/>
          </a:p>
        </p:txBody>
      </p:sp>
      <p:pic>
        <p:nvPicPr>
          <p:cNvPr id="3" name="Imagen 4" descr="Interfaz de usuario gráfica, Sitio web&#10;&#10;Descripción generada automáticamente">
            <a:extLst>
              <a:ext uri="{FF2B5EF4-FFF2-40B4-BE49-F238E27FC236}">
                <a16:creationId xmlns:a16="http://schemas.microsoft.com/office/drawing/2014/main" xmlns="" id="{C9928AB2-2854-2C27-AAA6-B22265DF39FB}"/>
              </a:ext>
            </a:extLst>
          </p:cNvPr>
          <p:cNvPicPr>
            <a:picLocks noChangeAspect="1"/>
          </p:cNvPicPr>
          <p:nvPr/>
        </p:nvPicPr>
        <p:blipFill>
          <a:blip r:embed="rId2"/>
          <a:stretch>
            <a:fillRect/>
          </a:stretch>
        </p:blipFill>
        <p:spPr>
          <a:xfrm>
            <a:off x="7426036" y="140667"/>
            <a:ext cx="4267200" cy="3514475"/>
          </a:xfrm>
          <a:prstGeom prst="rect">
            <a:avLst/>
          </a:prstGeom>
        </p:spPr>
      </p:pic>
    </p:spTree>
    <p:extLst>
      <p:ext uri="{BB962C8B-B14F-4D97-AF65-F5344CB8AC3E}">
        <p14:creationId xmlns:p14="http://schemas.microsoft.com/office/powerpoint/2010/main" xmlns="" val="157302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9"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20" name="Rectangle 11">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3">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4749823D-0930-D5E2-B23F-94C85BE1F402}"/>
              </a:ext>
            </a:extLst>
          </p:cNvPr>
          <p:cNvSpPr>
            <a:spLocks noGrp="1"/>
          </p:cNvSpPr>
          <p:nvPr>
            <p:ph type="title"/>
          </p:nvPr>
        </p:nvSpPr>
        <p:spPr>
          <a:xfrm>
            <a:off x="794848" y="4065275"/>
            <a:ext cx="8175811" cy="1951277"/>
          </a:xfrm>
          <a:noFill/>
          <a:ln w="19050">
            <a:noFill/>
            <a:prstDash val="dash"/>
          </a:ln>
        </p:spPr>
        <p:txBody>
          <a:bodyPr vert="horz" lIns="91440" tIns="45720" rIns="91440" bIns="45720" rtlCol="0" anchor="b">
            <a:normAutofit/>
          </a:bodyPr>
          <a:lstStyle/>
          <a:p>
            <a:pPr algn="just"/>
            <a:r>
              <a:rPr lang="es-CO" sz="2000" cap="none" dirty="0">
                <a:latin typeface="Arial"/>
                <a:cs typeface="Arial"/>
              </a:rPr>
              <a:t>En panamá hay instaladas ocho hidroeléctricas con potencias superiores a los 840 MW, suministrando el 53 % de la generación de energía eléctrica, total del país. Se tiene en proyectos  la  construcción de otras ocho hidroeléctricas, las cuales vendrían a representar un importante apoyo a la generación de energía no contaminante</a:t>
            </a:r>
            <a:endParaRPr lang="es-CO" sz="2000" dirty="0">
              <a:latin typeface="Arial"/>
              <a:cs typeface="Arial"/>
            </a:endParaRPr>
          </a:p>
        </p:txBody>
      </p:sp>
      <p:pic>
        <p:nvPicPr>
          <p:cNvPr id="3" name="Imagen 3" descr="Imagen que contiene exterior, cerca, edificio, verde&#10;&#10;Descripción generada automáticamente">
            <a:extLst>
              <a:ext uri="{FF2B5EF4-FFF2-40B4-BE49-F238E27FC236}">
                <a16:creationId xmlns:a16="http://schemas.microsoft.com/office/drawing/2014/main" xmlns="" id="{0A8AA1AB-75CC-03B5-6A1E-22B0B92122A5}"/>
              </a:ext>
            </a:extLst>
          </p:cNvPr>
          <p:cNvPicPr>
            <a:picLocks noChangeAspect="1"/>
          </p:cNvPicPr>
          <p:nvPr/>
        </p:nvPicPr>
        <p:blipFill>
          <a:blip r:embed="rId4"/>
          <a:stretch>
            <a:fillRect/>
          </a:stretch>
        </p:blipFill>
        <p:spPr>
          <a:xfrm>
            <a:off x="6096200" y="316034"/>
            <a:ext cx="6005409" cy="3604771"/>
          </a:xfrm>
          <a:prstGeom prst="rect">
            <a:avLst/>
          </a:prstGeom>
        </p:spPr>
      </p:pic>
    </p:spTree>
    <p:extLst>
      <p:ext uri="{BB962C8B-B14F-4D97-AF65-F5344CB8AC3E}">
        <p14:creationId xmlns:p14="http://schemas.microsoft.com/office/powerpoint/2010/main" xmlns="" val="2885086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3" name="Rectangle 12">
            <a:extLst>
              <a:ext uri="{FF2B5EF4-FFF2-40B4-BE49-F238E27FC236}">
                <a16:creationId xmlns:a16="http://schemas.microsoft.com/office/drawing/2014/main" xmlns="" id="{590DA225-D563-4661-9BA5-71FFD1DDF3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A0BC6654-05DC-E02F-4C2D-206E115C7A35}"/>
              </a:ext>
            </a:extLst>
          </p:cNvPr>
          <p:cNvSpPr>
            <a:spLocks noGrp="1"/>
          </p:cNvSpPr>
          <p:nvPr>
            <p:ph type="title"/>
          </p:nvPr>
        </p:nvSpPr>
        <p:spPr>
          <a:xfrm>
            <a:off x="685800" y="3922894"/>
            <a:ext cx="9770853" cy="2675674"/>
          </a:xfrm>
        </p:spPr>
        <p:txBody>
          <a:bodyPr vert="horz" lIns="91440" tIns="45720" rIns="91440" bIns="45720" rtlCol="0" anchor="b">
            <a:normAutofit/>
          </a:bodyPr>
          <a:lstStyle/>
          <a:p>
            <a:pPr algn="just"/>
            <a:r>
              <a:rPr lang="es-GT" sz="2000" cap="none" dirty="0">
                <a:latin typeface="Arial"/>
                <a:cs typeface="Arial"/>
              </a:rPr>
              <a:t>La energía solar: la energía solar es la energía obtenida directamente del Sol. La potencia por unidad de superficie que nos llega del Sol es de 1000w/m</a:t>
            </a:r>
            <a:r>
              <a:rPr lang="es-GT" sz="1200" cap="none" dirty="0">
                <a:latin typeface="Arial"/>
                <a:cs typeface="Arial"/>
              </a:rPr>
              <a:t>2.</a:t>
            </a:r>
            <a:r>
              <a:rPr lang="es-GT" sz="2000" cap="none" dirty="0">
                <a:latin typeface="Arial"/>
                <a:cs typeface="Arial"/>
              </a:rPr>
              <a:t> La energía solar puede ser aprovechada para producir agua caliente de baja temperatura para uso domestico o industrial. A través de placas de semiconductores que se excitan con la radiación  solar, la energía solar se puede</a:t>
            </a:r>
            <a:endParaRPr lang="es-GT" sz="2000" dirty="0">
              <a:latin typeface="Arial"/>
              <a:cs typeface="Arial"/>
            </a:endParaRPr>
          </a:p>
          <a:p>
            <a:pPr algn="just"/>
            <a:r>
              <a:rPr lang="es-GT" sz="2000" cap="none" dirty="0">
                <a:latin typeface="Arial"/>
                <a:cs typeface="Arial"/>
              </a:rPr>
              <a:t>transformar en electricidad. También puede ser utilizada para producir electricidad calentado agua con la radiación solar y haciéndola pasar a través de una turbina</a:t>
            </a:r>
            <a:r>
              <a:rPr lang="es-GT" sz="1100" dirty="0"/>
              <a:t>.</a:t>
            </a:r>
          </a:p>
          <a:p>
            <a:pPr algn="l"/>
            <a:r>
              <a:rPr lang="en-US" sz="1100" dirty="0"/>
              <a:t>.</a:t>
            </a:r>
          </a:p>
          <a:p>
            <a:pPr algn="l"/>
            <a:endParaRPr lang="en-US" sz="1100"/>
          </a:p>
        </p:txBody>
      </p:sp>
      <p:pic>
        <p:nvPicPr>
          <p:cNvPr id="4" name="Imagen 4" descr="Imagen que contiene panel solar, objeto, azul, gente&#10;&#10;Descripción generada automáticamente">
            <a:extLst>
              <a:ext uri="{FF2B5EF4-FFF2-40B4-BE49-F238E27FC236}">
                <a16:creationId xmlns:a16="http://schemas.microsoft.com/office/drawing/2014/main" xmlns="" id="{4D632AC1-01F8-13F1-C1AC-B795863767CB}"/>
              </a:ext>
            </a:extLst>
          </p:cNvPr>
          <p:cNvPicPr>
            <a:picLocks noChangeAspect="1"/>
          </p:cNvPicPr>
          <p:nvPr/>
        </p:nvPicPr>
        <p:blipFill>
          <a:blip r:embed="rId4"/>
          <a:stretch>
            <a:fillRect/>
          </a:stretch>
        </p:blipFill>
        <p:spPr>
          <a:xfrm>
            <a:off x="742441" y="180005"/>
            <a:ext cx="8950896" cy="3257679"/>
          </a:xfrm>
          <a:prstGeom prst="rect">
            <a:avLst/>
          </a:prstGeom>
        </p:spPr>
      </p:pic>
    </p:spTree>
    <p:extLst>
      <p:ext uri="{BB962C8B-B14F-4D97-AF65-F5344CB8AC3E}">
        <p14:creationId xmlns:p14="http://schemas.microsoft.com/office/powerpoint/2010/main" xmlns="" val="1183514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12" name="Rectangle 11">
            <a:extLst>
              <a:ext uri="{FF2B5EF4-FFF2-40B4-BE49-F238E27FC236}">
                <a16:creationId xmlns:a16="http://schemas.microsoft.com/office/drawing/2014/main" xmlns="" id="{05B7B068-8178-428D-927D-52BF95F4A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E5390E5-0C31-A2B4-84D8-D4DCCD263B4F}"/>
              </a:ext>
            </a:extLst>
          </p:cNvPr>
          <p:cNvSpPr>
            <a:spLocks noGrp="1"/>
          </p:cNvSpPr>
          <p:nvPr>
            <p:ph type="title"/>
          </p:nvPr>
        </p:nvSpPr>
        <p:spPr>
          <a:xfrm>
            <a:off x="685800" y="4167036"/>
            <a:ext cx="10834777" cy="2417155"/>
          </a:xfrm>
        </p:spPr>
        <p:txBody>
          <a:bodyPr vert="horz" lIns="91440" tIns="45720" rIns="91440" bIns="45720" rtlCol="0" anchor="b">
            <a:normAutofit/>
          </a:bodyPr>
          <a:lstStyle/>
          <a:p>
            <a:pPr algn="just"/>
            <a:r>
              <a:rPr lang="es-PR" sz="2000" cap="none" dirty="0">
                <a:latin typeface="Arial"/>
                <a:cs typeface="Arial"/>
              </a:rPr>
              <a:t> Además, se puede producir electricidad utilizando el sol para calentar el aire, luego sube por una chimenea donde están los generales. </a:t>
            </a:r>
            <a:endParaRPr lang="es-PR" dirty="0"/>
          </a:p>
          <a:p>
            <a:pPr algn="just"/>
            <a:r>
              <a:rPr lang="es-PR" sz="2000" cap="none" dirty="0">
                <a:latin typeface="Arial"/>
                <a:cs typeface="Arial"/>
              </a:rPr>
              <a:t>Debido a la proximidad de Panamá con respecto al Ecuador, tenemos una buena disponibilidad del recurso energético solar. La energía por unidad de superficie que recibe nuestro país durante un día es del orden de 4,5 kW.h</a:t>
            </a:r>
            <a:r>
              <a:rPr lang="es-PR" sz="1200" cap="none" dirty="0">
                <a:latin typeface="Arial"/>
                <a:cs typeface="Arial"/>
              </a:rPr>
              <a:t>2</a:t>
            </a:r>
            <a:r>
              <a:rPr lang="es-PR" sz="2000" cap="none" dirty="0">
                <a:latin typeface="Arial"/>
                <a:cs typeface="Arial"/>
              </a:rPr>
              <a:t>.  </a:t>
            </a:r>
          </a:p>
        </p:txBody>
      </p:sp>
      <p:pic>
        <p:nvPicPr>
          <p:cNvPr id="4" name="Imagen 4" descr="Interfaz de usuario gráfica, Aplicación&#10;&#10;Descripción generada automáticamente">
            <a:extLst>
              <a:ext uri="{FF2B5EF4-FFF2-40B4-BE49-F238E27FC236}">
                <a16:creationId xmlns:a16="http://schemas.microsoft.com/office/drawing/2014/main" xmlns="" id="{AE1296DE-5AF8-FFD9-370E-C933C4FE65B8}"/>
              </a:ext>
            </a:extLst>
          </p:cNvPr>
          <p:cNvPicPr>
            <a:picLocks noChangeAspect="1"/>
          </p:cNvPicPr>
          <p:nvPr/>
        </p:nvPicPr>
        <p:blipFill>
          <a:blip r:embed="rId4"/>
          <a:stretch>
            <a:fillRect/>
          </a:stretch>
        </p:blipFill>
        <p:spPr>
          <a:xfrm>
            <a:off x="4724400" y="1919428"/>
            <a:ext cx="3188524" cy="2247247"/>
          </a:xfrm>
          <a:prstGeom prst="rect">
            <a:avLst/>
          </a:prstGeom>
        </p:spPr>
      </p:pic>
    </p:spTree>
    <p:extLst>
      <p:ext uri="{BB962C8B-B14F-4D97-AF65-F5344CB8AC3E}">
        <p14:creationId xmlns:p14="http://schemas.microsoft.com/office/powerpoint/2010/main" xmlns="" val="342656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14">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24" name="Picture 16">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25" name="Rectangle 18">
            <a:extLst>
              <a:ext uri="{FF2B5EF4-FFF2-40B4-BE49-F238E27FC236}">
                <a16:creationId xmlns:a16="http://schemas.microsoft.com/office/drawing/2014/main" xmlns="" id="{590DA225-D563-4661-9BA5-71FFD1DDF3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0CF32A2-79BE-A4FF-BC2E-091C092557C8}"/>
              </a:ext>
            </a:extLst>
          </p:cNvPr>
          <p:cNvSpPr>
            <a:spLocks noGrp="1"/>
          </p:cNvSpPr>
          <p:nvPr>
            <p:ph type="title"/>
          </p:nvPr>
        </p:nvSpPr>
        <p:spPr>
          <a:xfrm>
            <a:off x="685800" y="3721611"/>
            <a:ext cx="10820400" cy="2589410"/>
          </a:xfrm>
        </p:spPr>
        <p:txBody>
          <a:bodyPr vert="horz" lIns="91440" tIns="45720" rIns="91440" bIns="45720" rtlCol="0" anchor="b">
            <a:normAutofit/>
          </a:bodyPr>
          <a:lstStyle/>
          <a:p>
            <a:pPr algn="just"/>
            <a:r>
              <a:rPr lang="es-CO" sz="2000" cap="none" dirty="0">
                <a:latin typeface="Arial"/>
                <a:cs typeface="Arial"/>
              </a:rPr>
              <a:t>Si deseáramos remplazar toda nuestra energía eléctrica por energía fotovoltaica, necesitaríamos un área para la disposición de los paneles de unos 150km</a:t>
            </a:r>
            <a:r>
              <a:rPr lang="es-CO" sz="1200" cap="none" dirty="0">
                <a:latin typeface="Arial"/>
                <a:cs typeface="Arial"/>
              </a:rPr>
              <a:t>2</a:t>
            </a:r>
            <a:r>
              <a:rPr lang="es-CO" sz="2000" cap="none" dirty="0">
                <a:latin typeface="Arial"/>
                <a:cs typeface="Arial"/>
              </a:rPr>
              <a:t>. El costo de los panales solares, sus baterías y conectores que suplirían nuestras necesidades sería de aproximadamente 50 mil millones de dólares. Si consideramos que estos paneles tienen una vida útil alrededor de 25 años, significa que terminado este tiempo se debe hacer una nueva inversión. </a:t>
            </a:r>
            <a:endParaRPr lang="es-ES" sz="2000" dirty="0">
              <a:latin typeface="Arial"/>
              <a:cs typeface="Arial"/>
            </a:endParaRPr>
          </a:p>
        </p:txBody>
      </p:sp>
      <p:pic>
        <p:nvPicPr>
          <p:cNvPr id="4" name="Imagen 4" descr="Imagen que contiene interior, cocina, refrigerador, grande&#10;&#10;Descripción generada automáticamente">
            <a:extLst>
              <a:ext uri="{FF2B5EF4-FFF2-40B4-BE49-F238E27FC236}">
                <a16:creationId xmlns:a16="http://schemas.microsoft.com/office/drawing/2014/main" xmlns="" id="{82C7B73D-3D59-A117-9B82-1E40EE21416F}"/>
              </a:ext>
            </a:extLst>
          </p:cNvPr>
          <p:cNvPicPr>
            <a:picLocks noChangeAspect="1"/>
          </p:cNvPicPr>
          <p:nvPr/>
        </p:nvPicPr>
        <p:blipFill>
          <a:blip r:embed="rId4"/>
          <a:stretch>
            <a:fillRect/>
          </a:stretch>
        </p:blipFill>
        <p:spPr>
          <a:xfrm>
            <a:off x="1317536" y="64986"/>
            <a:ext cx="8385330" cy="3070774"/>
          </a:xfrm>
          <a:prstGeom prst="rect">
            <a:avLst/>
          </a:prstGeom>
        </p:spPr>
      </p:pic>
    </p:spTree>
    <p:extLst>
      <p:ext uri="{BB962C8B-B14F-4D97-AF65-F5344CB8AC3E}">
        <p14:creationId xmlns:p14="http://schemas.microsoft.com/office/powerpoint/2010/main" xmlns="" val="394267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101A94E4-24DB-A232-D1AD-284210DE7B8F}"/>
              </a:ext>
            </a:extLst>
          </p:cNvPr>
          <p:cNvSpPr>
            <a:spLocks noGrp="1"/>
          </p:cNvSpPr>
          <p:nvPr>
            <p:ph type="title"/>
          </p:nvPr>
        </p:nvSpPr>
        <p:spPr>
          <a:xfrm>
            <a:off x="4687410" y="1055783"/>
            <a:ext cx="6578688" cy="3047170"/>
          </a:xfrm>
        </p:spPr>
        <p:txBody>
          <a:bodyPr vert="horz" lIns="91440" tIns="45720" rIns="91440" bIns="45720" rtlCol="0" anchor="b">
            <a:normAutofit/>
          </a:bodyPr>
          <a:lstStyle/>
          <a:p>
            <a:pPr algn="just"/>
            <a:r>
              <a:rPr lang="es-GT" sz="2000" cap="none" dirty="0">
                <a:latin typeface="Arial"/>
                <a:cs typeface="Arial"/>
              </a:rPr>
              <a:t>Esto sin considerar que las baterías (acumuladores de energía) deben ser remplazadas aproximadamente cada 3 años .  </a:t>
            </a:r>
            <a:endParaRPr lang="es-ES" sz="2000">
              <a:latin typeface="Arial"/>
              <a:cs typeface="Arial"/>
            </a:endParaRPr>
          </a:p>
          <a:p>
            <a:pPr algn="just"/>
            <a:r>
              <a:rPr lang="es-GT" sz="2000" cap="none" dirty="0">
                <a:latin typeface="Arial"/>
                <a:cs typeface="Arial"/>
              </a:rPr>
              <a:t>A pesar de que la inversión para generar electricidad fotovoltaica es alta, ella es una alternativa aun en los lugares donde no ha llegado la red de distribución de energía eléctrica. No está de esta de más recordar que cerca del 15% de las viviendas de nuestro país aún no disponen de electricidad.  Energía de Biomasa</a:t>
            </a:r>
            <a:r>
              <a:rPr lang="es-GT" sz="1500" dirty="0"/>
              <a:t>.</a:t>
            </a:r>
          </a:p>
          <a:p>
            <a:pPr algn="l"/>
            <a:endParaRPr lang="en-US" sz="1500"/>
          </a:p>
        </p:txBody>
      </p:sp>
      <p:pic>
        <p:nvPicPr>
          <p:cNvPr id="3" name="Imagen 3" descr="Imagen que contiene pila, electrónica&#10;&#10;Descripción generada automáticamente">
            <a:extLst>
              <a:ext uri="{FF2B5EF4-FFF2-40B4-BE49-F238E27FC236}">
                <a16:creationId xmlns:a16="http://schemas.microsoft.com/office/drawing/2014/main" xmlns="" id="{17A1E855-AAAA-3474-A795-64A4DF8E74B0}"/>
              </a:ext>
            </a:extLst>
          </p:cNvPr>
          <p:cNvPicPr>
            <a:picLocks noChangeAspect="1"/>
          </p:cNvPicPr>
          <p:nvPr/>
        </p:nvPicPr>
        <p:blipFill>
          <a:blip r:embed="rId4"/>
          <a:stretch>
            <a:fillRect/>
          </a:stretch>
        </p:blipFill>
        <p:spPr>
          <a:xfrm>
            <a:off x="165167" y="60390"/>
            <a:ext cx="3451658" cy="3569313"/>
          </a:xfrm>
          <a:prstGeom prst="rect">
            <a:avLst/>
          </a:prstGeom>
        </p:spPr>
      </p:pic>
    </p:spTree>
    <p:extLst>
      <p:ext uri="{BB962C8B-B14F-4D97-AF65-F5344CB8AC3E}">
        <p14:creationId xmlns:p14="http://schemas.microsoft.com/office/powerpoint/2010/main" xmlns="" val="188927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21" name="Picture 20">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23" name="Rectangle 22">
            <a:extLst>
              <a:ext uri="{FF2B5EF4-FFF2-40B4-BE49-F238E27FC236}">
                <a16:creationId xmlns:a16="http://schemas.microsoft.com/office/drawing/2014/main" xmlns="" id="{590DA225-D563-4661-9BA5-71FFD1DDF3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8E91D98-6A38-1E17-D6DF-9DBFCCA6584C}"/>
              </a:ext>
            </a:extLst>
          </p:cNvPr>
          <p:cNvSpPr>
            <a:spLocks noGrp="1"/>
          </p:cNvSpPr>
          <p:nvPr>
            <p:ph type="title"/>
          </p:nvPr>
        </p:nvSpPr>
        <p:spPr>
          <a:xfrm>
            <a:off x="585159" y="3865384"/>
            <a:ext cx="7384211" cy="2690052"/>
          </a:xfrm>
        </p:spPr>
        <p:txBody>
          <a:bodyPr vert="horz" lIns="91440" tIns="45720" rIns="91440" bIns="45720" rtlCol="0" anchor="b">
            <a:normAutofit/>
          </a:bodyPr>
          <a:lstStyle/>
          <a:p>
            <a:pPr algn="just"/>
            <a:r>
              <a:rPr lang="es-AR" sz="2000" cap="none" dirty="0">
                <a:latin typeface="Arial"/>
                <a:cs typeface="Arial"/>
              </a:rPr>
              <a:t>La biomasa es todo material orgánico de origen vegetal o animal que puede ser utilizada para producir energía. Entre los residuos agrícolas que pueden ser quemados para generar electricidad, tenemos los tallos del maíz y el bagazo de la caña. No está de más señalar que la mitad de masa de los árboles que es destinado para uso maderable,  es desechada en forma de ramas, corteza, astillas y aserrín</a:t>
            </a:r>
            <a:r>
              <a:rPr lang="es-AR" sz="1400" cap="none" dirty="0"/>
              <a:t>.</a:t>
            </a:r>
            <a:r>
              <a:rPr lang="en-US" sz="1400" dirty="0"/>
              <a:t> </a:t>
            </a:r>
            <a:endParaRPr lang="es-ES"/>
          </a:p>
          <a:p>
            <a:pPr algn="l"/>
            <a:endParaRPr lang="en-US" sz="1400"/>
          </a:p>
        </p:txBody>
      </p:sp>
      <p:pic>
        <p:nvPicPr>
          <p:cNvPr id="3" name="Imagen 3" descr="Un grupo de naranjas&#10;&#10;Descripción generada automáticamente">
            <a:extLst>
              <a:ext uri="{FF2B5EF4-FFF2-40B4-BE49-F238E27FC236}">
                <a16:creationId xmlns:a16="http://schemas.microsoft.com/office/drawing/2014/main" xmlns="" id="{6B175260-3B2F-DA0C-6D19-A2342CE6D963}"/>
              </a:ext>
            </a:extLst>
          </p:cNvPr>
          <p:cNvPicPr>
            <a:picLocks noChangeAspect="1"/>
          </p:cNvPicPr>
          <p:nvPr/>
        </p:nvPicPr>
        <p:blipFill>
          <a:blip r:embed="rId4"/>
          <a:stretch>
            <a:fillRect/>
          </a:stretch>
        </p:blipFill>
        <p:spPr>
          <a:xfrm>
            <a:off x="584291" y="108118"/>
            <a:ext cx="5513647" cy="2826359"/>
          </a:xfrm>
          <a:prstGeom prst="rect">
            <a:avLst/>
          </a:prstGeom>
        </p:spPr>
      </p:pic>
    </p:spTree>
    <p:extLst>
      <p:ext uri="{BB962C8B-B14F-4D97-AF65-F5344CB8AC3E}">
        <p14:creationId xmlns:p14="http://schemas.microsoft.com/office/powerpoint/2010/main" xmlns="" val="428396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175F2C-2EEC-BE83-451F-8A3F46D3E048}"/>
              </a:ext>
            </a:extLst>
          </p:cNvPr>
          <p:cNvSpPr>
            <a:spLocks noGrp="1"/>
          </p:cNvSpPr>
          <p:nvPr>
            <p:ph type="title"/>
          </p:nvPr>
        </p:nvSpPr>
        <p:spPr>
          <a:xfrm>
            <a:off x="297780" y="3751128"/>
            <a:ext cx="7725179" cy="2949972"/>
          </a:xfrm>
        </p:spPr>
        <p:txBody>
          <a:bodyPr>
            <a:normAutofit/>
          </a:bodyPr>
          <a:lstStyle/>
          <a:p>
            <a:pPr algn="just"/>
            <a:r>
              <a:rPr lang="es-ES" sz="2000" cap="none" dirty="0">
                <a:latin typeface="Arial"/>
                <a:cs typeface="Arial"/>
              </a:rPr>
              <a:t>La caña de azúcar puede ser utilizada para producir etanol (biocombustible), para posteriormente ser empleado como combustible en los automóviles. En vista de que el rendimiento de una hectárea de caña produce aproximadamente 2 300 galones de etanol al año,  y que el consumo anual de gasolina en Panamá es del orden de 162 millones de galones;  si deseáramos añadir 10% de etanol a la gasolina (Gasolina e 10), se requerían 16,2 millones de galones de etano. </a:t>
            </a:r>
            <a:endParaRPr lang="es-ES" sz="2000" cap="none"/>
          </a:p>
          <a:p>
            <a:endParaRPr lang="es-ES" dirty="0"/>
          </a:p>
        </p:txBody>
      </p:sp>
      <p:pic>
        <p:nvPicPr>
          <p:cNvPr id="3" name="Imagen 3" descr="Imagen que contiene persona, coche, hombre, sostener&#10;&#10;Descripción generada automáticamente">
            <a:extLst>
              <a:ext uri="{FF2B5EF4-FFF2-40B4-BE49-F238E27FC236}">
                <a16:creationId xmlns:a16="http://schemas.microsoft.com/office/drawing/2014/main" xmlns="" id="{5025246B-F1E1-A3A3-B867-65F72ADC8331}"/>
              </a:ext>
            </a:extLst>
          </p:cNvPr>
          <p:cNvPicPr>
            <a:picLocks noChangeAspect="1"/>
          </p:cNvPicPr>
          <p:nvPr/>
        </p:nvPicPr>
        <p:blipFill>
          <a:blip r:embed="rId2"/>
          <a:stretch>
            <a:fillRect/>
          </a:stretch>
        </p:blipFill>
        <p:spPr>
          <a:xfrm>
            <a:off x="8168245" y="101744"/>
            <a:ext cx="3851563" cy="3646097"/>
          </a:xfrm>
          <a:prstGeom prst="rect">
            <a:avLst/>
          </a:prstGeom>
        </p:spPr>
      </p:pic>
    </p:spTree>
    <p:extLst>
      <p:ext uri="{BB962C8B-B14F-4D97-AF65-F5344CB8AC3E}">
        <p14:creationId xmlns:p14="http://schemas.microsoft.com/office/powerpoint/2010/main" xmlns="" val="72272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useBgFill="1">
        <p:nvSpPr>
          <p:cNvPr id="13" name="Rectangle 12">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CC9DEB1A-4C25-CCF4-A6C2-9C0E2D724874}"/>
              </a:ext>
            </a:extLst>
          </p:cNvPr>
          <p:cNvSpPr>
            <a:spLocks noGrp="1"/>
          </p:cNvSpPr>
          <p:nvPr>
            <p:ph type="title"/>
          </p:nvPr>
        </p:nvSpPr>
        <p:spPr>
          <a:xfrm>
            <a:off x="248508" y="643464"/>
            <a:ext cx="5947321" cy="2007853"/>
          </a:xfrm>
          <a:noFill/>
          <a:ln w="19050">
            <a:noFill/>
            <a:prstDash val="dash"/>
          </a:ln>
        </p:spPr>
        <p:txBody>
          <a:bodyPr vert="horz" lIns="91440" tIns="45720" rIns="91440" bIns="45720" rtlCol="0" anchor="b">
            <a:normAutofit/>
          </a:bodyPr>
          <a:lstStyle/>
          <a:p>
            <a:pPr algn="just"/>
            <a:r>
              <a:rPr lang="es-CR" sz="4800" cap="none" dirty="0">
                <a:latin typeface="Arial"/>
                <a:cs typeface="Arial"/>
              </a:rPr>
              <a:t>Problemática</a:t>
            </a:r>
            <a:r>
              <a:rPr lang="en-US" sz="4800" cap="none" dirty="0">
                <a:latin typeface="Arial"/>
                <a:cs typeface="Arial"/>
              </a:rPr>
              <a:t> global</a:t>
            </a:r>
            <a:endParaRPr lang="es-ES" sz="4800">
              <a:latin typeface="Arial"/>
              <a:cs typeface="Arial"/>
            </a:endParaRPr>
          </a:p>
        </p:txBody>
      </p:sp>
      <p:sp>
        <p:nvSpPr>
          <p:cNvPr id="3" name="Marcador de texto 2">
            <a:extLst>
              <a:ext uri="{FF2B5EF4-FFF2-40B4-BE49-F238E27FC236}">
                <a16:creationId xmlns:a16="http://schemas.microsoft.com/office/drawing/2014/main" xmlns="" id="{D8F83CB7-A892-6240-7B48-2A854EA44A3A}"/>
              </a:ext>
            </a:extLst>
          </p:cNvPr>
          <p:cNvSpPr>
            <a:spLocks noGrp="1"/>
          </p:cNvSpPr>
          <p:nvPr>
            <p:ph type="body" idx="1"/>
          </p:nvPr>
        </p:nvSpPr>
        <p:spPr>
          <a:xfrm>
            <a:off x="320394" y="3923151"/>
            <a:ext cx="6608681" cy="2782715"/>
          </a:xfrm>
          <a:noFill/>
          <a:ln w="19050">
            <a:noFill/>
            <a:prstDash val="dash"/>
          </a:ln>
        </p:spPr>
        <p:txBody>
          <a:bodyPr vert="horz" lIns="91440" tIns="45720" rIns="91440" bIns="45720" rtlCol="0" anchor="t">
            <a:normAutofit/>
          </a:bodyPr>
          <a:lstStyle/>
          <a:p>
            <a:pPr algn="just"/>
            <a:r>
              <a:rPr lang="es-ES" sz="2000" dirty="0">
                <a:solidFill>
                  <a:schemeClr val="tx1"/>
                </a:solidFill>
                <a:latin typeface="Arial"/>
                <a:cs typeface="Arial"/>
              </a:rPr>
              <a:t>La energía es una medida del movimiento y su interacción con la  materia. Uno de los principios fundamentales de la  naturaleza es la Conservación de la Energía que señala que: La energía no puede ser creada ni destruida, sólo puede pasar de una forma a otra. De acuerdo con las distintas formas del  movimientos, la energía  puede ser clasificada como energía mecánica, energía química, energía electromagnética, energía nuclear.  etc</a:t>
            </a:r>
            <a:r>
              <a:rPr lang="es-ES" sz="1100" dirty="0">
                <a:solidFill>
                  <a:schemeClr val="tx1"/>
                </a:solidFill>
              </a:rPr>
              <a:t>.</a:t>
            </a:r>
            <a:r>
              <a:rPr lang="en-US" sz="1100" dirty="0">
                <a:solidFill>
                  <a:schemeClr val="tx1"/>
                </a:solidFill>
              </a:rPr>
              <a:t> </a:t>
            </a:r>
            <a:endParaRPr lang="es-ES" dirty="0">
              <a:solidFill>
                <a:schemeClr val="tx1"/>
              </a:solidFill>
            </a:endParaRPr>
          </a:p>
          <a:p>
            <a:endParaRPr lang="en-US" sz="1100">
              <a:solidFill>
                <a:schemeClr val="tx1"/>
              </a:solidFill>
            </a:endParaRPr>
          </a:p>
        </p:txBody>
      </p:sp>
      <p:pic>
        <p:nvPicPr>
          <p:cNvPr id="4" name="Imagen 4" descr="Imagen que contiene naturaleza, hombre, firmar, parado&#10;&#10;Descripción generada automáticamente">
            <a:extLst>
              <a:ext uri="{FF2B5EF4-FFF2-40B4-BE49-F238E27FC236}">
                <a16:creationId xmlns:a16="http://schemas.microsoft.com/office/drawing/2014/main" xmlns="" id="{0E736D87-27EE-F471-5F67-42F0F277A351}"/>
              </a:ext>
            </a:extLst>
          </p:cNvPr>
          <p:cNvPicPr>
            <a:picLocks noChangeAspect="1"/>
          </p:cNvPicPr>
          <p:nvPr/>
        </p:nvPicPr>
        <p:blipFill>
          <a:blip r:embed="rId3"/>
          <a:stretch>
            <a:fillRect/>
          </a:stretch>
        </p:blipFill>
        <p:spPr>
          <a:xfrm>
            <a:off x="7088238" y="431566"/>
            <a:ext cx="4783334" cy="3948802"/>
          </a:xfrm>
          <a:prstGeom prst="rect">
            <a:avLst/>
          </a:prstGeom>
        </p:spPr>
      </p:pic>
    </p:spTree>
    <p:extLst>
      <p:ext uri="{BB962C8B-B14F-4D97-AF65-F5344CB8AC3E}">
        <p14:creationId xmlns:p14="http://schemas.microsoft.com/office/powerpoint/2010/main" xmlns="" val="1381938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B96B711F-0974-A4FB-F630-ED55D5066AD9}"/>
              </a:ext>
            </a:extLst>
          </p:cNvPr>
          <p:cNvSpPr>
            <a:spLocks noGrp="1"/>
          </p:cNvSpPr>
          <p:nvPr>
            <p:ph type="title"/>
          </p:nvPr>
        </p:nvSpPr>
        <p:spPr>
          <a:xfrm>
            <a:off x="6970544" y="644486"/>
            <a:ext cx="5028578" cy="4222749"/>
          </a:xfrm>
          <a:noFill/>
          <a:ln w="19050">
            <a:noFill/>
            <a:prstDash val="dash"/>
          </a:ln>
        </p:spPr>
        <p:txBody>
          <a:bodyPr vert="horz" lIns="91440" tIns="45720" rIns="91440" bIns="45720" rtlCol="0" anchor="b">
            <a:normAutofit/>
          </a:bodyPr>
          <a:lstStyle/>
          <a:p>
            <a:pPr algn="just"/>
            <a:r>
              <a:rPr lang="es-SV" sz="2000" cap="none" dirty="0">
                <a:latin typeface="Arial"/>
                <a:cs typeface="Arial"/>
              </a:rPr>
              <a:t>Para esto necesitaríamos sembrar 70 k2 de caña. </a:t>
            </a:r>
            <a:endParaRPr lang="es-ES" sz="2000" dirty="0">
              <a:latin typeface="Arial"/>
              <a:cs typeface="Arial"/>
            </a:endParaRPr>
          </a:p>
          <a:p>
            <a:pPr algn="just"/>
            <a:r>
              <a:rPr lang="es-SV" sz="2000" cap="none" dirty="0">
                <a:latin typeface="Arial"/>
                <a:cs typeface="Arial"/>
              </a:rPr>
              <a:t>Como actualmente Panamá posee 170km2  destinado a la siembra de caña,  requeríamos utilizar el 41 % de estas cosechas para producir el etanol requerido, u ocupar 70 km2 adicionales para las nuevas plantaciones de caña. </a:t>
            </a:r>
          </a:p>
          <a:p>
            <a:pPr algn="just"/>
            <a:r>
              <a:rPr lang="es-SV" sz="2000" cap="none" dirty="0">
                <a:latin typeface="Arial"/>
                <a:cs typeface="Arial"/>
              </a:rPr>
              <a:t>el biodiesel es un biocombustible que se obtiene a partir de aceites vegetales o grasas animales mediante procesos industriales.</a:t>
            </a:r>
          </a:p>
        </p:txBody>
      </p:sp>
      <p:sp useBgFill="1">
        <p:nvSpPr>
          <p:cNvPr id="12" name="Rectangle 11">
            <a:extLst>
              <a:ext uri="{FF2B5EF4-FFF2-40B4-BE49-F238E27FC236}">
                <a16:creationId xmlns:a16="http://schemas.microsoft.com/office/drawing/2014/main" xmlns="" id="{A6621E27-B4D3-4EEA-8F4D-BB759FD24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5641" y="-1"/>
            <a:ext cx="5706359"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9DCD9119-A5D2-4D09-BCB2-70ABD368DB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7462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Botella de bebida&#10;&#10;Descripción generada automáticamente">
            <a:extLst>
              <a:ext uri="{FF2B5EF4-FFF2-40B4-BE49-F238E27FC236}">
                <a16:creationId xmlns:a16="http://schemas.microsoft.com/office/drawing/2014/main" xmlns="" id="{D690004C-4977-765E-64FA-4CC3F6CA152E}"/>
              </a:ext>
            </a:extLst>
          </p:cNvPr>
          <p:cNvPicPr>
            <a:picLocks noChangeAspect="1"/>
          </p:cNvPicPr>
          <p:nvPr/>
        </p:nvPicPr>
        <p:blipFill>
          <a:blip r:embed="rId4"/>
          <a:stretch>
            <a:fillRect/>
          </a:stretch>
        </p:blipFill>
        <p:spPr>
          <a:xfrm>
            <a:off x="183393" y="177704"/>
            <a:ext cx="5475672" cy="3824278"/>
          </a:xfrm>
          <a:prstGeom prst="rect">
            <a:avLst/>
          </a:prstGeom>
        </p:spPr>
      </p:pic>
    </p:spTree>
    <p:extLst>
      <p:ext uri="{BB962C8B-B14F-4D97-AF65-F5344CB8AC3E}">
        <p14:creationId xmlns:p14="http://schemas.microsoft.com/office/powerpoint/2010/main" xmlns="" val="40778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12" name="Rectangle 11">
            <a:extLst>
              <a:ext uri="{FF2B5EF4-FFF2-40B4-BE49-F238E27FC236}">
                <a16:creationId xmlns:a16="http://schemas.microsoft.com/office/drawing/2014/main" xmlns="" id="{CA0807F3-44A3-4DB2-900D-12F1B5E0C9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E1CDEBDD-7F42-39C6-7658-191C3157792F}"/>
              </a:ext>
            </a:extLst>
          </p:cNvPr>
          <p:cNvSpPr>
            <a:spLocks noGrp="1"/>
          </p:cNvSpPr>
          <p:nvPr>
            <p:ph type="title"/>
          </p:nvPr>
        </p:nvSpPr>
        <p:spPr>
          <a:xfrm>
            <a:off x="685800" y="4353943"/>
            <a:ext cx="10820400" cy="2215871"/>
          </a:xfrm>
        </p:spPr>
        <p:txBody>
          <a:bodyPr vert="horz" lIns="91440" tIns="45720" rIns="91440" bIns="45720" rtlCol="0" anchor="b">
            <a:noAutofit/>
          </a:bodyPr>
          <a:lstStyle/>
          <a:p>
            <a:pPr algn="just"/>
            <a:r>
              <a:rPr lang="es-CR" sz="2000" cap="none" dirty="0"/>
              <a:t>una de las variedades de mayor rendimiento por hectárea de aceite vegetal para producir</a:t>
            </a:r>
            <a:r>
              <a:rPr lang="es-ES" sz="2000" cap="none" dirty="0"/>
              <a:t> biodiesel</a:t>
            </a:r>
            <a:r>
              <a:rPr lang="es-CR" sz="2000" cap="none" dirty="0"/>
              <a:t>l es la palma africana.</a:t>
            </a:r>
            <a:endParaRPr lang="es-CR" sz="2000" dirty="0"/>
          </a:p>
          <a:p>
            <a:pPr algn="just"/>
            <a:r>
              <a:rPr lang="es-CR" sz="2000" cap="none" dirty="0"/>
              <a:t>Considerando que una hectárea de palma produce cerca de 1 400 galones de biodiesel al año, y que el consumo anual de diesel en Panamá es del orden de 267 millones de galones; si deseáramos añadir 5 % de biodiesel al diesel (Diesel B5), se requerían 13,4 millones de galones de biodiesel. Para esto necesitaríamos sembrar 95 km</a:t>
            </a:r>
            <a:r>
              <a:rPr lang="es-CR" sz="1200" cap="none" dirty="0"/>
              <a:t>2</a:t>
            </a:r>
            <a:r>
              <a:rPr lang="es-CR" sz="2000" cap="none" dirty="0"/>
              <a:t> de palma. </a:t>
            </a:r>
          </a:p>
          <a:p>
            <a:pPr algn="l"/>
            <a:endParaRPr lang="en-US" sz="1100"/>
          </a:p>
        </p:txBody>
      </p:sp>
      <p:sp>
        <p:nvSpPr>
          <p:cNvPr id="14" name="Rounded Rectangle 6">
            <a:extLst>
              <a:ext uri="{FF2B5EF4-FFF2-40B4-BE49-F238E27FC236}">
                <a16:creationId xmlns:a16="http://schemas.microsoft.com/office/drawing/2014/main" xmlns="" id="{22329FF5-EA6E-4AF9-B328-A6C6E60B0D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1727" y="712832"/>
            <a:ext cx="8924186" cy="347816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Imagen que contiene colorido, diferente, tren, montar a caballo&#10;&#10;Descripción generada automáticamente">
            <a:extLst>
              <a:ext uri="{FF2B5EF4-FFF2-40B4-BE49-F238E27FC236}">
                <a16:creationId xmlns:a16="http://schemas.microsoft.com/office/drawing/2014/main" xmlns="" id="{EFDA58BA-6192-35BF-B184-1B59496EB9EB}"/>
              </a:ext>
            </a:extLst>
          </p:cNvPr>
          <p:cNvPicPr>
            <a:picLocks noChangeAspect="1"/>
          </p:cNvPicPr>
          <p:nvPr/>
        </p:nvPicPr>
        <p:blipFill rotWithShape="1">
          <a:blip r:embed="rId4"/>
          <a:srcRect t="14141" r="1" b="31591"/>
          <a:stretch/>
        </p:blipFill>
        <p:spPr>
          <a:xfrm>
            <a:off x="937476" y="982191"/>
            <a:ext cx="8480644" cy="2996951"/>
          </a:xfrm>
          <a:prstGeom prst="rect">
            <a:avLst/>
          </a:prstGeom>
        </p:spPr>
      </p:pic>
    </p:spTree>
    <p:extLst>
      <p:ext uri="{BB962C8B-B14F-4D97-AF65-F5344CB8AC3E}">
        <p14:creationId xmlns:p14="http://schemas.microsoft.com/office/powerpoint/2010/main" xmlns="" val="4551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12" name="Rectangle 11">
            <a:extLst>
              <a:ext uri="{FF2B5EF4-FFF2-40B4-BE49-F238E27FC236}">
                <a16:creationId xmlns:a16="http://schemas.microsoft.com/office/drawing/2014/main" xmlns="" id="{42676E96-44C0-498B-A5E5-D14338B562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9345" y="0"/>
            <a:ext cx="6912656"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B0AFD618-B1DC-262D-8644-3B0908E117CD}"/>
              </a:ext>
            </a:extLst>
          </p:cNvPr>
          <p:cNvSpPr>
            <a:spLocks noGrp="1"/>
          </p:cNvSpPr>
          <p:nvPr>
            <p:ph type="title"/>
          </p:nvPr>
        </p:nvSpPr>
        <p:spPr>
          <a:xfrm>
            <a:off x="5529624" y="644486"/>
            <a:ext cx="6512630" cy="3489504"/>
          </a:xfrm>
          <a:noFill/>
          <a:ln w="19050">
            <a:noFill/>
            <a:prstDash val="dash"/>
          </a:ln>
        </p:spPr>
        <p:txBody>
          <a:bodyPr vert="horz" lIns="91440" tIns="45720" rIns="91440" bIns="45720" rtlCol="0" anchor="b">
            <a:normAutofit/>
          </a:bodyPr>
          <a:lstStyle/>
          <a:p>
            <a:pPr algn="just"/>
            <a:r>
              <a:rPr lang="es-ES" sz="2000" cap="none" dirty="0">
                <a:solidFill>
                  <a:schemeClr val="bg1"/>
                </a:solidFill>
                <a:latin typeface="Arial"/>
                <a:cs typeface="Arial"/>
              </a:rPr>
              <a:t>Actualmente, nuestro país siembra alrededor de 60 km2 de palma africana, cubriendo solamente el 30% de la demanda nacional de aceite vegetal para consumo humano. Esto significa que en verdad se debería sembrar el faltante de palma para producir el aceite comestible (140 km2), más los 95 km2 de palma que se requiere para añadirlo al diesel; de aquí la superficie total requerida para la siembra de palma africana es 235 km2.</a:t>
            </a:r>
            <a:endParaRPr lang="es-ES" sz="2000" dirty="0">
              <a:solidFill>
                <a:schemeClr val="bg1"/>
              </a:solidFill>
              <a:latin typeface="Arial"/>
              <a:cs typeface="Arial"/>
            </a:endParaRPr>
          </a:p>
          <a:p>
            <a:endParaRPr lang="en-US" sz="1900">
              <a:solidFill>
                <a:schemeClr val="bg1"/>
              </a:solidFill>
            </a:endParaRPr>
          </a:p>
        </p:txBody>
      </p:sp>
      <p:pic>
        <p:nvPicPr>
          <p:cNvPr id="14" name="Picture 13">
            <a:extLst>
              <a:ext uri="{FF2B5EF4-FFF2-40B4-BE49-F238E27FC236}">
                <a16:creationId xmlns:a16="http://schemas.microsoft.com/office/drawing/2014/main" xmlns="" id="{FE073E8C-78FA-4DF0-9828-04FD9D96C6B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16" name="Rectangle 15">
            <a:extLst>
              <a:ext uri="{FF2B5EF4-FFF2-40B4-BE49-F238E27FC236}">
                <a16:creationId xmlns:a16="http://schemas.microsoft.com/office/drawing/2014/main" xmlns="" id="{6A956075-C476-4F2B-9351-7C97ED184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2794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ounded Rectangle 11">
            <a:extLst>
              <a:ext uri="{FF2B5EF4-FFF2-40B4-BE49-F238E27FC236}">
                <a16:creationId xmlns:a16="http://schemas.microsoft.com/office/drawing/2014/main" xmlns="" id="{E056BCBC-F9ED-491D-823B-C6927AAE1B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8" y="643464"/>
            <a:ext cx="3992668" cy="5571072"/>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Planta verde en el pasto&#10;&#10;Descripción generada automáticamente">
            <a:extLst>
              <a:ext uri="{FF2B5EF4-FFF2-40B4-BE49-F238E27FC236}">
                <a16:creationId xmlns:a16="http://schemas.microsoft.com/office/drawing/2014/main" xmlns="" id="{4EBF6FB1-1EE4-E686-FFEA-125F831FD9B9}"/>
              </a:ext>
            </a:extLst>
          </p:cNvPr>
          <p:cNvPicPr>
            <a:picLocks noChangeAspect="1"/>
          </p:cNvPicPr>
          <p:nvPr/>
        </p:nvPicPr>
        <p:blipFill>
          <a:blip r:embed="rId4"/>
          <a:stretch>
            <a:fillRect/>
          </a:stretch>
        </p:blipFill>
        <p:spPr>
          <a:xfrm>
            <a:off x="154091" y="453738"/>
            <a:ext cx="4928030" cy="6223693"/>
          </a:xfrm>
          <a:prstGeom prst="rect">
            <a:avLst/>
          </a:prstGeom>
        </p:spPr>
      </p:pic>
    </p:spTree>
    <p:extLst>
      <p:ext uri="{BB962C8B-B14F-4D97-AF65-F5344CB8AC3E}">
        <p14:creationId xmlns:p14="http://schemas.microsoft.com/office/powerpoint/2010/main" xmlns="" val="355062231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21" name="Picture 20">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40F532A4-8B8E-1B80-4700-4DCFD7FF2532}"/>
              </a:ext>
            </a:extLst>
          </p:cNvPr>
          <p:cNvSpPr>
            <a:spLocks noGrp="1"/>
          </p:cNvSpPr>
          <p:nvPr>
            <p:ph type="title"/>
          </p:nvPr>
        </p:nvSpPr>
        <p:spPr>
          <a:xfrm>
            <a:off x="259185" y="2134085"/>
            <a:ext cx="5917329" cy="4039209"/>
          </a:xfrm>
        </p:spPr>
        <p:txBody>
          <a:bodyPr vert="horz" lIns="91440" tIns="45720" rIns="91440" bIns="45720" rtlCol="0" anchor="b">
            <a:normAutofit/>
          </a:bodyPr>
          <a:lstStyle/>
          <a:p>
            <a:pPr algn="just"/>
            <a:r>
              <a:rPr lang="es-ES" sz="2000" cap="none" dirty="0">
                <a:latin typeface="Arial"/>
                <a:cs typeface="Arial"/>
              </a:rPr>
              <a:t>Si se supone que el dióxido de carbono emitidito por la combustión de los biocombustibles es igual al que las plantas capturan durante su crecimiento, su utilización representaría una reducción de las emisiones de CO</a:t>
            </a:r>
            <a:r>
              <a:rPr lang="es-ES" sz="1200" cap="none" dirty="0">
                <a:latin typeface="Arial"/>
                <a:cs typeface="Arial"/>
              </a:rPr>
              <a:t>2</a:t>
            </a:r>
            <a:r>
              <a:rPr lang="es-ES" sz="2000" cap="none" dirty="0">
                <a:latin typeface="Arial"/>
                <a:cs typeface="Arial"/>
              </a:rPr>
              <a:t> a la atmósfera.</a:t>
            </a:r>
            <a:endParaRPr lang="es-ES" sz="2000" dirty="0">
              <a:latin typeface="Arial"/>
              <a:cs typeface="Arial"/>
            </a:endParaRPr>
          </a:p>
          <a:p>
            <a:pPr algn="just"/>
            <a:r>
              <a:rPr lang="es-ES" sz="2000" cap="none" dirty="0">
                <a:latin typeface="Arial"/>
                <a:cs typeface="Arial"/>
              </a:rPr>
              <a:t>Todo parece indicar que la producción a gran escala de etanol y biodiesel es inviable, ya que si quisiéramos sustituir toda la gasolina y todo el diesel que usamos por etanol y biodiesel tendríamos que sembrar cerca del 3,4% de todo el territorio nacional de cada de azúcar y palma africana</a:t>
            </a:r>
            <a:r>
              <a:rPr lang="en-US" sz="1500" dirty="0"/>
              <a:t>.</a:t>
            </a:r>
          </a:p>
        </p:txBody>
      </p:sp>
      <p:pic>
        <p:nvPicPr>
          <p:cNvPr id="3" name="Imagen 3" descr="Diagrama&#10;&#10;Descripción generada automáticamente">
            <a:extLst>
              <a:ext uri="{FF2B5EF4-FFF2-40B4-BE49-F238E27FC236}">
                <a16:creationId xmlns:a16="http://schemas.microsoft.com/office/drawing/2014/main" xmlns="" id="{B72E99E8-A050-3266-D46D-46B1302D65A6}"/>
              </a:ext>
            </a:extLst>
          </p:cNvPr>
          <p:cNvPicPr>
            <a:picLocks noChangeAspect="1"/>
          </p:cNvPicPr>
          <p:nvPr/>
        </p:nvPicPr>
        <p:blipFill>
          <a:blip r:embed="rId4"/>
          <a:stretch>
            <a:fillRect/>
          </a:stretch>
        </p:blipFill>
        <p:spPr>
          <a:xfrm>
            <a:off x="6505584" y="84110"/>
            <a:ext cx="5464487" cy="3536247"/>
          </a:xfrm>
          <a:prstGeom prst="rect">
            <a:avLst/>
          </a:prstGeom>
        </p:spPr>
      </p:pic>
    </p:spTree>
    <p:extLst>
      <p:ext uri="{BB962C8B-B14F-4D97-AF65-F5344CB8AC3E}">
        <p14:creationId xmlns:p14="http://schemas.microsoft.com/office/powerpoint/2010/main" xmlns="" val="2409532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5F0014DF-A34E-851D-4D00-EF3F998944BB}"/>
              </a:ext>
            </a:extLst>
          </p:cNvPr>
          <p:cNvSpPr>
            <a:spLocks noGrp="1"/>
          </p:cNvSpPr>
          <p:nvPr>
            <p:ph type="title"/>
          </p:nvPr>
        </p:nvSpPr>
        <p:spPr>
          <a:xfrm>
            <a:off x="234130" y="2138709"/>
            <a:ext cx="6364265" cy="3963172"/>
          </a:xfrm>
          <a:noFill/>
          <a:ln w="19050">
            <a:noFill/>
            <a:prstDash val="dash"/>
          </a:ln>
        </p:spPr>
        <p:txBody>
          <a:bodyPr vert="horz" lIns="91440" tIns="45720" rIns="91440" bIns="45720" rtlCol="0" anchor="b">
            <a:normAutofit/>
          </a:bodyPr>
          <a:lstStyle/>
          <a:p>
            <a:pPr algn="just"/>
            <a:r>
              <a:rPr lang="es-HN" sz="2000" cap="none" dirty="0">
                <a:latin typeface="Arial"/>
                <a:cs typeface="Arial"/>
              </a:rPr>
              <a:t>La energía eólica es el aprovechamiento de la energía del aire en movimiento. a través de esta fuente de energía renovable la energía cinética del viento hace girar las aspas de una turbina, transformándola, por medios de un generador, en electricidad.</a:t>
            </a:r>
            <a:endParaRPr lang="es-HN" sz="2000" dirty="0">
              <a:latin typeface="Arial"/>
              <a:cs typeface="Arial"/>
            </a:endParaRPr>
          </a:p>
          <a:p>
            <a:pPr algn="just"/>
            <a:r>
              <a:rPr lang="es-HN" sz="2000" cap="none" dirty="0">
                <a:latin typeface="Arial"/>
                <a:cs typeface="Arial"/>
              </a:rPr>
              <a:t>panamá posee un gran potencial de generación eólica en lugares como cerro tute, boquete, hornito, la miel, Coiba, las costas de los santos, bocas del toro</a:t>
            </a:r>
            <a:r>
              <a:rPr lang="en-US" sz="1200" dirty="0"/>
              <a:t>, </a:t>
            </a:r>
          </a:p>
        </p:txBody>
      </p:sp>
      <p:pic>
        <p:nvPicPr>
          <p:cNvPr id="3" name="Imagen 3" descr="Imagen que contiene edificio, persona, hombre, motor&#10;&#10;Descripción generada automáticamente">
            <a:extLst>
              <a:ext uri="{FF2B5EF4-FFF2-40B4-BE49-F238E27FC236}">
                <a16:creationId xmlns:a16="http://schemas.microsoft.com/office/drawing/2014/main" xmlns="" id="{D89E1E01-DB81-423B-5785-564F98278ACC}"/>
              </a:ext>
            </a:extLst>
          </p:cNvPr>
          <p:cNvPicPr>
            <a:picLocks noChangeAspect="1"/>
          </p:cNvPicPr>
          <p:nvPr/>
        </p:nvPicPr>
        <p:blipFill>
          <a:blip r:embed="rId4"/>
          <a:stretch>
            <a:fillRect/>
          </a:stretch>
        </p:blipFill>
        <p:spPr>
          <a:xfrm>
            <a:off x="7059482" y="91759"/>
            <a:ext cx="4984617" cy="3967054"/>
          </a:xfrm>
          <a:prstGeom prst="rect">
            <a:avLst/>
          </a:prstGeom>
        </p:spPr>
      </p:pic>
    </p:spTree>
    <p:extLst>
      <p:ext uri="{BB962C8B-B14F-4D97-AF65-F5344CB8AC3E}">
        <p14:creationId xmlns:p14="http://schemas.microsoft.com/office/powerpoint/2010/main" xmlns="" val="81267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95923AF5-F16B-4809-BF94-A04AECF38706}"/>
              </a:ext>
            </a:extLst>
          </p:cNvPr>
          <p:cNvSpPr>
            <a:spLocks noGrp="1"/>
          </p:cNvSpPr>
          <p:nvPr>
            <p:ph type="title"/>
          </p:nvPr>
        </p:nvSpPr>
        <p:spPr>
          <a:xfrm>
            <a:off x="489222" y="3614952"/>
            <a:ext cx="7843896" cy="2960905"/>
          </a:xfrm>
        </p:spPr>
        <p:txBody>
          <a:bodyPr vert="horz" lIns="91440" tIns="45720" rIns="91440" bIns="45720" rtlCol="0" anchor="b">
            <a:normAutofit/>
          </a:bodyPr>
          <a:lstStyle/>
          <a:p>
            <a:pPr algn="just"/>
            <a:r>
              <a:rPr lang="es-CO" sz="2000" cap="none" dirty="0">
                <a:latin typeface="Arial"/>
                <a:cs typeface="Arial"/>
              </a:rPr>
              <a:t>san Blas, colon y el norte de Coclé, en donde la rapidez media anual esta del orden de 35 km/h. </a:t>
            </a:r>
            <a:endParaRPr lang="es-CO" sz="2000" dirty="0">
              <a:latin typeface="Arial"/>
              <a:cs typeface="Arial"/>
            </a:endParaRPr>
          </a:p>
          <a:p>
            <a:pPr algn="just"/>
            <a:r>
              <a:rPr lang="es-CO" sz="2000" cap="none" dirty="0">
                <a:latin typeface="Arial"/>
                <a:cs typeface="Arial"/>
              </a:rPr>
              <a:t>En el supuesto que tengamos la capacidad eólica para remplazar a toda nuestra actual generación eléctrica por aerogeneradores de 600 KW, se requería instalar cerca de 6 000 torres eólicas. La inversión para realizar un proyecto de semejante magnitud sería de alrededor de los 2 400 millones de dólares. Como la energía eólica no es una fuente establece, en realidad la energía eólica no se utiliza como una fuente única,  sino como fuente complementaria de energía.</a:t>
            </a:r>
          </a:p>
        </p:txBody>
      </p:sp>
      <p:pic>
        <p:nvPicPr>
          <p:cNvPr id="3" name="Imagen 3">
            <a:extLst>
              <a:ext uri="{FF2B5EF4-FFF2-40B4-BE49-F238E27FC236}">
                <a16:creationId xmlns:a16="http://schemas.microsoft.com/office/drawing/2014/main" xmlns="" id="{D8E2EF5F-E7A2-2054-9076-4AD7C0685A2B}"/>
              </a:ext>
            </a:extLst>
          </p:cNvPr>
          <p:cNvPicPr>
            <a:picLocks noChangeAspect="1"/>
          </p:cNvPicPr>
          <p:nvPr/>
        </p:nvPicPr>
        <p:blipFill>
          <a:blip r:embed="rId4"/>
          <a:stretch>
            <a:fillRect/>
          </a:stretch>
        </p:blipFill>
        <p:spPr>
          <a:xfrm>
            <a:off x="7650837" y="147973"/>
            <a:ext cx="4396053" cy="3767959"/>
          </a:xfrm>
          <a:prstGeom prst="rect">
            <a:avLst/>
          </a:prstGeom>
        </p:spPr>
      </p:pic>
    </p:spTree>
    <p:extLst>
      <p:ext uri="{BB962C8B-B14F-4D97-AF65-F5344CB8AC3E}">
        <p14:creationId xmlns:p14="http://schemas.microsoft.com/office/powerpoint/2010/main" xmlns="" val="418608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8C76F92D-D0DA-E794-BECD-8322D17DDC02}"/>
              </a:ext>
            </a:extLst>
          </p:cNvPr>
          <p:cNvSpPr>
            <a:spLocks noGrp="1"/>
          </p:cNvSpPr>
          <p:nvPr>
            <p:ph type="title"/>
          </p:nvPr>
        </p:nvSpPr>
        <p:spPr>
          <a:xfrm>
            <a:off x="4169826" y="1789028"/>
            <a:ext cx="7311932" cy="3119058"/>
          </a:xfrm>
        </p:spPr>
        <p:txBody>
          <a:bodyPr vert="horz" lIns="91440" tIns="45720" rIns="91440" bIns="45720" rtlCol="0" anchor="b">
            <a:noAutofit/>
          </a:bodyPr>
          <a:lstStyle/>
          <a:p>
            <a:pPr algn="just"/>
            <a:r>
              <a:rPr lang="es-CO" sz="2000" cap="none" dirty="0">
                <a:latin typeface="Arial"/>
                <a:cs typeface="Arial"/>
              </a:rPr>
              <a:t>Finalmente, debemos señal que la energía eólica no es ilimitada, ya que si se llegase a capturar el 1% de todos los vientos del mundo podría causar un desastre ecológico. Todo esto sin considerar que las torres de acero de acero, sus platas de fibras de vidrio y sus bases de cemento, también representan fuentes de contaminación de sus procesos de fabricación. </a:t>
            </a:r>
            <a:br>
              <a:rPr lang="es-CO" sz="2000" cap="none" dirty="0">
                <a:latin typeface="Arial"/>
                <a:cs typeface="Arial"/>
              </a:rPr>
            </a:br>
            <a:r>
              <a:rPr lang="es-CO" sz="2000" cap="none" dirty="0">
                <a:latin typeface="Arial"/>
                <a:cs typeface="Arial"/>
              </a:rPr>
              <a:t>La turba se produce por la descomposición de la biomasa bajo condiciones homogéneas por  periodos de miles de años en pantanos.</a:t>
            </a:r>
            <a:endParaRPr lang="es-CO" sz="2000" dirty="0">
              <a:latin typeface="Arial"/>
              <a:cs typeface="Arial"/>
            </a:endParaRPr>
          </a:p>
          <a:p>
            <a:pPr algn="l"/>
            <a:endParaRPr lang="en-US" sz="1500"/>
          </a:p>
        </p:txBody>
      </p:sp>
      <p:pic>
        <p:nvPicPr>
          <p:cNvPr id="3" name="Imagen 3" descr="Imagen que contiene pasto, exterior, foto, jirafa&#10;&#10;Descripción generada automáticamente">
            <a:extLst>
              <a:ext uri="{FF2B5EF4-FFF2-40B4-BE49-F238E27FC236}">
                <a16:creationId xmlns:a16="http://schemas.microsoft.com/office/drawing/2014/main" xmlns="" id="{AA4DCBBD-1A28-D2E1-A2FC-75DEA8A0AA97}"/>
              </a:ext>
            </a:extLst>
          </p:cNvPr>
          <p:cNvPicPr>
            <a:picLocks noChangeAspect="1"/>
          </p:cNvPicPr>
          <p:nvPr/>
        </p:nvPicPr>
        <p:blipFill>
          <a:blip r:embed="rId4"/>
          <a:stretch>
            <a:fillRect/>
          </a:stretch>
        </p:blipFill>
        <p:spPr>
          <a:xfrm>
            <a:off x="136413" y="106773"/>
            <a:ext cx="3566676" cy="3764091"/>
          </a:xfrm>
          <a:prstGeom prst="rect">
            <a:avLst/>
          </a:prstGeom>
        </p:spPr>
      </p:pic>
    </p:spTree>
    <p:extLst>
      <p:ext uri="{BB962C8B-B14F-4D97-AF65-F5344CB8AC3E}">
        <p14:creationId xmlns:p14="http://schemas.microsoft.com/office/powerpoint/2010/main" xmlns="" val="2678963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C95688-B824-4F3E-B66F-E78D7CA76A02}"/>
              </a:ext>
            </a:extLst>
          </p:cNvPr>
          <p:cNvSpPr>
            <a:spLocks noGrp="1"/>
          </p:cNvSpPr>
          <p:nvPr>
            <p:ph type="title"/>
          </p:nvPr>
        </p:nvSpPr>
        <p:spPr>
          <a:xfrm>
            <a:off x="639289" y="2872243"/>
            <a:ext cx="7235041" cy="3559235"/>
          </a:xfrm>
        </p:spPr>
        <p:txBody>
          <a:bodyPr>
            <a:normAutofit/>
          </a:bodyPr>
          <a:lstStyle/>
          <a:p>
            <a:pPr algn="just"/>
            <a:r>
              <a:rPr lang="es-ES" sz="2000" cap="none" dirty="0">
                <a:latin typeface="Arial"/>
                <a:cs typeface="Arial"/>
              </a:rPr>
              <a:t> La turba por ser la descomposición de la biomasa bajo condiciones homogéneas por periodos de miles de años en pantanos. la turba por ser la primera etapa de la   formación de carbón presenta una concentración de carbono inferior al 60%.</a:t>
            </a:r>
          </a:p>
          <a:p>
            <a:pPr algn="just"/>
            <a:r>
              <a:rPr lang="es-ES" sz="2000" cap="none" dirty="0">
                <a:latin typeface="Arial"/>
                <a:cs typeface="Arial"/>
              </a:rPr>
              <a:t>una de las mayores reservas de turba de nuestro país se encuentra en changuinola, que ocupa una superficie de 80km2 y 8 m de espesor.</a:t>
            </a:r>
          </a:p>
          <a:p>
            <a:pPr algn="just"/>
            <a:r>
              <a:rPr lang="es-ES" sz="2000" cap="none" dirty="0">
                <a:latin typeface="Arial"/>
                <a:cs typeface="Arial"/>
              </a:rPr>
              <a:t>considerando la cantidad de turba que poseemos y en vista de que su capacidad energía es del orden de 20 mj/kg, podríamos suplir con este combustible las necesidades de las actuales termoeléctricas durante aproximadamente 30 años.</a:t>
            </a:r>
            <a:endParaRPr lang="es-ES" sz="2000" cap="none">
              <a:latin typeface="Arial"/>
              <a:cs typeface="Arial"/>
            </a:endParaRPr>
          </a:p>
        </p:txBody>
      </p:sp>
      <p:pic>
        <p:nvPicPr>
          <p:cNvPr id="3" name="Imagen 3" descr="Imagen que contiene interior, tabla, pastel, frente&#10;&#10;Descripción generada automáticamente">
            <a:extLst>
              <a:ext uri="{FF2B5EF4-FFF2-40B4-BE49-F238E27FC236}">
                <a16:creationId xmlns:a16="http://schemas.microsoft.com/office/drawing/2014/main" xmlns="" id="{D8512D93-E39C-864E-F528-977E048775F5}"/>
              </a:ext>
            </a:extLst>
          </p:cNvPr>
          <p:cNvPicPr>
            <a:picLocks noChangeAspect="1"/>
          </p:cNvPicPr>
          <p:nvPr/>
        </p:nvPicPr>
        <p:blipFill>
          <a:blip r:embed="rId2"/>
          <a:stretch>
            <a:fillRect/>
          </a:stretch>
        </p:blipFill>
        <p:spPr>
          <a:xfrm>
            <a:off x="8577572" y="71870"/>
            <a:ext cx="3537608" cy="3230829"/>
          </a:xfrm>
          <a:prstGeom prst="rect">
            <a:avLst/>
          </a:prstGeom>
        </p:spPr>
      </p:pic>
    </p:spTree>
    <p:extLst>
      <p:ext uri="{BB962C8B-B14F-4D97-AF65-F5344CB8AC3E}">
        <p14:creationId xmlns:p14="http://schemas.microsoft.com/office/powerpoint/2010/main" xmlns="" val="478615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6538915F-7402-DC3F-726D-5BA1A61AFC75}"/>
              </a:ext>
            </a:extLst>
          </p:cNvPr>
          <p:cNvSpPr>
            <a:spLocks noGrp="1"/>
          </p:cNvSpPr>
          <p:nvPr>
            <p:ph type="title"/>
          </p:nvPr>
        </p:nvSpPr>
        <p:spPr>
          <a:xfrm>
            <a:off x="377904" y="4050897"/>
            <a:ext cx="8736529" cy="2640457"/>
          </a:xfrm>
          <a:noFill/>
          <a:ln w="19050">
            <a:noFill/>
            <a:prstDash val="dash"/>
          </a:ln>
        </p:spPr>
        <p:txBody>
          <a:bodyPr vert="horz" lIns="91440" tIns="45720" rIns="91440" bIns="45720" rtlCol="0" anchor="b">
            <a:normAutofit/>
          </a:bodyPr>
          <a:lstStyle/>
          <a:p>
            <a:pPr algn="just"/>
            <a:r>
              <a:rPr lang="es-ES" sz="2000" cap="none" dirty="0">
                <a:latin typeface="Arial"/>
                <a:cs typeface="Arial"/>
              </a:rPr>
              <a:t>Poder geotérmico: la energía geotérmica es la que se obtiene mediante el aprovechamiento del calor del interior de la Tierra. las zonas con mayor potencial térmico de nuestro país son: Caldera y La Colorada (Chiriquí), El Valle de Antón (Coclé), la Chitra (Veraguas), y Tonosí Los (Santos). Se estimas que Panamá tiene un potencial geotérmico del orden de los 50 MW</a:t>
            </a:r>
            <a:r>
              <a:rPr lang="es-ES" sz="1600" cap="none" dirty="0"/>
              <a:t>.</a:t>
            </a:r>
            <a:endParaRPr lang="es-ES" cap="none" dirty="0"/>
          </a:p>
          <a:p>
            <a:endParaRPr lang="en-US" sz="1600"/>
          </a:p>
        </p:txBody>
      </p:sp>
      <p:pic>
        <p:nvPicPr>
          <p:cNvPr id="3" name="Imagen 3">
            <a:extLst>
              <a:ext uri="{FF2B5EF4-FFF2-40B4-BE49-F238E27FC236}">
                <a16:creationId xmlns:a16="http://schemas.microsoft.com/office/drawing/2014/main" xmlns="" id="{4E310096-54AA-5237-5A25-EBFF12288FB9}"/>
              </a:ext>
            </a:extLst>
          </p:cNvPr>
          <p:cNvPicPr>
            <a:picLocks noChangeAspect="1"/>
          </p:cNvPicPr>
          <p:nvPr/>
        </p:nvPicPr>
        <p:blipFill>
          <a:blip r:embed="rId4"/>
          <a:stretch>
            <a:fillRect/>
          </a:stretch>
        </p:blipFill>
        <p:spPr>
          <a:xfrm>
            <a:off x="244615" y="192141"/>
            <a:ext cx="5717861" cy="3565008"/>
          </a:xfrm>
          <a:prstGeom prst="rect">
            <a:avLst/>
          </a:prstGeom>
        </p:spPr>
      </p:pic>
    </p:spTree>
    <p:extLst>
      <p:ext uri="{BB962C8B-B14F-4D97-AF65-F5344CB8AC3E}">
        <p14:creationId xmlns:p14="http://schemas.microsoft.com/office/powerpoint/2010/main" xmlns="" val="4106937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972C3D65-9E27-0F1F-A5E1-BEB2D04B1179}"/>
              </a:ext>
            </a:extLst>
          </p:cNvPr>
          <p:cNvSpPr>
            <a:spLocks noGrp="1"/>
          </p:cNvSpPr>
          <p:nvPr>
            <p:ph type="title"/>
          </p:nvPr>
        </p:nvSpPr>
        <p:spPr>
          <a:xfrm>
            <a:off x="492923" y="3662709"/>
            <a:ext cx="8607133" cy="2928004"/>
          </a:xfrm>
          <a:noFill/>
          <a:ln w="19050">
            <a:noFill/>
            <a:prstDash val="dash"/>
          </a:ln>
        </p:spPr>
        <p:txBody>
          <a:bodyPr vert="horz" lIns="91440" tIns="45720" rIns="91440" bIns="45720" rtlCol="0" anchor="b">
            <a:normAutofit/>
          </a:bodyPr>
          <a:lstStyle/>
          <a:p>
            <a:pPr algn="just"/>
            <a:r>
              <a:rPr lang="es-ES" sz="2000" cap="none" dirty="0">
                <a:latin typeface="Arial"/>
                <a:cs typeface="Arial"/>
              </a:rPr>
              <a:t>La energía mareomotriz: la energía mareomotriz es la que resulta de aprovechar los cambios de las mareas, como consecuencia de la interacción gravitatoria entre la Tierra y la Luna. Esta diferencia de alturas se utiliza para mover, durante el ascenso y el descenso de las aguas, una turbina y genere electricidad.</a:t>
            </a:r>
            <a:endParaRPr lang="es-ES" sz="2000" dirty="0">
              <a:latin typeface="Arial"/>
              <a:cs typeface="Arial"/>
            </a:endParaRPr>
          </a:p>
          <a:p>
            <a:pPr algn="just"/>
            <a:r>
              <a:rPr lang="es-ES" sz="2000" cap="none" dirty="0">
                <a:latin typeface="Arial"/>
                <a:cs typeface="Arial"/>
              </a:rPr>
              <a:t>De los 21 puntos en el mundo, que se destacan como potenciales fuentes para el aprovechamiento de la energía mareomotriz, la costa pacífica de Panamá es uno de ellos</a:t>
            </a:r>
            <a:r>
              <a:rPr lang="en-US" sz="1200" dirty="0"/>
              <a:t>.</a:t>
            </a:r>
          </a:p>
          <a:p>
            <a:endParaRPr lang="en-US" sz="1200"/>
          </a:p>
        </p:txBody>
      </p:sp>
      <p:pic>
        <p:nvPicPr>
          <p:cNvPr id="3" name="Imagen 3" descr="Diagrama&#10;&#10;Descripción generada automáticamente">
            <a:extLst>
              <a:ext uri="{FF2B5EF4-FFF2-40B4-BE49-F238E27FC236}">
                <a16:creationId xmlns:a16="http://schemas.microsoft.com/office/drawing/2014/main" xmlns="" id="{146A779D-504F-E12A-91C9-FC7D5496E311}"/>
              </a:ext>
            </a:extLst>
          </p:cNvPr>
          <p:cNvPicPr>
            <a:picLocks noChangeAspect="1"/>
          </p:cNvPicPr>
          <p:nvPr/>
        </p:nvPicPr>
        <p:blipFill>
          <a:blip r:embed="rId4"/>
          <a:stretch>
            <a:fillRect/>
          </a:stretch>
        </p:blipFill>
        <p:spPr>
          <a:xfrm>
            <a:off x="6757558" y="165214"/>
            <a:ext cx="5358428" cy="3101279"/>
          </a:xfrm>
          <a:prstGeom prst="rect">
            <a:avLst/>
          </a:prstGeom>
        </p:spPr>
      </p:pic>
    </p:spTree>
    <p:extLst>
      <p:ext uri="{BB962C8B-B14F-4D97-AF65-F5344CB8AC3E}">
        <p14:creationId xmlns:p14="http://schemas.microsoft.com/office/powerpoint/2010/main" xmlns="" val="298292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18">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30" name="Picture 20">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AAD9D65B-2678-7CFE-3607-B12B41ADB82E}"/>
              </a:ext>
            </a:extLst>
          </p:cNvPr>
          <p:cNvSpPr>
            <a:spLocks noGrp="1"/>
          </p:cNvSpPr>
          <p:nvPr>
            <p:ph type="title"/>
          </p:nvPr>
        </p:nvSpPr>
        <p:spPr>
          <a:xfrm>
            <a:off x="4687410" y="1803405"/>
            <a:ext cx="7139405" cy="3180488"/>
          </a:xfrm>
        </p:spPr>
        <p:txBody>
          <a:bodyPr vert="horz" lIns="91440" tIns="45720" rIns="91440" bIns="45720" rtlCol="0" anchor="b">
            <a:noAutofit/>
          </a:bodyPr>
          <a:lstStyle/>
          <a:p>
            <a:pPr algn="just"/>
            <a:r>
              <a:rPr lang="es-CO" sz="2000" cap="none" dirty="0">
                <a:latin typeface="Arial"/>
                <a:cs typeface="Arial"/>
              </a:rPr>
              <a:t>Desde el punto de vista de la utilización que el hombre le da la energía, las fuentes de energía pueden clasificarse como: fuentes de energía convencionales (Termoeléctricas, Hidroeléctricas y Nucleoeléctricas), y fuentes de energía no convencionales (Fotovoltaicas, Eólicas, Biomasa, Geotérmicas y Mareomotriz).</a:t>
            </a:r>
            <a:endParaRPr lang="es-ES" dirty="0"/>
          </a:p>
          <a:p>
            <a:pPr algn="just"/>
            <a:r>
              <a:rPr lang="es-CO" sz="2000" cap="none" dirty="0">
                <a:latin typeface="Arial"/>
                <a:cs typeface="Arial"/>
              </a:rPr>
              <a:t>El consumo enérgico mundial se estima en 3,7x10</a:t>
            </a:r>
            <a:r>
              <a:rPr lang="es-CO" sz="1200" cap="none" dirty="0">
                <a:latin typeface="Arial"/>
                <a:cs typeface="Arial"/>
              </a:rPr>
              <a:t>20 </a:t>
            </a:r>
            <a:r>
              <a:rPr lang="es-CO" sz="2000" cap="none" dirty="0">
                <a:latin typeface="Arial"/>
                <a:cs typeface="Arial"/>
              </a:rPr>
              <a:t>J al año; de donde el petróleo es la fuente de energía primaria más importante ya que representa casi el 37 % del consumo energético mundial;</a:t>
            </a:r>
          </a:p>
          <a:p>
            <a:pPr algn="l"/>
            <a:endParaRPr lang="en-US" sz="1500"/>
          </a:p>
        </p:txBody>
      </p:sp>
      <p:pic>
        <p:nvPicPr>
          <p:cNvPr id="4" name="Imagen 4">
            <a:extLst>
              <a:ext uri="{FF2B5EF4-FFF2-40B4-BE49-F238E27FC236}">
                <a16:creationId xmlns:a16="http://schemas.microsoft.com/office/drawing/2014/main" xmlns="" id="{66A1BDB5-3DE9-B03F-00CE-BADF0E1D8A7B}"/>
              </a:ext>
            </a:extLst>
          </p:cNvPr>
          <p:cNvPicPr>
            <a:picLocks noChangeAspect="1"/>
          </p:cNvPicPr>
          <p:nvPr/>
        </p:nvPicPr>
        <p:blipFill rotWithShape="1">
          <a:blip r:embed="rId4"/>
          <a:srcRect l="4553" r="11790" b="-5"/>
          <a:stretch/>
        </p:blipFill>
        <p:spPr>
          <a:xfrm>
            <a:off x="248339" y="378484"/>
            <a:ext cx="3542700" cy="3643529"/>
          </a:xfrm>
          <a:prstGeom prst="rect">
            <a:avLst/>
          </a:prstGeom>
        </p:spPr>
      </p:pic>
    </p:spTree>
    <p:extLst>
      <p:ext uri="{BB962C8B-B14F-4D97-AF65-F5344CB8AC3E}">
        <p14:creationId xmlns:p14="http://schemas.microsoft.com/office/powerpoint/2010/main" xmlns="" val="78993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48" name="Picture 47">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50" name="Rectangle 49">
            <a:extLst>
              <a:ext uri="{FF2B5EF4-FFF2-40B4-BE49-F238E27FC236}">
                <a16:creationId xmlns:a16="http://schemas.microsoft.com/office/drawing/2014/main" xmlns="" id="{590DA225-D563-4661-9BA5-71FFD1DDF3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20580FC3-9F3C-C261-33D2-517B6DFAD071}"/>
              </a:ext>
            </a:extLst>
          </p:cNvPr>
          <p:cNvSpPr>
            <a:spLocks noGrp="1"/>
          </p:cNvSpPr>
          <p:nvPr>
            <p:ph type="title"/>
          </p:nvPr>
        </p:nvSpPr>
        <p:spPr>
          <a:xfrm>
            <a:off x="685800" y="4109799"/>
            <a:ext cx="8534400" cy="2402505"/>
          </a:xfrm>
        </p:spPr>
        <p:txBody>
          <a:bodyPr vert="horz" lIns="91440" tIns="45720" rIns="91440" bIns="45720" rtlCol="0" anchor="b">
            <a:normAutofit/>
          </a:bodyPr>
          <a:lstStyle/>
          <a:p>
            <a:pPr algn="just"/>
            <a:r>
              <a:rPr lang="es-ES" sz="2000" cap="none" dirty="0">
                <a:latin typeface="Arial"/>
                <a:cs typeface="Arial"/>
              </a:rPr>
              <a:t> El Golfo de Panamá por tener una diferencia de altura entre sus mareas de aproximadamente 4,o m, posee un potencial mareomotriz susceptible de ser aprovechada.</a:t>
            </a:r>
          </a:p>
          <a:p>
            <a:pPr algn="just"/>
            <a:r>
              <a:rPr lang="es-ES" sz="2000" dirty="0">
                <a:latin typeface="Arial"/>
                <a:cs typeface="Arial"/>
              </a:rPr>
              <a:t>¿Q</a:t>
            </a:r>
            <a:r>
              <a:rPr lang="es-ES" sz="2000" cap="none" dirty="0">
                <a:latin typeface="Arial"/>
                <a:cs typeface="Arial"/>
              </a:rPr>
              <a:t>ué hacer frente a la crisis energéticas?</a:t>
            </a:r>
          </a:p>
          <a:p>
            <a:pPr algn="just"/>
            <a:r>
              <a:rPr lang="es-ES" sz="2000" cap="none" dirty="0">
                <a:latin typeface="Arial"/>
                <a:cs typeface="Arial"/>
              </a:rPr>
              <a:t>Lo primero se debe hacer es que los gobiernos y la sociedad en general tomen conciencia de la gravedad del problema. Los próximos 10 años son claves para tomar medidas y desarrollar los proyectos que sustituyan las fuentes de energía tradicionales por fuentes de energía alternas</a:t>
            </a:r>
            <a:r>
              <a:rPr lang="es-ES" sz="2000" dirty="0">
                <a:latin typeface="Arial"/>
                <a:cs typeface="Arial"/>
              </a:rPr>
              <a:t>.</a:t>
            </a:r>
          </a:p>
          <a:p>
            <a:pPr algn="l"/>
            <a:endParaRPr lang="en-US" sz="1100"/>
          </a:p>
        </p:txBody>
      </p:sp>
      <p:pic>
        <p:nvPicPr>
          <p:cNvPr id="4" name="Imagen 4" descr="Imagen que contiene exterior, agua, barco, grande&#10;&#10;Descripción generada automáticamente">
            <a:extLst>
              <a:ext uri="{FF2B5EF4-FFF2-40B4-BE49-F238E27FC236}">
                <a16:creationId xmlns:a16="http://schemas.microsoft.com/office/drawing/2014/main" xmlns="" id="{7C920A35-F8D7-8307-0D4E-218110D2CD7A}"/>
              </a:ext>
            </a:extLst>
          </p:cNvPr>
          <p:cNvPicPr>
            <a:picLocks noChangeAspect="1"/>
          </p:cNvPicPr>
          <p:nvPr/>
        </p:nvPicPr>
        <p:blipFill>
          <a:blip r:embed="rId4"/>
          <a:stretch>
            <a:fillRect/>
          </a:stretch>
        </p:blipFill>
        <p:spPr>
          <a:xfrm>
            <a:off x="267989" y="223137"/>
            <a:ext cx="4800496" cy="3343944"/>
          </a:xfrm>
          <a:prstGeom prst="rect">
            <a:avLst/>
          </a:prstGeom>
        </p:spPr>
      </p:pic>
    </p:spTree>
    <p:extLst>
      <p:ext uri="{BB962C8B-B14F-4D97-AF65-F5344CB8AC3E}">
        <p14:creationId xmlns:p14="http://schemas.microsoft.com/office/powerpoint/2010/main" xmlns="" val="31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384FBE67-A36E-9B81-B9AA-A68BB4F1DE0F}"/>
              </a:ext>
            </a:extLst>
          </p:cNvPr>
          <p:cNvSpPr>
            <a:spLocks noGrp="1"/>
          </p:cNvSpPr>
          <p:nvPr>
            <p:ph type="title"/>
          </p:nvPr>
        </p:nvSpPr>
        <p:spPr>
          <a:xfrm>
            <a:off x="349149" y="3360785"/>
            <a:ext cx="6119849" cy="3100532"/>
          </a:xfrm>
          <a:noFill/>
          <a:ln w="19050">
            <a:noFill/>
            <a:prstDash val="dash"/>
          </a:ln>
        </p:spPr>
        <p:txBody>
          <a:bodyPr vert="horz" lIns="91440" tIns="45720" rIns="91440" bIns="45720" rtlCol="0" anchor="b">
            <a:normAutofit/>
          </a:bodyPr>
          <a:lstStyle/>
          <a:p>
            <a:pPr algn="just"/>
            <a:r>
              <a:rPr lang="es-SV" sz="2000" cap="none" dirty="0">
                <a:latin typeface="Arial"/>
                <a:cs typeface="Arial"/>
              </a:rPr>
              <a:t>Se deben apoyar los proyectos de innovación tecnológica, como el que propone instalar en las salidas de las termoeléctricas plantas de Captura y Almacenamiento de CO</a:t>
            </a:r>
            <a:r>
              <a:rPr lang="es-SV" sz="1200" cap="none" dirty="0">
                <a:latin typeface="Arial"/>
                <a:cs typeface="Arial"/>
              </a:rPr>
              <a:t>2</a:t>
            </a:r>
            <a:r>
              <a:rPr lang="es-SV" sz="2000" cap="none" dirty="0">
                <a:latin typeface="Arial"/>
                <a:cs typeface="Arial"/>
              </a:rPr>
              <a:t>, para convertirlo en combustible para su reutilización.</a:t>
            </a:r>
          </a:p>
          <a:p>
            <a:pPr algn="just"/>
            <a:r>
              <a:rPr lang="es-SV" sz="2000" cap="none" dirty="0">
                <a:latin typeface="Arial"/>
                <a:cs typeface="Arial"/>
              </a:rPr>
              <a:t>La actividad que consume la mayor cantidad de petróleo es el transporte, por lo que en nuestra opinión, una de las medidas que habrá que tomar a futuro será la de regular el tamaño de los motores de los automóviles, es decir, </a:t>
            </a:r>
            <a:r>
              <a:rPr lang="en-US" sz="1200" dirty="0"/>
              <a:t> </a:t>
            </a:r>
          </a:p>
          <a:p>
            <a:endParaRPr lang="en-US" sz="1200"/>
          </a:p>
        </p:txBody>
      </p:sp>
      <p:pic>
        <p:nvPicPr>
          <p:cNvPr id="3" name="Imagen 3" descr="Imagen que contiene Interfaz de usuario gráfica&#10;&#10;Descripción generada automáticamente">
            <a:extLst>
              <a:ext uri="{FF2B5EF4-FFF2-40B4-BE49-F238E27FC236}">
                <a16:creationId xmlns:a16="http://schemas.microsoft.com/office/drawing/2014/main" xmlns="" id="{A04216DF-FA8E-31D2-EF75-3606FD0C1485}"/>
              </a:ext>
            </a:extLst>
          </p:cNvPr>
          <p:cNvPicPr>
            <a:picLocks noChangeAspect="1"/>
          </p:cNvPicPr>
          <p:nvPr/>
        </p:nvPicPr>
        <p:blipFill>
          <a:blip r:embed="rId4"/>
          <a:stretch>
            <a:fillRect/>
          </a:stretch>
        </p:blipFill>
        <p:spPr>
          <a:xfrm>
            <a:off x="7532815" y="121613"/>
            <a:ext cx="4555536" cy="3777953"/>
          </a:xfrm>
          <a:prstGeom prst="rect">
            <a:avLst/>
          </a:prstGeom>
        </p:spPr>
      </p:pic>
    </p:spTree>
    <p:extLst>
      <p:ext uri="{BB962C8B-B14F-4D97-AF65-F5344CB8AC3E}">
        <p14:creationId xmlns:p14="http://schemas.microsoft.com/office/powerpoint/2010/main" xmlns="" val="211346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21" name="Picture 20">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23" name="Rectangle 22">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393C2812-9F71-FAE2-D326-6BB93EA6AB8E}"/>
              </a:ext>
            </a:extLst>
          </p:cNvPr>
          <p:cNvSpPr>
            <a:spLocks noGrp="1"/>
          </p:cNvSpPr>
          <p:nvPr>
            <p:ph type="title"/>
          </p:nvPr>
        </p:nvSpPr>
        <p:spPr>
          <a:xfrm>
            <a:off x="636696" y="4266558"/>
            <a:ext cx="9498529" cy="2439174"/>
          </a:xfrm>
          <a:noFill/>
          <a:ln w="19050">
            <a:noFill/>
            <a:prstDash val="dash"/>
          </a:ln>
        </p:spPr>
        <p:txBody>
          <a:bodyPr vert="horz" lIns="91440" tIns="45720" rIns="91440" bIns="45720" rtlCol="0" anchor="b">
            <a:normAutofit/>
          </a:bodyPr>
          <a:lstStyle/>
          <a:p>
            <a:pPr algn="just"/>
            <a:r>
              <a:rPr lang="es-CO" sz="2000" cap="none" dirty="0">
                <a:latin typeface="Arial"/>
                <a:cs typeface="Arial"/>
              </a:rPr>
              <a:t>Llegará momento en que el cilindraje máximo de los automóviles, es  tipo sedan, no podrá exceder los 1 000cm</a:t>
            </a:r>
            <a:r>
              <a:rPr lang="es-CO" sz="1200" cap="none" dirty="0">
                <a:latin typeface="Arial"/>
                <a:cs typeface="Arial"/>
              </a:rPr>
              <a:t>3</a:t>
            </a:r>
            <a:r>
              <a:rPr lang="es-CO" sz="2000" cap="none" dirty="0">
                <a:latin typeface="Arial"/>
                <a:cs typeface="Arial"/>
              </a:rPr>
              <a:t>,</a:t>
            </a:r>
          </a:p>
          <a:p>
            <a:pPr algn="just"/>
            <a:r>
              <a:rPr lang="es-CO" sz="2000" cap="none" dirty="0">
                <a:latin typeface="Arial"/>
                <a:cs typeface="Arial"/>
              </a:rPr>
              <a:t>además, se tendrá que utilizar sustitutos de energéticos que provengan de los combustibles fósiles. Sobre la polémica que si se utilizan combustibles </a:t>
            </a:r>
          </a:p>
          <a:p>
            <a:pPr algn="just"/>
            <a:r>
              <a:rPr lang="es-CO" sz="2000" cap="none" dirty="0">
                <a:latin typeface="Arial"/>
                <a:cs typeface="Arial"/>
              </a:rPr>
              <a:t>provenientes de algunos cultivos, esto representa un peligro alimenticio para el mundo; según nuestro modo de ver, esto tiene una solución muy simple:</a:t>
            </a:r>
            <a:r>
              <a:rPr lang="en-US" sz="1200" dirty="0"/>
              <a:t> </a:t>
            </a:r>
          </a:p>
          <a:p>
            <a:endParaRPr lang="en-US" sz="1200"/>
          </a:p>
        </p:txBody>
      </p:sp>
      <p:pic>
        <p:nvPicPr>
          <p:cNvPr id="3" name="Imagen 3" descr="Interfaz de usuario gráfica&#10;&#10;Descripción generada automáticamente">
            <a:extLst>
              <a:ext uri="{FF2B5EF4-FFF2-40B4-BE49-F238E27FC236}">
                <a16:creationId xmlns:a16="http://schemas.microsoft.com/office/drawing/2014/main" xmlns="" id="{003E1F75-BB57-26AD-88EF-E3360073F46B}"/>
              </a:ext>
            </a:extLst>
          </p:cNvPr>
          <p:cNvPicPr>
            <a:picLocks noChangeAspect="1"/>
          </p:cNvPicPr>
          <p:nvPr/>
        </p:nvPicPr>
        <p:blipFill>
          <a:blip r:embed="rId4"/>
          <a:stretch>
            <a:fillRect/>
          </a:stretch>
        </p:blipFill>
        <p:spPr>
          <a:xfrm>
            <a:off x="6297482" y="82274"/>
            <a:ext cx="5818504" cy="3353423"/>
          </a:xfrm>
          <a:prstGeom prst="rect">
            <a:avLst/>
          </a:prstGeom>
        </p:spPr>
      </p:pic>
    </p:spTree>
    <p:extLst>
      <p:ext uri="{BB962C8B-B14F-4D97-AF65-F5344CB8AC3E}">
        <p14:creationId xmlns:p14="http://schemas.microsoft.com/office/powerpoint/2010/main" xmlns="" val="1408312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510D235C-BC8D-12B2-022D-7A224674558F}"/>
              </a:ext>
            </a:extLst>
          </p:cNvPr>
          <p:cNvSpPr>
            <a:spLocks noGrp="1"/>
          </p:cNvSpPr>
          <p:nvPr>
            <p:ph type="title"/>
          </p:nvPr>
        </p:nvSpPr>
        <p:spPr>
          <a:xfrm>
            <a:off x="388580" y="3902499"/>
            <a:ext cx="6017972" cy="2788379"/>
          </a:xfrm>
        </p:spPr>
        <p:txBody>
          <a:bodyPr vert="horz" lIns="91440" tIns="45720" rIns="91440" bIns="45720" rtlCol="0" anchor="b">
            <a:normAutofit/>
          </a:bodyPr>
          <a:lstStyle/>
          <a:p>
            <a:pPr algn="just"/>
            <a:r>
              <a:rPr lang="es-HN" sz="2000" cap="none" dirty="0">
                <a:latin typeface="Arial"/>
                <a:cs typeface="Arial"/>
              </a:rPr>
              <a:t>Utilicemos los terrenos que actualmente todos los países utilizan para la siembra de tabaco y para la siembra de plantaciones que  generen bebidas de alta concentración alcohólica ron, tequila, whiski, vodka, etc.), y de esta forma solucionamos varios problemas a la vez. </a:t>
            </a:r>
            <a:endParaRPr lang="es-HN" sz="2000" cap="none">
              <a:latin typeface="Arial"/>
              <a:cs typeface="Arial"/>
            </a:endParaRPr>
          </a:p>
        </p:txBody>
      </p:sp>
      <p:pic>
        <p:nvPicPr>
          <p:cNvPr id="3" name="Imagen 3" descr="Un tren pasando por un campo&#10;&#10;Descripción generada automáticamente">
            <a:extLst>
              <a:ext uri="{FF2B5EF4-FFF2-40B4-BE49-F238E27FC236}">
                <a16:creationId xmlns:a16="http://schemas.microsoft.com/office/drawing/2014/main" xmlns="" id="{3BCE6B34-7970-73EB-F7A7-AC716A97FAE4}"/>
              </a:ext>
            </a:extLst>
          </p:cNvPr>
          <p:cNvPicPr>
            <a:picLocks noChangeAspect="1"/>
          </p:cNvPicPr>
          <p:nvPr/>
        </p:nvPicPr>
        <p:blipFill rotWithShape="1">
          <a:blip r:embed="rId4"/>
          <a:srcRect l="15587" r="25161" b="-4"/>
          <a:stretch/>
        </p:blipFill>
        <p:spPr>
          <a:xfrm>
            <a:off x="219584" y="62181"/>
            <a:ext cx="4660773" cy="3524962"/>
          </a:xfrm>
          <a:prstGeom prst="rect">
            <a:avLst/>
          </a:prstGeom>
        </p:spPr>
      </p:pic>
    </p:spTree>
    <p:extLst>
      <p:ext uri="{BB962C8B-B14F-4D97-AF65-F5344CB8AC3E}">
        <p14:creationId xmlns:p14="http://schemas.microsoft.com/office/powerpoint/2010/main" xmlns="" val="798886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12" name="Rectangle 11">
            <a:extLst>
              <a:ext uri="{FF2B5EF4-FFF2-40B4-BE49-F238E27FC236}">
                <a16:creationId xmlns:a16="http://schemas.microsoft.com/office/drawing/2014/main" xmlns="" id="{05B7B068-8178-428D-927D-52BF95F4A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7FB77B31-FDAB-B595-92D0-7AEA1A35F6DD}"/>
              </a:ext>
            </a:extLst>
          </p:cNvPr>
          <p:cNvSpPr>
            <a:spLocks noGrp="1"/>
          </p:cNvSpPr>
          <p:nvPr>
            <p:ph type="title"/>
          </p:nvPr>
        </p:nvSpPr>
        <p:spPr>
          <a:xfrm>
            <a:off x="326367" y="2973717"/>
            <a:ext cx="7369833" cy="3294171"/>
          </a:xfrm>
        </p:spPr>
        <p:txBody>
          <a:bodyPr vert="horz" lIns="91440" tIns="45720" rIns="91440" bIns="45720" rtlCol="0" anchor="b">
            <a:noAutofit/>
          </a:bodyPr>
          <a:lstStyle/>
          <a:p>
            <a:pPr algn="just"/>
            <a:r>
              <a:rPr lang="es-US" sz="2000" cap="none" dirty="0">
                <a:latin typeface="Arial"/>
                <a:cs typeface="Arial"/>
              </a:rPr>
              <a:t>En el caso específicos de la República de Panamá, se debe utilizar nuestra </a:t>
            </a:r>
          </a:p>
          <a:p>
            <a:pPr algn="just"/>
            <a:r>
              <a:rPr lang="es-US" sz="2000" cap="none" dirty="0">
                <a:latin typeface="Arial"/>
                <a:cs typeface="Arial"/>
              </a:rPr>
              <a:t>posición geográfica para convertirnos en centro Energético regional, es decir, crear las condiciones para la instalación de refinería regional, centros de procesamiento de biocombustibles, planta de tratamiento de lubricantes, centro de distribución de gas natural, etc. Naturalmente, que cada una de estas instalaciones debe contar con las normas de seguridad ambiental nacionales e internacionales.</a:t>
            </a:r>
          </a:p>
          <a:p>
            <a:pPr algn="l"/>
            <a:endParaRPr lang="en-US" sz="1100"/>
          </a:p>
        </p:txBody>
      </p:sp>
      <p:pic>
        <p:nvPicPr>
          <p:cNvPr id="3" name="Imagen 3" descr="Imagen que contiene cerca, edificio, exterior, tabla&#10;&#10;Descripción generada automáticamente">
            <a:extLst>
              <a:ext uri="{FF2B5EF4-FFF2-40B4-BE49-F238E27FC236}">
                <a16:creationId xmlns:a16="http://schemas.microsoft.com/office/drawing/2014/main" xmlns="" id="{A77FB6F9-04C3-7F0A-220E-907EB4E4F688}"/>
              </a:ext>
            </a:extLst>
          </p:cNvPr>
          <p:cNvPicPr>
            <a:picLocks noChangeAspect="1"/>
          </p:cNvPicPr>
          <p:nvPr/>
        </p:nvPicPr>
        <p:blipFill rotWithShape="1">
          <a:blip r:embed="rId4"/>
          <a:srcRect t="35163" r="-1" b="19083"/>
          <a:stretch/>
        </p:blipFill>
        <p:spPr>
          <a:xfrm>
            <a:off x="437312" y="137738"/>
            <a:ext cx="7527876" cy="2399860"/>
          </a:xfrm>
          <a:prstGeom prst="rect">
            <a:avLst/>
          </a:prstGeom>
        </p:spPr>
      </p:pic>
    </p:spTree>
    <p:extLst>
      <p:ext uri="{BB962C8B-B14F-4D97-AF65-F5344CB8AC3E}">
        <p14:creationId xmlns:p14="http://schemas.microsoft.com/office/powerpoint/2010/main" xmlns="" val="20593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B179DA4D-1861-890B-EFAC-A2A80FEFCBE2}"/>
              </a:ext>
            </a:extLst>
          </p:cNvPr>
          <p:cNvSpPr>
            <a:spLocks noGrp="1"/>
          </p:cNvSpPr>
          <p:nvPr>
            <p:ph type="title"/>
          </p:nvPr>
        </p:nvSpPr>
        <p:spPr>
          <a:xfrm>
            <a:off x="636696" y="4324067"/>
            <a:ext cx="8779662" cy="2367287"/>
          </a:xfrm>
          <a:noFill/>
          <a:ln w="19050">
            <a:noFill/>
            <a:prstDash val="dash"/>
          </a:ln>
        </p:spPr>
        <p:txBody>
          <a:bodyPr vert="horz" lIns="91440" tIns="45720" rIns="91440" bIns="45720" rtlCol="0" anchor="b">
            <a:normAutofit/>
          </a:bodyPr>
          <a:lstStyle/>
          <a:p>
            <a:pPr algn="just"/>
            <a:r>
              <a:rPr lang="es-GT" sz="2000" cap="none" dirty="0">
                <a:latin typeface="Arial"/>
                <a:cs typeface="Arial"/>
              </a:rPr>
              <a:t>Como todas las fuentes de energía, la hidroeléctrica no es ilimitada, es decir, que no todos los países tienen ríos apropiados para ser aprovechados enérgicamente. Hay que señalar que la construcción de grandes hidroeléctricas trae añadidos problemas sociales. Este es el caso de la hidroeléctrica Las Tres Gargantas en China (18 000 MW), en donde se ha tenido que reubicar a 2 millones de personas. Nuestro país tiene potenciales recursos hidroeléctricos que deben ser</a:t>
            </a:r>
            <a:r>
              <a:rPr lang="en-US" sz="1200" dirty="0"/>
              <a:t> </a:t>
            </a:r>
            <a:endParaRPr lang="es-ES" dirty="0"/>
          </a:p>
          <a:p>
            <a:endParaRPr lang="en-US" sz="1200"/>
          </a:p>
        </p:txBody>
      </p:sp>
      <p:pic>
        <p:nvPicPr>
          <p:cNvPr id="3" name="Imagen 3" descr="Imagen que contiene exterior, pasto, verde, tren&#10;&#10;Descripción generada automáticamente">
            <a:extLst>
              <a:ext uri="{FF2B5EF4-FFF2-40B4-BE49-F238E27FC236}">
                <a16:creationId xmlns:a16="http://schemas.microsoft.com/office/drawing/2014/main" xmlns="" id="{7B23A87F-9AAC-6B8F-3BCD-0E295C6CB6BA}"/>
              </a:ext>
            </a:extLst>
          </p:cNvPr>
          <p:cNvPicPr>
            <a:picLocks noChangeAspect="1"/>
          </p:cNvPicPr>
          <p:nvPr/>
        </p:nvPicPr>
        <p:blipFill>
          <a:blip r:embed="rId4"/>
          <a:stretch>
            <a:fillRect/>
          </a:stretch>
        </p:blipFill>
        <p:spPr>
          <a:xfrm>
            <a:off x="6225595" y="167808"/>
            <a:ext cx="5904768" cy="3110469"/>
          </a:xfrm>
          <a:prstGeom prst="rect">
            <a:avLst/>
          </a:prstGeom>
        </p:spPr>
      </p:pic>
    </p:spTree>
    <p:extLst>
      <p:ext uri="{BB962C8B-B14F-4D97-AF65-F5344CB8AC3E}">
        <p14:creationId xmlns:p14="http://schemas.microsoft.com/office/powerpoint/2010/main" xmlns="" val="517877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36" name="Picture 35">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38" name="Rectangle 37">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B93A873F-F211-9CCF-D595-162A03B49A5D}"/>
              </a:ext>
            </a:extLst>
          </p:cNvPr>
          <p:cNvSpPr>
            <a:spLocks noGrp="1"/>
          </p:cNvSpPr>
          <p:nvPr>
            <p:ph type="title"/>
          </p:nvPr>
        </p:nvSpPr>
        <p:spPr>
          <a:xfrm>
            <a:off x="636696" y="4367199"/>
            <a:ext cx="10203020" cy="2266645"/>
          </a:xfrm>
          <a:noFill/>
          <a:ln w="19050">
            <a:noFill/>
            <a:prstDash val="dash"/>
          </a:ln>
        </p:spPr>
        <p:txBody>
          <a:bodyPr vert="horz" lIns="91440" tIns="45720" rIns="91440" bIns="45720" rtlCol="0" anchor="b">
            <a:normAutofit/>
          </a:bodyPr>
          <a:lstStyle/>
          <a:p>
            <a:pPr algn="just"/>
            <a:r>
              <a:rPr lang="es-AR" sz="2000" cap="none" dirty="0">
                <a:latin typeface="Arial"/>
                <a:cs typeface="Arial"/>
              </a:rPr>
              <a:t>aprovechados a plenitud. Las futuras hidroeléctricas que se construya en nuestro país deben ser tamaño medio (no más de 150MW), con un área de embalse que no cree grandes afectaciones y con una apropiada compensación ambiental y social.  </a:t>
            </a:r>
          </a:p>
          <a:p>
            <a:pPr algn="just"/>
            <a:r>
              <a:rPr lang="es-AR" sz="2000" cap="none" dirty="0">
                <a:latin typeface="Arial"/>
                <a:cs typeface="Arial"/>
              </a:rPr>
              <a:t>Cuando se inicie la producción de etanol y biodiesel en nuestro país, se tendrán que establecer legislaciones, tal como existe en otros países, para el uso obligatorio de gasolina con un 10% de etanol (Gasolina E10), y diesel con un 5 % de biodiesel (Diesel b5)</a:t>
            </a:r>
            <a:r>
              <a:rPr lang="es-AR" sz="1200" dirty="0"/>
              <a:t> </a:t>
            </a:r>
          </a:p>
          <a:p>
            <a:endParaRPr lang="en-US" sz="1200"/>
          </a:p>
        </p:txBody>
      </p:sp>
      <p:pic>
        <p:nvPicPr>
          <p:cNvPr id="3" name="Imagen 3">
            <a:extLst>
              <a:ext uri="{FF2B5EF4-FFF2-40B4-BE49-F238E27FC236}">
                <a16:creationId xmlns:a16="http://schemas.microsoft.com/office/drawing/2014/main" xmlns="" id="{F2AFDF15-9C42-F5E6-7CDE-73D8F80A26B9}"/>
              </a:ext>
            </a:extLst>
          </p:cNvPr>
          <p:cNvPicPr>
            <a:picLocks noChangeAspect="1"/>
          </p:cNvPicPr>
          <p:nvPr/>
        </p:nvPicPr>
        <p:blipFill>
          <a:blip r:embed="rId4"/>
          <a:stretch>
            <a:fillRect/>
          </a:stretch>
        </p:blipFill>
        <p:spPr>
          <a:xfrm>
            <a:off x="6009936" y="223985"/>
            <a:ext cx="6177937" cy="3472567"/>
          </a:xfrm>
          <a:prstGeom prst="rect">
            <a:avLst/>
          </a:prstGeom>
        </p:spPr>
      </p:pic>
    </p:spTree>
    <p:extLst>
      <p:ext uri="{BB962C8B-B14F-4D97-AF65-F5344CB8AC3E}">
        <p14:creationId xmlns:p14="http://schemas.microsoft.com/office/powerpoint/2010/main" xmlns="" val="4112505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8859628B-B64C-5420-50B2-9246F4E9A713}"/>
              </a:ext>
            </a:extLst>
          </p:cNvPr>
          <p:cNvSpPr>
            <a:spLocks noGrp="1"/>
          </p:cNvSpPr>
          <p:nvPr>
            <p:ph type="title"/>
          </p:nvPr>
        </p:nvSpPr>
        <p:spPr>
          <a:xfrm>
            <a:off x="3824769" y="4031895"/>
            <a:ext cx="7800763" cy="2687737"/>
          </a:xfrm>
        </p:spPr>
        <p:txBody>
          <a:bodyPr vert="horz" lIns="91440" tIns="45720" rIns="91440" bIns="45720" rtlCol="0" anchor="b">
            <a:normAutofit/>
          </a:bodyPr>
          <a:lstStyle/>
          <a:p>
            <a:pPr algn="just"/>
            <a:r>
              <a:rPr lang="es-PR" sz="2000" cap="none" dirty="0">
                <a:latin typeface="Arial"/>
                <a:cs typeface="Arial"/>
              </a:rPr>
              <a:t>En vista de que cerca del 18% de las familias panameñas utilizan leña como combustible para preparar sus alimentos, se hace necesario reforzar el manejo sustentable de la leña, a través de los programas de siembra de árboles de crecimiento rápido para este fin.</a:t>
            </a:r>
          </a:p>
          <a:p>
            <a:pPr algn="just"/>
            <a:r>
              <a:rPr lang="es-PR" sz="2000" cap="none" dirty="0">
                <a:latin typeface="Arial"/>
                <a:cs typeface="Arial"/>
              </a:rPr>
              <a:t>Se deben incentivar </a:t>
            </a:r>
            <a:r>
              <a:rPr lang="es-SV" sz="2000" cap="none" dirty="0">
                <a:latin typeface="Arial"/>
                <a:cs typeface="Arial"/>
              </a:rPr>
              <a:t>fiscalmente,</a:t>
            </a:r>
            <a:r>
              <a:rPr lang="es-PR" sz="2000" cap="none" dirty="0">
                <a:latin typeface="Arial"/>
                <a:cs typeface="Arial"/>
              </a:rPr>
              <a:t> a las empresas que incorporen  energía solar y /o eólica como parte del  la energía que consumen. </a:t>
            </a:r>
          </a:p>
          <a:p>
            <a:pPr algn="l"/>
            <a:endParaRPr lang="en-US" sz="1500"/>
          </a:p>
        </p:txBody>
      </p:sp>
      <p:pic>
        <p:nvPicPr>
          <p:cNvPr id="3" name="Imagen 3" descr="Imagen que contiene cocina, comida, cacerola, fuego&#10;&#10;Descripción generada automáticamente">
            <a:extLst>
              <a:ext uri="{FF2B5EF4-FFF2-40B4-BE49-F238E27FC236}">
                <a16:creationId xmlns:a16="http://schemas.microsoft.com/office/drawing/2014/main" xmlns="" id="{1784B428-F843-C08C-95AD-7A81A556F50A}"/>
              </a:ext>
            </a:extLst>
          </p:cNvPr>
          <p:cNvPicPr>
            <a:picLocks noChangeAspect="1"/>
          </p:cNvPicPr>
          <p:nvPr/>
        </p:nvPicPr>
        <p:blipFill>
          <a:blip r:embed="rId4"/>
          <a:stretch>
            <a:fillRect/>
          </a:stretch>
        </p:blipFill>
        <p:spPr>
          <a:xfrm>
            <a:off x="93281" y="143180"/>
            <a:ext cx="5450109" cy="3676901"/>
          </a:xfrm>
          <a:prstGeom prst="rect">
            <a:avLst/>
          </a:prstGeom>
        </p:spPr>
      </p:pic>
    </p:spTree>
    <p:extLst>
      <p:ext uri="{BB962C8B-B14F-4D97-AF65-F5344CB8AC3E}">
        <p14:creationId xmlns:p14="http://schemas.microsoft.com/office/powerpoint/2010/main" xmlns="" val="430568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34F41E27-1D9B-2574-E188-B3791C91A660}"/>
              </a:ext>
            </a:extLst>
          </p:cNvPr>
          <p:cNvSpPr>
            <a:spLocks noGrp="1"/>
          </p:cNvSpPr>
          <p:nvPr>
            <p:ph type="title"/>
          </p:nvPr>
        </p:nvSpPr>
        <p:spPr>
          <a:xfrm>
            <a:off x="129788" y="523820"/>
            <a:ext cx="6363027" cy="3751662"/>
          </a:xfrm>
        </p:spPr>
        <p:txBody>
          <a:bodyPr vert="horz" lIns="91440" tIns="45720" rIns="91440" bIns="45720" rtlCol="0" anchor="b">
            <a:normAutofit/>
          </a:bodyPr>
          <a:lstStyle/>
          <a:p>
            <a:pPr algn="just"/>
            <a:r>
              <a:rPr lang="es-PR" sz="2000" cap="none" dirty="0">
                <a:latin typeface="Arial"/>
                <a:cs typeface="Arial"/>
              </a:rPr>
              <a:t>Por otro lado, debemos aprovechar a plenitud las potencialidades geotérmicas y mareomotrices que poseemos. </a:t>
            </a:r>
          </a:p>
          <a:p>
            <a:pPr algn="just"/>
            <a:r>
              <a:rPr lang="es-PR" sz="2000" cap="none" dirty="0">
                <a:latin typeface="Arial"/>
                <a:cs typeface="Arial"/>
              </a:rPr>
              <a:t>Si lográramos que la mitad de las familias de la República de Panamá  cambie sus focos incandescentes por focos fluorescentes, lograríamos un ahorro en la iconomanía de alrededor de 20 millones de dólares al año. Esto equivale a un ahorro de la energía que genera una termoeléctrica de 140MW. </a:t>
            </a:r>
          </a:p>
          <a:p>
            <a:pPr algn="l"/>
            <a:endParaRPr lang="en-US" sz="1500"/>
          </a:p>
        </p:txBody>
      </p:sp>
      <p:pic>
        <p:nvPicPr>
          <p:cNvPr id="3" name="Imagen 3" descr="Imagen que contiene naturaleza, exterior, agua, frente&#10;&#10;Descripción generada automáticamente">
            <a:extLst>
              <a:ext uri="{FF2B5EF4-FFF2-40B4-BE49-F238E27FC236}">
                <a16:creationId xmlns:a16="http://schemas.microsoft.com/office/drawing/2014/main" xmlns="" id="{C1D08623-6B15-C1B9-7FDF-5375BECC08FD}"/>
              </a:ext>
            </a:extLst>
          </p:cNvPr>
          <p:cNvPicPr>
            <a:picLocks noChangeAspect="1"/>
          </p:cNvPicPr>
          <p:nvPr/>
        </p:nvPicPr>
        <p:blipFill>
          <a:blip r:embed="rId4"/>
          <a:stretch>
            <a:fillRect/>
          </a:stretch>
        </p:blipFill>
        <p:spPr>
          <a:xfrm>
            <a:off x="7238828" y="214363"/>
            <a:ext cx="4558714" cy="3333251"/>
          </a:xfrm>
          <a:prstGeom prst="rect">
            <a:avLst/>
          </a:prstGeom>
        </p:spPr>
      </p:pic>
    </p:spTree>
    <p:extLst>
      <p:ext uri="{BB962C8B-B14F-4D97-AF65-F5344CB8AC3E}">
        <p14:creationId xmlns:p14="http://schemas.microsoft.com/office/powerpoint/2010/main" xmlns="" val="874444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BFAB46-72DB-639C-6C4D-D8303F73CB4A}"/>
              </a:ext>
            </a:extLst>
          </p:cNvPr>
          <p:cNvSpPr>
            <a:spLocks noGrp="1"/>
          </p:cNvSpPr>
          <p:nvPr>
            <p:ph type="title"/>
          </p:nvPr>
        </p:nvSpPr>
        <p:spPr>
          <a:xfrm>
            <a:off x="352302" y="1872736"/>
            <a:ext cx="7106392" cy="3366916"/>
          </a:xfrm>
        </p:spPr>
        <p:txBody>
          <a:bodyPr>
            <a:normAutofit/>
          </a:bodyPr>
          <a:lstStyle/>
          <a:p>
            <a:pPr algn="just"/>
            <a:r>
              <a:rPr lang="es-ES" sz="2000" cap="none" dirty="0">
                <a:latin typeface="Arial"/>
                <a:cs typeface="Arial"/>
              </a:rPr>
              <a:t>En este sentido, el gobierno ya ha dado los primeros pasos, pero una medida que incentivaría el uso de focos fluorescentes es la exoneración del impuesto de introducción de estas lámparas, para hacerlas accesibles al bolsillo de todos los </a:t>
            </a:r>
            <a:r>
              <a:rPr lang="es-ES" sz="2000" i="1" cap="none" dirty="0">
                <a:latin typeface="Arial"/>
                <a:cs typeface="Arial"/>
              </a:rPr>
              <a:t>panameños.  </a:t>
            </a:r>
            <a:endParaRPr lang="es-ES" sz="2000" cap="none" dirty="0">
              <a:latin typeface="Arial"/>
              <a:cs typeface="Arial"/>
            </a:endParaRPr>
          </a:p>
          <a:p>
            <a:pPr algn="just"/>
            <a:r>
              <a:rPr lang="es-ES" sz="2000" cap="none">
                <a:latin typeface="Arial"/>
                <a:cs typeface="Arial"/>
              </a:rPr>
              <a:t>Es obligante ser optimistas frente a la adversidad. Sin </a:t>
            </a:r>
            <a:r>
              <a:rPr lang="es-ES" sz="2000" cap="none" dirty="0">
                <a:latin typeface="Arial"/>
                <a:cs typeface="Arial"/>
              </a:rPr>
              <a:t>embargo, debe tener presenta que ninguna medida aislada para enfrentarla crisis energética es la solución al problema</a:t>
            </a:r>
            <a:r>
              <a:rPr lang="es-ES" sz="1200" dirty="0">
                <a:latin typeface="Arial"/>
                <a:cs typeface="Arial"/>
              </a:rPr>
              <a:t>. </a:t>
            </a:r>
            <a:endParaRPr lang="es-ES" dirty="0"/>
          </a:p>
          <a:p>
            <a:r>
              <a:rPr lang="es-ES" sz="1200">
                <a:latin typeface="Arial"/>
                <a:cs typeface="Arial"/>
              </a:rPr>
              <a:t>. </a:t>
            </a:r>
            <a:endParaRPr lang="es-ES"/>
          </a:p>
          <a:p>
            <a:endParaRPr lang="es-ES" dirty="0"/>
          </a:p>
        </p:txBody>
      </p:sp>
      <p:pic>
        <p:nvPicPr>
          <p:cNvPr id="3" name="Imagen 3" descr="Imagen que contiene objeto, luz, tabla, lámpara&#10;&#10;Descripción generada automáticamente">
            <a:extLst>
              <a:ext uri="{FF2B5EF4-FFF2-40B4-BE49-F238E27FC236}">
                <a16:creationId xmlns:a16="http://schemas.microsoft.com/office/drawing/2014/main" xmlns="" id="{C03F5102-ABAE-F75D-6357-9ECB2DE81D02}"/>
              </a:ext>
            </a:extLst>
          </p:cNvPr>
          <p:cNvPicPr>
            <a:picLocks noChangeAspect="1"/>
          </p:cNvPicPr>
          <p:nvPr/>
        </p:nvPicPr>
        <p:blipFill>
          <a:blip r:embed="rId2"/>
          <a:stretch>
            <a:fillRect/>
          </a:stretch>
        </p:blipFill>
        <p:spPr>
          <a:xfrm>
            <a:off x="8376063" y="316456"/>
            <a:ext cx="3693225" cy="4631814"/>
          </a:xfrm>
          <a:prstGeom prst="rect">
            <a:avLst/>
          </a:prstGeom>
        </p:spPr>
      </p:pic>
    </p:spTree>
    <p:extLst>
      <p:ext uri="{BB962C8B-B14F-4D97-AF65-F5344CB8AC3E}">
        <p14:creationId xmlns:p14="http://schemas.microsoft.com/office/powerpoint/2010/main" xmlns="" val="370779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30" name="Picture 2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32" name="Rectangle 31">
            <a:extLst>
              <a:ext uri="{FF2B5EF4-FFF2-40B4-BE49-F238E27FC236}">
                <a16:creationId xmlns:a16="http://schemas.microsoft.com/office/drawing/2014/main" xmlns="" id="{05B7B068-8178-428D-927D-52BF95F4A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7E30B6A7-AB7B-E70D-4641-7E88F64FDB21}"/>
              </a:ext>
            </a:extLst>
          </p:cNvPr>
          <p:cNvSpPr>
            <a:spLocks noGrp="1"/>
          </p:cNvSpPr>
          <p:nvPr>
            <p:ph type="title"/>
          </p:nvPr>
        </p:nvSpPr>
        <p:spPr>
          <a:xfrm>
            <a:off x="311989" y="3577566"/>
            <a:ext cx="7197306" cy="3121644"/>
          </a:xfrm>
        </p:spPr>
        <p:txBody>
          <a:bodyPr vert="horz" lIns="91440" tIns="45720" rIns="91440" bIns="45720" rtlCol="0" anchor="b">
            <a:noAutofit/>
          </a:bodyPr>
          <a:lstStyle/>
          <a:p>
            <a:pPr algn="just"/>
            <a:r>
              <a:rPr lang="es-GT" sz="2000" cap="none" dirty="0">
                <a:latin typeface="Arial"/>
                <a:cs typeface="Arial"/>
              </a:rPr>
              <a:t>el segundo producto de mayor consumo mundial como portador primario de energía es el carbón con 27 %; seguido del gas natural con 24 %; la hidroelectricidad con 6 %. y la producción de energía de origen nuclear también con 6%.</a:t>
            </a:r>
            <a:endParaRPr lang="es-GT" dirty="0"/>
          </a:p>
          <a:p>
            <a:pPr algn="just"/>
            <a:r>
              <a:rPr lang="es-GT" sz="2000" cap="none" dirty="0">
                <a:latin typeface="Arial"/>
                <a:cs typeface="Arial"/>
              </a:rPr>
              <a:t>Las reservas mundiales de combustibles no son ilimitadas. Tomando en cuenta que las reservas de petróleo en nuestro planeta son del orden de 1,3x10</a:t>
            </a:r>
            <a:r>
              <a:rPr lang="es-GT" sz="1200" cap="none" dirty="0">
                <a:latin typeface="Arial"/>
                <a:cs typeface="Arial"/>
              </a:rPr>
              <a:t>12</a:t>
            </a:r>
            <a:r>
              <a:rPr lang="es-GT" sz="2000" cap="none" dirty="0">
                <a:latin typeface="Arial"/>
                <a:cs typeface="Arial"/>
              </a:rPr>
              <a:t> barriles, y que el consumo  anual de petróleo es próximo a 3,0x10</a:t>
            </a:r>
            <a:r>
              <a:rPr lang="es-GT" sz="1200" cap="none" dirty="0">
                <a:latin typeface="Arial"/>
                <a:cs typeface="Arial"/>
              </a:rPr>
              <a:t>10</a:t>
            </a:r>
            <a:r>
              <a:rPr lang="es-GT" sz="2000" cap="none" dirty="0">
                <a:latin typeface="Arial"/>
                <a:cs typeface="Arial"/>
              </a:rPr>
              <a:t>  barriles; para el año 2050 </a:t>
            </a:r>
          </a:p>
          <a:p>
            <a:pPr algn="l"/>
            <a:endParaRPr lang="en-US" sz="1100"/>
          </a:p>
        </p:txBody>
      </p:sp>
      <p:pic>
        <p:nvPicPr>
          <p:cNvPr id="4" name="Imagen 4" descr="Imagen que contiene foto, hombre, tabla, barco&#10;&#10;Descripción generada automáticamente">
            <a:extLst>
              <a:ext uri="{FF2B5EF4-FFF2-40B4-BE49-F238E27FC236}">
                <a16:creationId xmlns:a16="http://schemas.microsoft.com/office/drawing/2014/main" xmlns="" id="{76072A74-E778-C974-7B3B-2083156C7202}"/>
              </a:ext>
            </a:extLst>
          </p:cNvPr>
          <p:cNvPicPr>
            <a:picLocks noChangeAspect="1"/>
          </p:cNvPicPr>
          <p:nvPr/>
        </p:nvPicPr>
        <p:blipFill rotWithShape="1">
          <a:blip r:embed="rId4"/>
          <a:srcRect t="9216" r="1" b="9406"/>
          <a:stretch/>
        </p:blipFill>
        <p:spPr>
          <a:xfrm>
            <a:off x="3726927" y="320349"/>
            <a:ext cx="8318630" cy="2788048"/>
          </a:xfrm>
          <a:prstGeom prst="rect">
            <a:avLst/>
          </a:prstGeom>
        </p:spPr>
      </p:pic>
    </p:spTree>
    <p:extLst>
      <p:ext uri="{BB962C8B-B14F-4D97-AF65-F5344CB8AC3E}">
        <p14:creationId xmlns:p14="http://schemas.microsoft.com/office/powerpoint/2010/main" xmlns="" val="90100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C0EB2B-A7A7-7DED-7F72-36186F6B7B0A}"/>
              </a:ext>
            </a:extLst>
          </p:cNvPr>
          <p:cNvSpPr>
            <a:spLocks noGrp="1"/>
          </p:cNvSpPr>
          <p:nvPr>
            <p:ph type="title"/>
          </p:nvPr>
        </p:nvSpPr>
        <p:spPr>
          <a:xfrm>
            <a:off x="154380" y="3871749"/>
            <a:ext cx="6453250" cy="2836820"/>
          </a:xfrm>
        </p:spPr>
        <p:txBody>
          <a:bodyPr>
            <a:normAutofit/>
          </a:bodyPr>
          <a:lstStyle/>
          <a:p>
            <a:pPr algn="just"/>
            <a:r>
              <a:rPr lang="es-ES" sz="2000" cap="none" dirty="0">
                <a:latin typeface="Arial"/>
                <a:cs typeface="Arial"/>
              </a:rPr>
              <a:t>El futuro energético de Panamá estará asegurado, solo si aprovechamos todas las potencialidades energéticas que poseemos. </a:t>
            </a:r>
            <a:endParaRPr lang="es-ES" sz="2000" dirty="0"/>
          </a:p>
          <a:p>
            <a:pPr algn="just"/>
            <a:r>
              <a:rPr lang="es-ES" sz="2000" cap="none" dirty="0">
                <a:latin typeface="Arial"/>
                <a:cs typeface="Arial"/>
              </a:rPr>
              <a:t>Para finalizar, deseo hacer la siguiente pregunta relacionada con los diferentes problemas que enfrenta la manualidad, incluyendo por supuesto el enérgico, ¿Cuál  es el número de personas que pueden habitar en forma en sostenible en nuestro planeta?</a:t>
            </a:r>
            <a:endParaRPr lang="es-ES" sz="2000" cap="none" dirty="0"/>
          </a:p>
          <a:p>
            <a:endParaRPr lang="es-ES" dirty="0"/>
          </a:p>
        </p:txBody>
      </p:sp>
      <p:pic>
        <p:nvPicPr>
          <p:cNvPr id="3" name="Imagen 3">
            <a:extLst>
              <a:ext uri="{FF2B5EF4-FFF2-40B4-BE49-F238E27FC236}">
                <a16:creationId xmlns:a16="http://schemas.microsoft.com/office/drawing/2014/main" xmlns="" id="{8000D473-111F-0FE2-6A9D-30336836C95D}"/>
              </a:ext>
            </a:extLst>
          </p:cNvPr>
          <p:cNvPicPr>
            <a:picLocks noChangeAspect="1"/>
          </p:cNvPicPr>
          <p:nvPr/>
        </p:nvPicPr>
        <p:blipFill>
          <a:blip r:embed="rId2"/>
          <a:stretch>
            <a:fillRect/>
          </a:stretch>
        </p:blipFill>
        <p:spPr>
          <a:xfrm>
            <a:off x="7891154" y="147161"/>
            <a:ext cx="4168238" cy="3515679"/>
          </a:xfrm>
          <a:prstGeom prst="rect">
            <a:avLst/>
          </a:prstGeom>
        </p:spPr>
      </p:pic>
    </p:spTree>
    <p:extLst>
      <p:ext uri="{BB962C8B-B14F-4D97-AF65-F5344CB8AC3E}">
        <p14:creationId xmlns:p14="http://schemas.microsoft.com/office/powerpoint/2010/main" xmlns="" val="1160590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84" name="Picture 83">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86" name="Rectangle 85">
            <a:extLst>
              <a:ext uri="{FF2B5EF4-FFF2-40B4-BE49-F238E27FC236}">
                <a16:creationId xmlns:a16="http://schemas.microsoft.com/office/drawing/2014/main" xmlns="" id="{590DA225-D563-4661-9BA5-71FFD1DDF3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12192000" cy="2497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71E9F151-2C3F-23EA-A0D6-B98100F49200}"/>
              </a:ext>
            </a:extLst>
          </p:cNvPr>
          <p:cNvSpPr>
            <a:spLocks noGrp="1"/>
          </p:cNvSpPr>
          <p:nvPr>
            <p:ph type="title"/>
          </p:nvPr>
        </p:nvSpPr>
        <p:spPr>
          <a:xfrm>
            <a:off x="517567" y="4512365"/>
            <a:ext cx="6664037" cy="1967824"/>
          </a:xfrm>
        </p:spPr>
        <p:txBody>
          <a:bodyPr vert="horz" lIns="91440" tIns="45720" rIns="91440" bIns="45720" rtlCol="0" anchor="b">
            <a:normAutofit/>
          </a:bodyPr>
          <a:lstStyle/>
          <a:p>
            <a:pPr algn="just"/>
            <a:r>
              <a:rPr lang="es-CO" sz="2000" cap="none" dirty="0">
                <a:latin typeface="Arial"/>
                <a:cs typeface="Arial"/>
              </a:rPr>
              <a:t> Actualmente somos 6 612 millones de personas en la </a:t>
            </a:r>
            <a:r>
              <a:rPr lang="es-CO" sz="2000" cap="none">
                <a:latin typeface="Arial"/>
                <a:cs typeface="Arial"/>
              </a:rPr>
              <a:t>Tierra. Las proyecciones más conservadoras señalan que </a:t>
            </a:r>
            <a:r>
              <a:rPr lang="es-CO" sz="2000" cap="none" dirty="0">
                <a:latin typeface="Arial"/>
                <a:cs typeface="Arial"/>
              </a:rPr>
              <a:t>antes que termine el presente siglo habremos duplicado la población mundial. ¿Hasta dónde podremos crecer? ¿Podemos duplicar, triplicar, cuadruplicar,…, la población mundial?</a:t>
            </a:r>
            <a:r>
              <a:rPr lang="es-CO" sz="2000" cap="none" dirty="0"/>
              <a:t>  </a:t>
            </a:r>
            <a:r>
              <a:rPr lang="en-US" sz="1400" dirty="0"/>
              <a:t>  </a:t>
            </a:r>
            <a:endParaRPr lang="es-ES" dirty="0"/>
          </a:p>
        </p:txBody>
      </p:sp>
      <p:pic>
        <p:nvPicPr>
          <p:cNvPr id="4" name="Imagen 4">
            <a:extLst>
              <a:ext uri="{FF2B5EF4-FFF2-40B4-BE49-F238E27FC236}">
                <a16:creationId xmlns:a16="http://schemas.microsoft.com/office/drawing/2014/main" xmlns="" id="{FAD86312-A8CD-BEA1-A40A-EBA491D28AA8}"/>
              </a:ext>
            </a:extLst>
          </p:cNvPr>
          <p:cNvPicPr>
            <a:picLocks noChangeAspect="1"/>
          </p:cNvPicPr>
          <p:nvPr/>
        </p:nvPicPr>
        <p:blipFill>
          <a:blip r:embed="rId4"/>
          <a:stretch>
            <a:fillRect/>
          </a:stretch>
        </p:blipFill>
        <p:spPr>
          <a:xfrm>
            <a:off x="756818" y="-294448"/>
            <a:ext cx="4830956" cy="4034056"/>
          </a:xfrm>
          <a:prstGeom prst="rect">
            <a:avLst/>
          </a:prstGeom>
        </p:spPr>
      </p:pic>
    </p:spTree>
    <p:extLst>
      <p:ext uri="{BB962C8B-B14F-4D97-AF65-F5344CB8AC3E}">
        <p14:creationId xmlns:p14="http://schemas.microsoft.com/office/powerpoint/2010/main" xmlns="" val="425284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927CE6-4E5E-5746-E2ED-C6CE148AEE32}"/>
              </a:ext>
            </a:extLst>
          </p:cNvPr>
          <p:cNvSpPr>
            <a:spLocks noGrp="1"/>
          </p:cNvSpPr>
          <p:nvPr>
            <p:ph type="title"/>
          </p:nvPr>
        </p:nvSpPr>
        <p:spPr>
          <a:xfrm>
            <a:off x="552091" y="3424183"/>
            <a:ext cx="7072221" cy="3679670"/>
          </a:xfrm>
        </p:spPr>
        <p:txBody>
          <a:bodyPr/>
          <a:lstStyle/>
          <a:p>
            <a:pPr algn="just"/>
            <a:r>
              <a:rPr lang="es-ES" sz="2000" cap="none" dirty="0">
                <a:latin typeface="Arial"/>
                <a:cs typeface="Arial"/>
              </a:rPr>
              <a:t>Según el Dr. Albert  Bartlett, el crecimiento sostenible es una paradoja, ya que mientras n incremento significativo de la población requiere tiempo muy breve, los recursos del planeta donde vivimos, al ser esférico, son finitos. este profesor de física señala que: " la mayor carencia de la raza humana es nuestra falta de habilidad para entender la función  exponencial".</a:t>
            </a:r>
            <a:endParaRPr lang="es-ES" sz="2000" dirty="0">
              <a:latin typeface="Arial"/>
              <a:cs typeface="Arial"/>
            </a:endParaRPr>
          </a:p>
        </p:txBody>
      </p:sp>
      <p:pic>
        <p:nvPicPr>
          <p:cNvPr id="3" name="Imagen 3">
            <a:extLst>
              <a:ext uri="{FF2B5EF4-FFF2-40B4-BE49-F238E27FC236}">
                <a16:creationId xmlns:a16="http://schemas.microsoft.com/office/drawing/2014/main" xmlns="" id="{556C8624-6B4C-F581-48B0-9B181B2F7320}"/>
              </a:ext>
            </a:extLst>
          </p:cNvPr>
          <p:cNvPicPr>
            <a:picLocks noChangeAspect="1"/>
          </p:cNvPicPr>
          <p:nvPr/>
        </p:nvPicPr>
        <p:blipFill>
          <a:blip r:embed="rId2"/>
          <a:stretch>
            <a:fillRect/>
          </a:stretch>
        </p:blipFill>
        <p:spPr>
          <a:xfrm>
            <a:off x="8174780" y="183714"/>
            <a:ext cx="4094671" cy="3376287"/>
          </a:xfrm>
          <a:prstGeom prst="rect">
            <a:avLst/>
          </a:prstGeom>
        </p:spPr>
      </p:pic>
    </p:spTree>
    <p:extLst>
      <p:ext uri="{BB962C8B-B14F-4D97-AF65-F5344CB8AC3E}">
        <p14:creationId xmlns:p14="http://schemas.microsoft.com/office/powerpoint/2010/main" xmlns="" val="4124029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7472A0-836B-C3C5-1737-2522572141A2}"/>
              </a:ext>
            </a:extLst>
          </p:cNvPr>
          <p:cNvSpPr>
            <a:spLocks noGrp="1"/>
          </p:cNvSpPr>
          <p:nvPr>
            <p:ph type="title"/>
          </p:nvPr>
        </p:nvSpPr>
        <p:spPr>
          <a:xfrm>
            <a:off x="431471" y="328945"/>
            <a:ext cx="10708571" cy="867496"/>
          </a:xfrm>
        </p:spPr>
        <p:txBody>
          <a:bodyPr>
            <a:normAutofit/>
          </a:bodyPr>
          <a:lstStyle/>
          <a:p>
            <a:pPr algn="just"/>
            <a:r>
              <a:rPr lang="es-ES" dirty="0"/>
              <a:t>        </a:t>
            </a:r>
            <a:r>
              <a:rPr lang="es-ES" sz="4800" dirty="0">
                <a:latin typeface="Arial"/>
                <a:cs typeface="Arial"/>
              </a:rPr>
              <a:t>              </a:t>
            </a:r>
            <a:r>
              <a:rPr lang="es-ES" sz="4800" cap="none" dirty="0">
                <a:latin typeface="Arial"/>
                <a:cs typeface="Arial"/>
              </a:rPr>
              <a:t>Imágenes de cortesía</a:t>
            </a:r>
            <a:endParaRPr lang="es-ES" dirty="0" err="1"/>
          </a:p>
        </p:txBody>
      </p:sp>
      <p:sp>
        <p:nvSpPr>
          <p:cNvPr id="3" name="Marcador de contenido 2">
            <a:extLst>
              <a:ext uri="{FF2B5EF4-FFF2-40B4-BE49-F238E27FC236}">
                <a16:creationId xmlns:a16="http://schemas.microsoft.com/office/drawing/2014/main" xmlns="" id="{2B481918-2534-194B-A07F-699C0E6F1CD1}"/>
              </a:ext>
            </a:extLst>
          </p:cNvPr>
          <p:cNvSpPr>
            <a:spLocks noGrp="1"/>
          </p:cNvSpPr>
          <p:nvPr>
            <p:ph idx="1"/>
          </p:nvPr>
        </p:nvSpPr>
        <p:spPr>
          <a:xfrm>
            <a:off x="685800" y="1907574"/>
            <a:ext cx="10820400" cy="4845500"/>
          </a:xfrm>
        </p:spPr>
        <p:txBody>
          <a:bodyPr vert="horz" lIns="91440" tIns="45720" rIns="91440" bIns="45720" rtlCol="0" anchor="t">
            <a:normAutofit/>
          </a:bodyPr>
          <a:lstStyle/>
          <a:p>
            <a:pPr marL="0" indent="0">
              <a:buNone/>
            </a:pPr>
            <a:r>
              <a:rPr lang="es-ES" sz="4800" b="1" dirty="0">
                <a:solidFill>
                  <a:schemeClr val="tx1">
                    <a:lumMod val="95000"/>
                  </a:schemeClr>
                </a:solidFill>
                <a:latin typeface="Arial"/>
                <a:cs typeface="Arial"/>
              </a:rPr>
              <a:t>Infografía </a:t>
            </a:r>
            <a:endParaRPr lang="es-ES" sz="4800">
              <a:solidFill>
                <a:schemeClr val="tx1">
                  <a:lumMod val="95000"/>
                </a:schemeClr>
              </a:solidFill>
            </a:endParaRPr>
          </a:p>
          <a:p>
            <a:pPr marL="0" indent="0" algn="just">
              <a:buNone/>
            </a:pPr>
            <a:r>
              <a:rPr lang="es-ES" sz="1600" dirty="0">
                <a:solidFill>
                  <a:schemeClr val="tx1">
                    <a:lumMod val="95000"/>
                  </a:schemeClr>
                </a:solidFill>
                <a:latin typeface="Arial"/>
                <a:cs typeface="Arial"/>
                <a:hlinkClick r:id="rId2">
                  <a:extLst>
                    <a:ext uri="{A12FA001-AC4F-418D-AE19-62706E023703}">
                      <ahyp:hlinkClr xmlns:ahyp="http://schemas.microsoft.com/office/drawing/2018/hyperlinkcolor" xmlns="" val="tx"/>
                    </a:ext>
                  </a:extLst>
                </a:hlinkClick>
              </a:rPr>
              <a:t>https://globalenergy.mx/noticias/alternativas/sector-renovable-refrenda-su-compromiso-de-generar-energia-limpia-ante-covid-19</a:t>
            </a:r>
            <a:endParaRPr lang="es-ES" sz="1600" dirty="0">
              <a:solidFill>
                <a:schemeClr val="tx1">
                  <a:lumMod val="95000"/>
                </a:schemeClr>
              </a:solidFill>
              <a:latin typeface="Arial"/>
              <a:cs typeface="Arial"/>
            </a:endParaRPr>
          </a:p>
          <a:p>
            <a:pPr marL="0" indent="0" algn="just">
              <a:buNone/>
            </a:pPr>
            <a:r>
              <a:rPr lang="es-ES" sz="1600" dirty="0">
                <a:solidFill>
                  <a:schemeClr val="tx1">
                    <a:lumMod val="95000"/>
                  </a:schemeClr>
                </a:solidFill>
                <a:latin typeface="Arial"/>
                <a:cs typeface="Arial"/>
                <a:hlinkClick r:id="rId3">
                  <a:extLst>
                    <a:ext uri="{A12FA001-AC4F-418D-AE19-62706E023703}">
                      <ahyp:hlinkClr xmlns:ahyp="http://schemas.microsoft.com/office/drawing/2018/hyperlinkcolor" xmlns="" val="tx"/>
                    </a:ext>
                  </a:extLst>
                </a:hlinkClick>
              </a:rPr>
              <a:t>https://www.traslamascara.com/la-energia-y-la-materia/</a:t>
            </a:r>
            <a:endParaRPr lang="es-ES" sz="1600" dirty="0">
              <a:solidFill>
                <a:schemeClr val="tx1">
                  <a:lumMod val="95000"/>
                </a:schemeClr>
              </a:solidFill>
              <a:latin typeface="Arial"/>
              <a:cs typeface="Arial"/>
            </a:endParaRPr>
          </a:p>
          <a:p>
            <a:pPr marL="0" indent="0" algn="just">
              <a:buNone/>
            </a:pPr>
            <a:r>
              <a:rPr lang="es-ES" sz="1600" dirty="0">
                <a:solidFill>
                  <a:schemeClr val="tx1">
                    <a:lumMod val="95000"/>
                  </a:schemeClr>
                </a:solidFill>
                <a:latin typeface="Arial"/>
                <a:cs typeface="Arial"/>
                <a:hlinkClick r:id="rId4">
                  <a:extLst>
                    <a:ext uri="{A12FA001-AC4F-418D-AE19-62706E023703}">
                      <ahyp:hlinkClr xmlns:ahyp="http://schemas.microsoft.com/office/drawing/2018/hyperlinkcolor" xmlns="" val="tx"/>
                    </a:ext>
                  </a:extLst>
                </a:hlinkClick>
              </a:rPr>
              <a:t>https://es.slideshare.net/santizafra/biomasa-proyecto</a:t>
            </a:r>
            <a:endParaRPr lang="es-ES" sz="1600" dirty="0">
              <a:solidFill>
                <a:schemeClr val="tx1">
                  <a:lumMod val="95000"/>
                </a:schemeClr>
              </a:solidFill>
              <a:latin typeface="Arial"/>
              <a:cs typeface="Arial"/>
            </a:endParaRPr>
          </a:p>
          <a:p>
            <a:pPr marL="0" indent="0" algn="just">
              <a:buNone/>
            </a:pPr>
            <a:r>
              <a:rPr lang="es-ES" sz="1600" dirty="0">
                <a:solidFill>
                  <a:schemeClr val="tx1">
                    <a:lumMod val="95000"/>
                  </a:schemeClr>
                </a:solidFill>
                <a:latin typeface="Arial"/>
                <a:cs typeface="Arial"/>
                <a:hlinkClick r:id="rId5">
                  <a:extLst>
                    <a:ext uri="{A12FA001-AC4F-418D-AE19-62706E023703}">
                      <ahyp:hlinkClr xmlns:ahyp="http://schemas.microsoft.com/office/drawing/2018/hyperlinkcolor" xmlns="" val="tx"/>
                    </a:ext>
                  </a:extLst>
                </a:hlinkClick>
              </a:rPr>
              <a:t>https://unsplash.com/es/s/fotos/petr%c3%b3leo-y-gas</a:t>
            </a:r>
            <a:r>
              <a:rPr lang="es-ES" sz="1600" dirty="0">
                <a:solidFill>
                  <a:schemeClr val="tx1">
                    <a:lumMod val="95000"/>
                  </a:schemeClr>
                </a:solidFill>
                <a:latin typeface="Arial"/>
                <a:cs typeface="Arial"/>
              </a:rPr>
              <a:t>  </a:t>
            </a:r>
            <a:endParaRPr lang="es-ES" sz="1600">
              <a:solidFill>
                <a:schemeClr val="tx1">
                  <a:lumMod val="95000"/>
                </a:schemeClr>
              </a:solidFill>
              <a:latin typeface="Arial"/>
              <a:cs typeface="Arial"/>
            </a:endParaRPr>
          </a:p>
          <a:p>
            <a:pPr marL="0" indent="0" algn="just">
              <a:buNone/>
            </a:pPr>
            <a:r>
              <a:rPr lang="es-ES" sz="1600" dirty="0">
                <a:solidFill>
                  <a:schemeClr val="tx1">
                    <a:lumMod val="95000"/>
                  </a:schemeClr>
                </a:solidFill>
                <a:latin typeface="Arial"/>
                <a:cs typeface="Arial"/>
                <a:hlinkClick r:id="rId6">
                  <a:extLst>
                    <a:ext uri="{A12FA001-AC4F-418D-AE19-62706E023703}">
                      <ahyp:hlinkClr xmlns:ahyp="http://schemas.microsoft.com/office/drawing/2018/hyperlinkcolor" xmlns="" val="tx"/>
                    </a:ext>
                  </a:extLst>
                </a:hlinkClick>
              </a:rPr>
              <a:t>https://www.foronuclear.org/descubre-la-energia-nuclear/preguntas-y-respuestas/sobre-combustible-nuclear/</a:t>
            </a:r>
            <a:endParaRPr lang="es-ES" sz="1600" dirty="0">
              <a:solidFill>
                <a:schemeClr val="tx1">
                  <a:lumMod val="95000"/>
                </a:schemeClr>
              </a:solidFill>
              <a:latin typeface="Arial"/>
              <a:cs typeface="Arial"/>
            </a:endParaRPr>
          </a:p>
          <a:p>
            <a:pPr marL="0" indent="0" algn="just">
              <a:buNone/>
            </a:pPr>
            <a:r>
              <a:rPr lang="es-ES" sz="1600" dirty="0">
                <a:solidFill>
                  <a:schemeClr val="tx1">
                    <a:lumMod val="95000"/>
                  </a:schemeClr>
                </a:solidFill>
                <a:latin typeface="Arial"/>
                <a:cs typeface="Arial"/>
                <a:hlinkClick r:id="rId7">
                  <a:extLst>
                    <a:ext uri="{A12FA001-AC4F-418D-AE19-62706E023703}">
                      <ahyp:hlinkClr xmlns:ahyp="http://schemas.microsoft.com/office/drawing/2018/hyperlinkcolor" xmlns="" val="tx"/>
                    </a:ext>
                  </a:extLst>
                </a:hlinkClick>
              </a:rPr>
              <a:t>https://es.123rf.com/photo_14558339_carb%c3%b3n-pila.html</a:t>
            </a:r>
            <a:endParaRPr lang="es-ES" sz="1600" dirty="0">
              <a:solidFill>
                <a:schemeClr val="tx1">
                  <a:lumMod val="95000"/>
                </a:schemeClr>
              </a:solidFill>
              <a:latin typeface="Arial"/>
              <a:cs typeface="Arial"/>
            </a:endParaRPr>
          </a:p>
          <a:p>
            <a:pPr marL="0" indent="0" algn="just">
              <a:buNone/>
            </a:pPr>
            <a:r>
              <a:rPr lang="es-ES" sz="1600" dirty="0">
                <a:solidFill>
                  <a:schemeClr val="tx1">
                    <a:lumMod val="95000"/>
                  </a:schemeClr>
                </a:solidFill>
                <a:latin typeface="Arial"/>
                <a:cs typeface="Arial"/>
                <a:hlinkClick r:id="rId8">
                  <a:extLst>
                    <a:ext uri="{A12FA001-AC4F-418D-AE19-62706E023703}">
                      <ahyp:hlinkClr xmlns:ahyp="http://schemas.microsoft.com/office/drawing/2018/hyperlinkcolor" xmlns="" val="tx"/>
                    </a:ext>
                  </a:extLst>
                </a:hlinkClick>
              </a:rPr>
              <a:t>https://es.wikipedia.org/wiki/matriz_energ%c3%a9tica#/media/archivo:matriz_energ_mund_2007.jpg</a:t>
            </a:r>
            <a:endParaRPr lang="es-ES" sz="1600" dirty="0">
              <a:solidFill>
                <a:schemeClr val="tx1">
                  <a:lumMod val="95000"/>
                </a:schemeClr>
              </a:solidFill>
              <a:latin typeface="Arial"/>
              <a:cs typeface="Arial"/>
            </a:endParaRPr>
          </a:p>
          <a:p>
            <a:pPr marL="0" indent="0" algn="just">
              <a:buNone/>
            </a:pPr>
            <a:r>
              <a:rPr lang="es-ES" sz="1600" dirty="0">
                <a:solidFill>
                  <a:schemeClr val="tx1">
                    <a:lumMod val="95000"/>
                  </a:schemeClr>
                </a:solidFill>
                <a:latin typeface="Arial"/>
                <a:cs typeface="Arial"/>
                <a:hlinkClick r:id="rId9">
                  <a:extLst>
                    <a:ext uri="{A12FA001-AC4F-418D-AE19-62706E023703}">
                      <ahyp:hlinkClr xmlns:ahyp="http://schemas.microsoft.com/office/drawing/2018/hyperlinkcolor" xmlns="" val="tx"/>
                    </a:ext>
                  </a:extLst>
                </a:hlinkClick>
              </a:rPr>
              <a:t>https://es.slideshare.net/charchu/trabajo-energia-alternativa</a:t>
            </a:r>
            <a:endParaRPr lang="es-ES" sz="1600" dirty="0">
              <a:solidFill>
                <a:schemeClr val="tx1">
                  <a:lumMod val="95000"/>
                </a:schemeClr>
              </a:solidFill>
              <a:latin typeface="Arial"/>
              <a:cs typeface="Arial"/>
            </a:endParaRPr>
          </a:p>
          <a:p>
            <a:pPr marL="0" indent="0" algn="just">
              <a:buNone/>
            </a:pPr>
            <a:r>
              <a:rPr lang="es-ES" sz="1600" dirty="0">
                <a:solidFill>
                  <a:schemeClr val="tx1">
                    <a:lumMod val="95000"/>
                  </a:schemeClr>
                </a:solidFill>
                <a:latin typeface="Arial"/>
                <a:cs typeface="Arial"/>
                <a:hlinkClick r:id="rId10">
                  <a:extLst>
                    <a:ext uri="{A12FA001-AC4F-418D-AE19-62706E023703}">
                      <ahyp:hlinkClr xmlns:ahyp="http://schemas.microsoft.com/office/drawing/2018/hyperlinkcolor" xmlns="" val="tx"/>
                    </a:ext>
                  </a:extLst>
                </a:hlinkClick>
              </a:rPr>
              <a:t>https://sp.depositphotos.com/stock-photos/electricidad.html</a:t>
            </a:r>
            <a:endParaRPr lang="es-ES" sz="1600" dirty="0">
              <a:solidFill>
                <a:schemeClr val="tx1">
                  <a:lumMod val="95000"/>
                </a:schemeClr>
              </a:solidFill>
              <a:latin typeface="Arial"/>
              <a:cs typeface="Arial"/>
            </a:endParaRPr>
          </a:p>
          <a:p>
            <a:pPr marL="0" indent="0" algn="just">
              <a:buNone/>
            </a:pPr>
            <a:r>
              <a:rPr lang="es-ES" sz="1600" dirty="0">
                <a:solidFill>
                  <a:schemeClr val="tx1">
                    <a:lumMod val="95000"/>
                  </a:schemeClr>
                </a:solidFill>
                <a:latin typeface="Arial"/>
                <a:ea typeface="+mn-lt"/>
                <a:cs typeface="+mn-lt"/>
                <a:hlinkClick r:id="rId11">
                  <a:extLst>
                    <a:ext uri="{A12FA001-AC4F-418D-AE19-62706E023703}">
                      <ahyp:hlinkClr xmlns:ahyp="http://schemas.microsoft.com/office/drawing/2018/hyperlinkcolor" xmlns="" val="tx"/>
                    </a:ext>
                  </a:extLst>
                </a:hlinkClick>
              </a:rPr>
              <a:t>https://unsplash.com/es/fotos/hcri8jfn1is</a:t>
            </a:r>
            <a:endParaRPr lang="es-ES" sz="1600" dirty="0">
              <a:solidFill>
                <a:schemeClr val="tx1">
                  <a:lumMod val="95000"/>
                </a:schemeClr>
              </a:solidFill>
              <a:latin typeface="Arial"/>
              <a:cs typeface="Arial"/>
              <a:hlinkClick r:id="rId11">
                <a:extLst>
                  <a:ext uri="{A12FA001-AC4F-418D-AE19-62706E023703}">
                    <ahyp:hlinkClr xmlns:ahyp="http://schemas.microsoft.com/office/drawing/2018/hyperlinkcolor" xmlns="" val="tx"/>
                  </a:ext>
                </a:extLst>
              </a:hlinkClick>
            </a:endParaRPr>
          </a:p>
          <a:p>
            <a:endParaRPr lang="es-ES" sz="1600" dirty="0">
              <a:latin typeface="Arial"/>
              <a:cs typeface="Arial"/>
            </a:endParaRPr>
          </a:p>
        </p:txBody>
      </p:sp>
    </p:spTree>
    <p:extLst>
      <p:ext uri="{BB962C8B-B14F-4D97-AF65-F5344CB8AC3E}">
        <p14:creationId xmlns:p14="http://schemas.microsoft.com/office/powerpoint/2010/main" xmlns="" val="2991450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ECE599-4828-9DE8-C7CD-D7A32DCFDB21}"/>
              </a:ext>
            </a:extLst>
          </p:cNvPr>
          <p:cNvSpPr>
            <a:spLocks noGrp="1"/>
          </p:cNvSpPr>
          <p:nvPr>
            <p:ph type="title"/>
          </p:nvPr>
        </p:nvSpPr>
        <p:spPr>
          <a:xfrm>
            <a:off x="461906" y="456660"/>
            <a:ext cx="10143748" cy="6418837"/>
          </a:xfrm>
        </p:spPr>
        <p:txBody>
          <a:bodyPr>
            <a:normAutofit fontScale="90000"/>
          </a:bodyPr>
          <a:lstStyle/>
          <a:p>
            <a:pPr algn="just"/>
            <a:r>
              <a:rPr lang="es-ES" sz="1400" cap="none" dirty="0">
                <a:solidFill>
                  <a:schemeClr val="tx1">
                    <a:lumMod val="95000"/>
                  </a:schemeClr>
                </a:solidFill>
                <a:latin typeface="Arial"/>
                <a:cs typeface="Arial"/>
              </a:rPr>
              <a:t>23rf.com/photo_79980846_agricultura-tabaco-plantaci%c3%b3n-cultivo-de-tabaco.html</a:t>
            </a:r>
          </a:p>
          <a:p>
            <a:pPr algn="just"/>
            <a:r>
              <a:rPr lang="es-ES" sz="1400" cap="none" dirty="0">
                <a:solidFill>
                  <a:schemeClr val="tx1">
                    <a:lumMod val="95000"/>
                  </a:schemeClr>
                </a:solidFill>
                <a:latin typeface="Arial"/>
                <a:cs typeface="Arial"/>
              </a:rPr>
              <a:t/>
            </a:r>
            <a:br>
              <a:rPr lang="es-ES" sz="1400" cap="none" dirty="0">
                <a:solidFill>
                  <a:schemeClr val="tx1">
                    <a:lumMod val="95000"/>
                  </a:schemeClr>
                </a:solidFill>
                <a:latin typeface="Arial"/>
                <a:cs typeface="Arial"/>
              </a:rPr>
            </a:br>
            <a:r>
              <a:rPr lang="es-ES" sz="1400" cap="none" dirty="0">
                <a:latin typeface="Arial"/>
                <a:cs typeface="Arial"/>
              </a:rPr>
              <a:t/>
            </a:r>
            <a:br>
              <a:rPr lang="es-ES" sz="1400" cap="none" dirty="0">
                <a:latin typeface="Arial"/>
                <a:cs typeface="Arial"/>
              </a:rPr>
            </a:br>
            <a:r>
              <a:rPr lang="es-ES" sz="1400" cap="none" dirty="0">
                <a:latin typeface="Arial"/>
                <a:cs typeface="Arial"/>
              </a:rPr>
              <a:t/>
            </a:r>
            <a:br>
              <a:rPr lang="es-ES" sz="1400" cap="none" dirty="0">
                <a:latin typeface="Arial"/>
                <a:cs typeface="Arial"/>
              </a:rPr>
            </a:br>
            <a:r>
              <a:rPr lang="es-ES" sz="1400" cap="none" dirty="0">
                <a:latin typeface="Arial"/>
                <a:cs typeface="Arial"/>
              </a:rPr>
              <a:t/>
            </a:r>
            <a:br>
              <a:rPr lang="es-ES" sz="1400" cap="none" dirty="0">
                <a:latin typeface="Arial"/>
                <a:cs typeface="Arial"/>
              </a:rPr>
            </a:br>
            <a:r>
              <a:rPr lang="es-ES" sz="1400" cap="none" dirty="0">
                <a:latin typeface="Arial"/>
                <a:cs typeface="Arial"/>
              </a:rPr>
              <a:t/>
            </a:r>
            <a:br>
              <a:rPr lang="es-ES" sz="1400" cap="none" dirty="0">
                <a:latin typeface="Arial"/>
                <a:cs typeface="Arial"/>
              </a:rPr>
            </a:br>
            <a:r>
              <a:rPr lang="es-ES" sz="1400" cap="none" dirty="0">
                <a:latin typeface="Arial"/>
                <a:cs typeface="Arial"/>
              </a:rPr>
              <a:t/>
            </a:r>
            <a:br>
              <a:rPr lang="es-ES" sz="1400" cap="none" dirty="0">
                <a:latin typeface="Arial"/>
                <a:cs typeface="Arial"/>
              </a:rPr>
            </a:br>
            <a:r>
              <a:rPr lang="es-ES" sz="1400" cap="none" dirty="0">
                <a:latin typeface="Arial"/>
                <a:cs typeface="Arial"/>
              </a:rPr>
              <a:t/>
            </a:r>
            <a:br>
              <a:rPr lang="es-ES" sz="1400" cap="none" dirty="0">
                <a:latin typeface="Arial"/>
                <a:cs typeface="Arial"/>
              </a:rPr>
            </a:br>
            <a:r>
              <a:rPr lang="es-ES" sz="1400" cap="none" dirty="0">
                <a:latin typeface="Arial"/>
                <a:cs typeface="Arial"/>
              </a:rPr>
              <a:t/>
            </a:r>
            <a:br>
              <a:rPr lang="es-ES" sz="1400" cap="none" dirty="0">
                <a:latin typeface="Arial"/>
                <a:cs typeface="Arial"/>
              </a:rPr>
            </a:br>
            <a:r>
              <a:rPr lang="es-ES" sz="1600" cap="none" dirty="0">
                <a:latin typeface="Arial"/>
                <a:cs typeface="Arial"/>
              </a:rPr>
              <a:t/>
            </a:r>
            <a:br>
              <a:rPr lang="es-ES" sz="1600" cap="none" dirty="0">
                <a:latin typeface="Arial"/>
                <a:cs typeface="Arial"/>
              </a:rPr>
            </a:br>
            <a:r>
              <a:rPr lang="es-ES" sz="1600" cap="none" dirty="0">
                <a:latin typeface="Arial"/>
                <a:cs typeface="Arial"/>
              </a:rPr>
              <a:t/>
            </a:r>
            <a:br>
              <a:rPr lang="es-ES" sz="1600" cap="none" dirty="0">
                <a:latin typeface="Arial"/>
                <a:cs typeface="Arial"/>
              </a:rPr>
            </a:br>
            <a:r>
              <a:rPr lang="es-ES" sz="2000" cap="none" dirty="0">
                <a:latin typeface="Arial"/>
                <a:cs typeface="Arial"/>
              </a:rPr>
              <a:t/>
            </a:r>
            <a:br>
              <a:rPr lang="es-ES" sz="2000" cap="none" dirty="0">
                <a:latin typeface="Arial"/>
                <a:cs typeface="Arial"/>
              </a:rPr>
            </a:br>
            <a:r>
              <a:rPr lang="es-ES" sz="2000" cap="none" dirty="0">
                <a:solidFill>
                  <a:schemeClr val="tx1">
                    <a:lumMod val="95000"/>
                  </a:schemeClr>
                </a:solidFill>
                <a:latin typeface="Arial"/>
                <a:cs typeface="Arial"/>
                <a:hlinkClick r:id="rId2">
                  <a:extLst>
                    <a:ext uri="{A12FA001-AC4F-418D-AE19-62706E023703}">
                      <ahyp:hlinkClr xmlns:ahyp="http://schemas.microsoft.com/office/drawing/2018/hyperlinkcolor" xmlns="" val="tx"/>
                    </a:ext>
                  </a:extLst>
                </a:hlinkClick>
              </a:rPr>
              <a:t>https://es.123rf.com/photo_27520888_planta-industrial.html</a:t>
            </a:r>
            <a:endParaRPr lang="es-ES" sz="2000" cap="none">
              <a:solidFill>
                <a:schemeClr val="tx1">
                  <a:lumMod val="95000"/>
                </a:schemeClr>
              </a:solidFill>
              <a:latin typeface="Arial"/>
              <a:cs typeface="Arial"/>
            </a:endParaRPr>
          </a:p>
          <a:p>
            <a:pPr algn="just"/>
            <a:r>
              <a:rPr lang="es-ES" sz="2000" cap="none" dirty="0">
                <a:latin typeface="Arial"/>
                <a:cs typeface="Arial"/>
              </a:rPr>
              <a:t/>
            </a:r>
            <a:br>
              <a:rPr lang="es-ES" sz="2000" cap="none" dirty="0">
                <a:latin typeface="Arial"/>
                <a:cs typeface="Arial"/>
              </a:rPr>
            </a:br>
            <a:r>
              <a:rPr lang="es-ES" sz="2000" cap="none" dirty="0">
                <a:latin typeface="Arial"/>
                <a:cs typeface="Arial"/>
              </a:rPr>
              <a:t/>
            </a:r>
            <a:br>
              <a:rPr lang="es-ES" sz="2000" cap="none" dirty="0">
                <a:latin typeface="Arial"/>
                <a:cs typeface="Arial"/>
              </a:rPr>
            </a:br>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3">
                  <a:extLst>
                    <a:ext uri="{A12FA001-AC4F-418D-AE19-62706E023703}">
                      <ahyp:hlinkClr xmlns:ahyp="http://schemas.microsoft.com/office/drawing/2018/hyperlinkcolor" xmlns="" val="tx"/>
                    </a:ext>
                  </a:extLst>
                </a:hlinkClick>
              </a:rPr>
              <a:t>https://pixabay.com/es/photos/tuber%c3%ada-de-agua-tuber%c3%adas-de-presi%c3%b3n-51758/</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4">
                  <a:extLst>
                    <a:ext uri="{A12FA001-AC4F-418D-AE19-62706E023703}">
                      <ahyp:hlinkClr xmlns:ahyp="http://schemas.microsoft.com/office/drawing/2018/hyperlinkcolor" xmlns="" val="tx"/>
                    </a:ext>
                  </a:extLst>
                </a:hlinkClick>
              </a:rPr>
              <a:t>https://www.lasexta.com/motor/noticias/etanol-biodiesel-esta-coche-preparado-usarlos_201812035c055a9f0cf2d96fe2f62225.html</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5">
                  <a:extLst>
                    <a:ext uri="{A12FA001-AC4F-418D-AE19-62706E023703}">
                      <ahyp:hlinkClr xmlns:ahyp="http://schemas.microsoft.com/office/drawing/2018/hyperlinkcolor" xmlns="" val="tx"/>
                    </a:ext>
                  </a:extLst>
                </a:hlinkClick>
              </a:rPr>
              <a:t>https://www.noticias24carabobo.com/el-fogon-la-cocina-de-lena/</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6">
                  <a:extLst>
                    <a:ext uri="{A12FA001-AC4F-418D-AE19-62706E023703}">
                      <ahyp:hlinkClr xmlns:ahyp="http://schemas.microsoft.com/office/drawing/2018/hyperlinkcolor" xmlns="" val="tx"/>
                    </a:ext>
                  </a:extLst>
                </a:hlinkClick>
              </a:rPr>
              <a:t>https://paradigma-iberica.es/energia-geotermica/que-tipo-de-energia-es-la-geotermica</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7">
                  <a:extLst>
                    <a:ext uri="{A12FA001-AC4F-418D-AE19-62706E023703}">
                      <ahyp:hlinkClr xmlns:ahyp="http://schemas.microsoft.com/office/drawing/2018/hyperlinkcolor" xmlns="" val="tx"/>
                    </a:ext>
                  </a:extLst>
                </a:hlinkClick>
              </a:rPr>
              <a:t>http://iluminacionlamparasluces.blogspot.com/2010/04/lamparas-fluorescentes.htm</a:t>
            </a:r>
            <a:endParaRPr lang="es-ES" sz="1600" cap="none">
              <a:solidFill>
                <a:schemeClr val="tx1">
                  <a:lumMod val="95000"/>
                </a:schemeClr>
              </a:solidFill>
              <a:latin typeface="Arial"/>
              <a:cs typeface="Arial"/>
            </a:endParaRPr>
          </a:p>
          <a:p>
            <a:pPr algn="just"/>
            <a:endParaRPr lang="es-ES" sz="1600" dirty="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8">
                  <a:extLst>
                    <a:ext uri="{A12FA001-AC4F-418D-AE19-62706E023703}">
                      <ahyp:hlinkClr xmlns:ahyp="http://schemas.microsoft.com/office/drawing/2018/hyperlinkcolor" xmlns="" val="tx"/>
                    </a:ext>
                  </a:extLst>
                </a:hlinkClick>
              </a:rPr>
              <a:t>https://bienestarvallarta.com/desarrollo-sustentable-y-salir-de-la-zona-de-confort/</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9">
                  <a:extLst>
                    <a:ext uri="{A12FA001-AC4F-418D-AE19-62706E023703}">
                      <ahyp:hlinkClr xmlns:ahyp="http://schemas.microsoft.com/office/drawing/2018/hyperlinkcolor" xmlns="" val="tx"/>
                    </a:ext>
                  </a:extLst>
                </a:hlinkClick>
              </a:rPr>
              <a:t>https://www.timetoast.com/timelines/crecimiento-poblacion-mundial</a:t>
            </a:r>
            <a:endParaRPr lang="es-ES" sz="1600" cap="none">
              <a:solidFill>
                <a:schemeClr val="tx1">
                  <a:lumMod val="95000"/>
                </a:schemeClr>
              </a:solidFill>
              <a:latin typeface="Arial"/>
              <a:cs typeface="Arial"/>
            </a:endParaRPr>
          </a:p>
          <a:p>
            <a:pPr algn="just"/>
            <a:r>
              <a:rPr lang="es-ES" sz="1600" b="1" cap="none" dirty="0">
                <a:latin typeface="Arial"/>
                <a:cs typeface="Arial"/>
              </a:rPr>
              <a:t/>
            </a:r>
            <a:br>
              <a:rPr lang="es-ES" sz="1600" b="1" cap="none" dirty="0">
                <a:latin typeface="Arial"/>
                <a:cs typeface="Arial"/>
              </a:rPr>
            </a:br>
            <a:r>
              <a:rPr lang="es-ES" sz="1600" b="1" cap="none" dirty="0">
                <a:latin typeface="Arial"/>
                <a:cs typeface="Arial"/>
              </a:rPr>
              <a:t/>
            </a:r>
            <a:br>
              <a:rPr lang="es-ES" sz="1600" b="1" cap="none" dirty="0">
                <a:latin typeface="Arial"/>
                <a:cs typeface="Arial"/>
              </a:rPr>
            </a:br>
            <a:r>
              <a:rPr lang="es-ES" sz="1600" b="1" cap="none" dirty="0">
                <a:solidFill>
                  <a:schemeClr val="tx1">
                    <a:lumMod val="95000"/>
                  </a:schemeClr>
                </a:solidFill>
                <a:latin typeface="Arial"/>
                <a:cs typeface="Arial"/>
                <a:hlinkClick r:id="rId10">
                  <a:extLst>
                    <a:ext uri="{A12FA001-AC4F-418D-AE19-62706E023703}">
                      <ahyp:hlinkClr xmlns:ahyp="http://schemas.microsoft.com/office/drawing/2018/hyperlinkcolor" xmlns="" val="tx"/>
                    </a:ext>
                  </a:extLst>
                </a:hlinkClick>
              </a:rPr>
              <a:t>https://nuestrofuturocomun.com/al-bartlett/</a:t>
            </a:r>
            <a:endParaRPr lang="es-ES" sz="1600" cap="none" dirty="0">
              <a:solidFill>
                <a:schemeClr val="tx1">
                  <a:lumMod val="95000"/>
                </a:schemeClr>
              </a:solidFill>
              <a:hlinkClick r:id="rId10">
                <a:extLst>
                  <a:ext uri="{A12FA001-AC4F-418D-AE19-62706E023703}">
                    <ahyp:hlinkClr xmlns:ahyp="http://schemas.microsoft.com/office/drawing/2018/hyperlinkcolor" xmlns="" val="tx"/>
                  </a:ext>
                </a:extLst>
              </a:hlinkClick>
            </a:endParaRPr>
          </a:p>
          <a:p>
            <a:endParaRPr lang="es-ES"/>
          </a:p>
          <a:p>
            <a:endParaRPr lang="es-ES"/>
          </a:p>
          <a:p>
            <a:endParaRPr lang="es-ES"/>
          </a:p>
          <a:p>
            <a:endParaRPr lang="es-ES" dirty="0"/>
          </a:p>
        </p:txBody>
      </p:sp>
    </p:spTree>
    <p:extLst>
      <p:ext uri="{BB962C8B-B14F-4D97-AF65-F5344CB8AC3E}">
        <p14:creationId xmlns:p14="http://schemas.microsoft.com/office/powerpoint/2010/main" xmlns="" val="3098700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BAD8FB-450D-A1D6-F6C6-ADDF92FF2E8A}"/>
              </a:ext>
            </a:extLst>
          </p:cNvPr>
          <p:cNvSpPr>
            <a:spLocks noGrp="1"/>
          </p:cNvSpPr>
          <p:nvPr>
            <p:ph type="title"/>
          </p:nvPr>
        </p:nvSpPr>
        <p:spPr>
          <a:xfrm>
            <a:off x="579912" y="2375"/>
            <a:ext cx="11066327" cy="7736508"/>
          </a:xfrm>
        </p:spPr>
        <p:txBody>
          <a:bodyPr>
            <a:normAutofit/>
          </a:bodyPr>
          <a:lstStyle/>
          <a:p>
            <a:pPr algn="just"/>
            <a:r>
              <a:rPr lang="es-ES" sz="1600" cap="none" dirty="0">
                <a:solidFill>
                  <a:schemeClr val="tx1">
                    <a:lumMod val="95000"/>
                  </a:schemeClr>
                </a:solidFill>
                <a:latin typeface="Arial"/>
                <a:cs typeface="Arial"/>
                <a:hlinkClick r:id="rId2">
                  <a:extLst>
                    <a:ext uri="{A12FA001-AC4F-418D-AE19-62706E023703}">
                      <ahyp:hlinkClr xmlns:ahyp="http://schemas.microsoft.com/office/drawing/2018/hyperlinkcolor" xmlns="" val="tx"/>
                    </a:ext>
                  </a:extLst>
                </a:hlinkClick>
              </a:rPr>
              <a:t>https://www.infobae.com/america/agencias/2021/06/17/petroleo-precios-del-crudo-operan-estables-cerca-de-maximos-de-varios-anos-2/</a:t>
            </a:r>
            <a:endParaRPr lang="es-ES" sz="160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3">
                  <a:extLst>
                    <a:ext uri="{A12FA001-AC4F-418D-AE19-62706E023703}">
                      <ahyp:hlinkClr xmlns:ahyp="http://schemas.microsoft.com/office/drawing/2018/hyperlinkcolor" xmlns="" val="tx"/>
                    </a:ext>
                  </a:extLst>
                </a:hlinkClick>
              </a:rPr>
              <a:t>https://lac.wetlands.org/noticia/proyecto-garachine-darien-panama/</a:t>
            </a:r>
            <a:endParaRPr lang="es-ES" sz="160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4">
                  <a:extLst>
                    <a:ext uri="{A12FA001-AC4F-418D-AE19-62706E023703}">
                      <ahyp:hlinkClr xmlns:ahyp="http://schemas.microsoft.com/office/drawing/2018/hyperlinkcolor" xmlns="" val="tx"/>
                    </a:ext>
                  </a:extLst>
                </a:hlinkClick>
              </a:rPr>
              <a:t>https://quizizz.com/admin/quiz/6004ce18778d88001ba8b3a6/generacion-de-energia-electrica</a:t>
            </a:r>
            <a:endParaRPr lang="es-ES" sz="160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5">
                  <a:extLst>
                    <a:ext uri="{A12FA001-AC4F-418D-AE19-62706E023703}">
                      <ahyp:hlinkClr xmlns:ahyp="http://schemas.microsoft.com/office/drawing/2018/hyperlinkcolor" xmlns="" val="tx"/>
                    </a:ext>
                  </a:extLst>
                </a:hlinkClick>
              </a:rPr>
              <a:t>https://www.agritotal.com/nota/la-energia-del-sol-tambien-se-transforma/</a:t>
            </a:r>
            <a:endParaRPr lang="es-ES" sz="160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6">
                  <a:extLst>
                    <a:ext uri="{A12FA001-AC4F-418D-AE19-62706E023703}">
                      <ahyp:hlinkClr xmlns:ahyp="http://schemas.microsoft.com/office/drawing/2018/hyperlinkcolor" xmlns="" val="tx"/>
                    </a:ext>
                  </a:extLst>
                </a:hlinkClick>
              </a:rPr>
              <a:t>https://es.scribd.com/presentation/274119710/1-3-y-1-5-Recursos-Energetico</a:t>
            </a:r>
            <a:endParaRPr lang="es-ES" sz="160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7">
                  <a:extLst>
                    <a:ext uri="{A12FA001-AC4F-418D-AE19-62706E023703}">
                      <ahyp:hlinkClr xmlns:ahyp="http://schemas.microsoft.com/office/drawing/2018/hyperlinkcolor" xmlns="" val="tx"/>
                    </a:ext>
                  </a:extLst>
                </a:hlinkClick>
              </a:rPr>
              <a:t>https://www.ucr.ac.cr/medios/fotos/2021/foto-2-planta-fv-eie-ucr6154cdbf1ee62.jpg</a:t>
            </a:r>
            <a:endParaRPr lang="es-ES" sz="160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8">
                  <a:extLst>
                    <a:ext uri="{A12FA001-AC4F-418D-AE19-62706E023703}">
                      <ahyp:hlinkClr xmlns:ahyp="http://schemas.microsoft.com/office/drawing/2018/hyperlinkcolor" xmlns="" val="tx"/>
                    </a:ext>
                  </a:extLst>
                </a:hlinkClick>
              </a:rPr>
              <a:t>https://diferenciando.com/bateria-pila-y-acumulador/</a:t>
            </a:r>
            <a:endParaRPr lang="es-ES" sz="160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9">
                  <a:extLst>
                    <a:ext uri="{A12FA001-AC4F-418D-AE19-62706E023703}">
                      <ahyp:hlinkClr xmlns:ahyp="http://schemas.microsoft.com/office/drawing/2018/hyperlinkcolor" xmlns="" val="tx"/>
                    </a:ext>
                  </a:extLst>
                </a:hlinkClick>
              </a:rPr>
              <a:t>https://www.laestrella.com.pa/economia/140814/mano-obra-falta-crisis-agricola</a:t>
            </a:r>
            <a:endParaRPr lang="es-ES" sz="160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10">
                  <a:extLst>
                    <a:ext uri="{A12FA001-AC4F-418D-AE19-62706E023703}">
                      <ahyp:hlinkClr xmlns:ahyp="http://schemas.microsoft.com/office/drawing/2018/hyperlinkcolor" xmlns="" val="tx"/>
                    </a:ext>
                  </a:extLst>
                </a:hlinkClick>
              </a:rPr>
              <a:t>https://www.comunicaciontucuman.gob.ar/noticia/productivo/203153/ley-biocombustibles-favorecera-produccion-etanol-cana-azucar</a:t>
            </a:r>
            <a:endParaRPr lang="es-ES" sz="1600">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11">
                  <a:extLst>
                    <a:ext uri="{A12FA001-AC4F-418D-AE19-62706E023703}">
                      <ahyp:hlinkClr xmlns:ahyp="http://schemas.microsoft.com/office/drawing/2018/hyperlinkcolor" xmlns="" val="tx"/>
                    </a:ext>
                  </a:extLst>
                </a:hlinkClick>
              </a:rPr>
              <a:t>https://www.ecorfan.org/booklets/Revista%20de%20Energ%C3%ADa%20Qu%C3%ADmica%20y%20F%C3%ADsica_7%20PDF/Juan%20Luis%20Caro%20Becerra.pdf</a:t>
            </a:r>
            <a:endParaRPr lang="es-ES" sz="1600" dirty="0">
              <a:solidFill>
                <a:schemeClr val="tx1">
                  <a:lumMod val="95000"/>
                </a:schemeClr>
              </a:solidFill>
              <a:hlinkClick r:id="rId11">
                <a:extLst>
                  <a:ext uri="{A12FA001-AC4F-418D-AE19-62706E023703}">
                    <ahyp:hlinkClr xmlns:ahyp="http://schemas.microsoft.com/office/drawing/2018/hyperlinkcolor" xmlns="" val="tx"/>
                  </a:ext>
                </a:extLst>
              </a:hlinkClick>
            </a:endParaRPr>
          </a:p>
          <a:p>
            <a:pPr algn="just"/>
            <a:endParaRPr lang="es-ES"/>
          </a:p>
          <a:p>
            <a:pPr algn="just"/>
            <a:endParaRPr lang="es-ES" sz="1600" cap="none" dirty="0">
              <a:solidFill>
                <a:schemeClr val="tx1">
                  <a:lumMod val="95000"/>
                </a:schemeClr>
              </a:solidFill>
              <a:latin typeface="Arial"/>
              <a:cs typeface="Arial"/>
            </a:endParaRPr>
          </a:p>
          <a:p>
            <a:pPr algn="just"/>
            <a:endParaRPr lang="es-ES" sz="1200" dirty="0">
              <a:latin typeface="Arial"/>
              <a:cs typeface="Arial"/>
            </a:endParaRPr>
          </a:p>
          <a:p>
            <a:endParaRPr lang="es-ES" dirty="0"/>
          </a:p>
        </p:txBody>
      </p:sp>
    </p:spTree>
    <p:extLst>
      <p:ext uri="{BB962C8B-B14F-4D97-AF65-F5344CB8AC3E}">
        <p14:creationId xmlns:p14="http://schemas.microsoft.com/office/powerpoint/2010/main" xmlns="" val="1327746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D7E3C8-49EA-49FF-8577-2F1CA7B1D0D1}"/>
              </a:ext>
            </a:extLst>
          </p:cNvPr>
          <p:cNvSpPr>
            <a:spLocks noGrp="1"/>
          </p:cNvSpPr>
          <p:nvPr>
            <p:ph type="title"/>
          </p:nvPr>
        </p:nvSpPr>
        <p:spPr>
          <a:xfrm>
            <a:off x="362198" y="146147"/>
            <a:ext cx="8818419" cy="6899262"/>
          </a:xfrm>
        </p:spPr>
        <p:txBody>
          <a:bodyPr>
            <a:normAutofit/>
          </a:bodyPr>
          <a:lstStyle/>
          <a:p>
            <a:pPr algn="just"/>
            <a:r>
              <a:rPr lang="es-ES" sz="1400" cap="none" dirty="0">
                <a:solidFill>
                  <a:schemeClr val="tx1">
                    <a:lumMod val="95000"/>
                  </a:schemeClr>
                </a:solidFill>
                <a:latin typeface="Arial"/>
                <a:cs typeface="Arial"/>
              </a:rPr>
              <a:t/>
            </a:r>
            <a:br>
              <a:rPr lang="es-ES" sz="1400" cap="none" dirty="0">
                <a:solidFill>
                  <a:schemeClr val="tx1">
                    <a:lumMod val="95000"/>
                  </a:schemeClr>
                </a:solidFill>
                <a:latin typeface="Arial"/>
                <a:cs typeface="Arial"/>
              </a:rPr>
            </a:br>
            <a:r>
              <a:rPr lang="es-ES" sz="1600" cap="none" dirty="0">
                <a:solidFill>
                  <a:schemeClr val="tx1">
                    <a:lumMod val="95000"/>
                  </a:schemeClr>
                </a:solidFill>
                <a:latin typeface="Arial"/>
                <a:cs typeface="Arial"/>
                <a:hlinkClick r:id="rId2">
                  <a:extLst>
                    <a:ext uri="{A12FA001-AC4F-418D-AE19-62706E023703}">
                      <ahyp:hlinkClr xmlns:ahyp="http://schemas.microsoft.com/office/drawing/2018/hyperlinkcolor" xmlns="" val="tx"/>
                    </a:ext>
                  </a:extLst>
                </a:hlinkClick>
              </a:rPr>
              <a:t>https://www.portafolio.co/economia/mezcla-de-biodiesel-no-genera-contaminacion-ni-danos-en-los-motores-527225</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3">
                  <a:extLst>
                    <a:ext uri="{A12FA001-AC4F-418D-AE19-62706E023703}">
                      <ahyp:hlinkClr xmlns:ahyp="http://schemas.microsoft.com/office/drawing/2018/hyperlinkcolor" xmlns="" val="tx"/>
                    </a:ext>
                  </a:extLst>
                </a:hlinkClick>
              </a:rPr>
              <a:t>https://www.gradesa.com/apalma.php</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4">
                  <a:extLst>
                    <a:ext uri="{A12FA001-AC4F-418D-AE19-62706E023703}">
                      <ahyp:hlinkClr xmlns:ahyp="http://schemas.microsoft.com/office/drawing/2018/hyperlinkcolor" xmlns="" val="tx"/>
                    </a:ext>
                  </a:extLst>
                </a:hlinkClick>
              </a:rPr>
              <a:t>http://www.munverpanama.org/2018/02/bosques-disponibles-para-captura-y.html</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5">
                  <a:extLst>
                    <a:ext uri="{A12FA001-AC4F-418D-AE19-62706E023703}">
                      <ahyp:hlinkClr xmlns:ahyp="http://schemas.microsoft.com/office/drawing/2018/hyperlinkcolor" xmlns="" val="tx"/>
                    </a:ext>
                  </a:extLst>
                </a:hlinkClick>
              </a:rPr>
              <a:t>https://www.istockphoto.com/es/search/2/image?phrase=generadores+electricos</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6">
                  <a:extLst>
                    <a:ext uri="{A12FA001-AC4F-418D-AE19-62706E023703}">
                      <ahyp:hlinkClr xmlns:ahyp="http://schemas.microsoft.com/office/drawing/2018/hyperlinkcolor" xmlns="" val="tx"/>
                    </a:ext>
                  </a:extLst>
                </a:hlinkClick>
              </a:rPr>
              <a:t>https://reoltec.net/wp-content/uploads/2018/03/boletintecnologico_iberoamericano.pdf</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7">
                  <a:extLst>
                    <a:ext uri="{A12FA001-AC4F-418D-AE19-62706E023703}">
                      <ahyp:hlinkClr xmlns:ahyp="http://schemas.microsoft.com/office/drawing/2018/hyperlinkcolor" xmlns="" val="tx"/>
                    </a:ext>
                  </a:extLst>
                </a:hlinkClick>
              </a:rPr>
              <a:t>http://www.telematica.ccadet.unam.mx/bionarrativas/libros-electronicos/libros-pdf/humedales.pdf</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8">
                  <a:extLst>
                    <a:ext uri="{A12FA001-AC4F-418D-AE19-62706E023703}">
                      <ahyp:hlinkClr xmlns:ahyp="http://schemas.microsoft.com/office/drawing/2018/hyperlinkcolor" xmlns="" val="tx"/>
                    </a:ext>
                  </a:extLst>
                </a:hlinkClick>
              </a:rPr>
              <a:t>https://ecuco7.com/nevera-termoelectrica/</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9">
                  <a:extLst>
                    <a:ext uri="{A12FA001-AC4F-418D-AE19-62706E023703}">
                      <ahyp:hlinkClr xmlns:ahyp="http://schemas.microsoft.com/office/drawing/2018/hyperlinkcolor" xmlns="" val="tx"/>
                    </a:ext>
                  </a:extLst>
                </a:hlinkClick>
              </a:rPr>
              <a:t>https://geologiaweb.com/recursos-naturales/beneficios-energia-geotermica/</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10">
                  <a:extLst>
                    <a:ext uri="{A12FA001-AC4F-418D-AE19-62706E023703}">
                      <ahyp:hlinkClr xmlns:ahyp="http://schemas.microsoft.com/office/drawing/2018/hyperlinkcolor" xmlns="" val="tx"/>
                    </a:ext>
                  </a:extLst>
                </a:hlinkClick>
              </a:rPr>
              <a:t>https://sosplaneta.es/la-energia-mareomotriz/</a:t>
            </a:r>
            <a:endParaRPr lang="es-ES" sz="1600" cap="none">
              <a:solidFill>
                <a:schemeClr val="tx1">
                  <a:lumMod val="95000"/>
                </a:schemeClr>
              </a:solidFill>
              <a:latin typeface="Arial"/>
              <a:cs typeface="Arial"/>
            </a:endParaRPr>
          </a:p>
          <a:p>
            <a:pPr algn="just"/>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11">
                  <a:extLst>
                    <a:ext uri="{A12FA001-AC4F-418D-AE19-62706E023703}">
                      <ahyp:hlinkClr xmlns:ahyp="http://schemas.microsoft.com/office/drawing/2018/hyperlinkcolor" xmlns="" val="tx"/>
                    </a:ext>
                  </a:extLst>
                </a:hlinkClick>
              </a:rPr>
              <a:t>https://stories.infobae.com/web-stories/causas-de-la-crisis-energetica-mundial/</a:t>
            </a:r>
            <a:endParaRPr lang="es-ES" sz="1600" cap="none">
              <a:solidFill>
                <a:schemeClr val="tx1">
                  <a:lumMod val="95000"/>
                </a:schemeClr>
              </a:solidFill>
              <a:latin typeface="Arial"/>
              <a:cs typeface="Arial"/>
            </a:endParaRPr>
          </a:p>
          <a:p>
            <a:pPr algn="just"/>
            <a:r>
              <a:rPr lang="es-ES" sz="1600" cap="none" dirty="0">
                <a:solidFill>
                  <a:schemeClr val="tx1">
                    <a:lumMod val="95000"/>
                  </a:schemeClr>
                </a:solidFill>
                <a:latin typeface="Arial"/>
                <a:cs typeface="Arial"/>
              </a:rPr>
              <a:t>https://slideplayer.es/slide/5523616</a:t>
            </a:r>
            <a:r>
              <a:rPr lang="es-ES" sz="1600" cap="none" dirty="0">
                <a:latin typeface="Arial"/>
                <a:cs typeface="Arial"/>
              </a:rPr>
              <a:t/>
            </a:r>
            <a:br>
              <a:rPr lang="es-ES" sz="1600" cap="none" dirty="0">
                <a:latin typeface="Arial"/>
                <a:cs typeface="Arial"/>
              </a:rPr>
            </a:br>
            <a:r>
              <a:rPr lang="es-ES" sz="1600" cap="none" dirty="0">
                <a:latin typeface="Arial"/>
                <a:cs typeface="Arial"/>
              </a:rPr>
              <a:t/>
            </a:r>
            <a:br>
              <a:rPr lang="es-ES" sz="1600" cap="none" dirty="0">
                <a:latin typeface="Arial"/>
                <a:cs typeface="Arial"/>
              </a:rPr>
            </a:br>
            <a:r>
              <a:rPr lang="es-ES" sz="1600" cap="none" dirty="0">
                <a:solidFill>
                  <a:schemeClr val="tx1">
                    <a:lumMod val="95000"/>
                  </a:schemeClr>
                </a:solidFill>
                <a:latin typeface="Arial"/>
                <a:cs typeface="Arial"/>
                <a:hlinkClick r:id="rId12">
                  <a:extLst>
                    <a:ext uri="{A12FA001-AC4F-418D-AE19-62706E023703}">
                      <ahyp:hlinkClr xmlns:ahyp="http://schemas.microsoft.com/office/drawing/2018/hyperlinkcolor" xmlns="" val="tx"/>
                    </a:ext>
                  </a:extLst>
                </a:hlinkClick>
              </a:rPr>
              <a:t>https://www.calameo.com/books/006206730b3faa764edf8</a:t>
            </a:r>
            <a:endParaRPr lang="es-ES" sz="1600" cap="none">
              <a:solidFill>
                <a:schemeClr val="tx1">
                  <a:lumMod val="95000"/>
                </a:schemeClr>
              </a:solidFill>
              <a:latin typeface="Arial"/>
              <a:cs typeface="Arial"/>
            </a:endParaRPr>
          </a:p>
          <a:p>
            <a:endParaRPr lang="es-ES" dirty="0"/>
          </a:p>
        </p:txBody>
      </p:sp>
    </p:spTree>
    <p:extLst>
      <p:ext uri="{BB962C8B-B14F-4D97-AF65-F5344CB8AC3E}">
        <p14:creationId xmlns:p14="http://schemas.microsoft.com/office/powerpoint/2010/main" xmlns="" val="19475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8" name="Picture 8">
            <a:extLst>
              <a:ext uri="{FF2B5EF4-FFF2-40B4-BE49-F238E27FC236}">
                <a16:creationId xmlns:a16="http://schemas.microsoft.com/office/drawing/2014/main" xmlns="" id="{A995140B-9736-47E4-9A7D-ABB32F3AAA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9" name="Rectangle 10">
            <a:extLst>
              <a:ext uri="{FF2B5EF4-FFF2-40B4-BE49-F238E27FC236}">
                <a16:creationId xmlns:a16="http://schemas.microsoft.com/office/drawing/2014/main" xmlns="" id="{9CD9ACDE-8038-488C-AB0C-5FD1A373C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85E95E16-ACDA-7B3F-0B39-BA58E114CDD3}"/>
              </a:ext>
            </a:extLst>
          </p:cNvPr>
          <p:cNvSpPr>
            <a:spLocks noGrp="1"/>
          </p:cNvSpPr>
          <p:nvPr>
            <p:ph type="title"/>
          </p:nvPr>
        </p:nvSpPr>
        <p:spPr>
          <a:xfrm>
            <a:off x="3854450" y="965200"/>
            <a:ext cx="7372350" cy="3404680"/>
          </a:xfrm>
        </p:spPr>
        <p:txBody>
          <a:bodyPr vert="horz" lIns="91440" tIns="45720" rIns="91440" bIns="45720" rtlCol="0" anchor="b">
            <a:normAutofit/>
          </a:bodyPr>
          <a:lstStyle/>
          <a:p>
            <a:pPr algn="just"/>
            <a:r>
              <a:rPr lang="en-US" sz="6000" cap="none" dirty="0"/>
              <a:t>Muchas gracias</a:t>
            </a:r>
            <a:endParaRPr lang="es-ES" cap="none" dirty="0"/>
          </a:p>
        </p:txBody>
      </p:sp>
      <p:sp>
        <p:nvSpPr>
          <p:cNvPr id="20" name="Rectangle 12">
            <a:extLst>
              <a:ext uri="{FF2B5EF4-FFF2-40B4-BE49-F238E27FC236}">
                <a16:creationId xmlns:a16="http://schemas.microsoft.com/office/drawing/2014/main" xmlns="" id="{DA6C2449-5F66-4753-AAA3-4AD81E57A0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1" name="Picture 14">
            <a:extLst>
              <a:ext uri="{FF2B5EF4-FFF2-40B4-BE49-F238E27FC236}">
                <a16:creationId xmlns:a16="http://schemas.microsoft.com/office/drawing/2014/main" xmlns="" id="{A57D80F0-E0CE-4DCF-A32A-DB7CE736472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t="-531" r="43746" b="531"/>
          <a:stretch/>
        </p:blipFill>
        <p:spPr>
          <a:xfrm rot="5400000" flipH="1" flipV="1">
            <a:off x="-1264032" y="2187576"/>
            <a:ext cx="6857999" cy="2482850"/>
          </a:xfrm>
          <a:prstGeom prst="rect">
            <a:avLst/>
          </a:prstGeom>
        </p:spPr>
      </p:pic>
    </p:spTree>
    <p:extLst>
      <p:ext uri="{BB962C8B-B14F-4D97-AF65-F5344CB8AC3E}">
        <p14:creationId xmlns:p14="http://schemas.microsoft.com/office/powerpoint/2010/main" xmlns="" val="17367728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779E8-E20F-1EE5-3ACD-2BFB65194507}"/>
              </a:ext>
            </a:extLst>
          </p:cNvPr>
          <p:cNvSpPr>
            <a:spLocks noGrp="1"/>
          </p:cNvSpPr>
          <p:nvPr>
            <p:ph type="title"/>
          </p:nvPr>
        </p:nvSpPr>
        <p:spPr>
          <a:xfrm>
            <a:off x="748146" y="3797995"/>
            <a:ext cx="8713110" cy="2846156"/>
          </a:xfrm>
        </p:spPr>
        <p:txBody>
          <a:bodyPr vert="horz" lIns="91440" tIns="45720" rIns="91440" bIns="45720" rtlCol="0" anchor="ctr">
            <a:noAutofit/>
          </a:bodyPr>
          <a:lstStyle/>
          <a:p>
            <a:pPr algn="just"/>
            <a:r>
              <a:rPr lang="es-ES" sz="2000" cap="none" dirty="0">
                <a:latin typeface="Arial"/>
                <a:cs typeface="Arial"/>
              </a:rPr>
              <a:t>estarán agotados los yacimientos hasta hoy conocidas de petróleo de la Tierra. De acuerdo con esta estimación el declive en la reserva mundial de petróleo empezará en el 2008. Por otro lado, en vista de que las reservas de uranio están próximas a 3,1x10</a:t>
            </a:r>
            <a:r>
              <a:rPr lang="es-ES" sz="1400" cap="none" dirty="0">
                <a:latin typeface="Arial"/>
                <a:cs typeface="Arial"/>
              </a:rPr>
              <a:t>6</a:t>
            </a:r>
            <a:r>
              <a:rPr lang="es-ES" sz="1200" cap="none" dirty="0">
                <a:latin typeface="Arial"/>
                <a:cs typeface="Arial"/>
              </a:rPr>
              <a:t> </a:t>
            </a:r>
            <a:r>
              <a:rPr lang="es-ES" sz="2000" cap="none" dirty="0">
                <a:latin typeface="Arial"/>
                <a:cs typeface="Arial"/>
              </a:rPr>
              <a:t>toneladas, y que el consuno anual de uranio es de 6,0x10</a:t>
            </a:r>
            <a:r>
              <a:rPr lang="es-ES" sz="1400" cap="none" dirty="0">
                <a:latin typeface="Arial"/>
                <a:cs typeface="Arial"/>
              </a:rPr>
              <a:t>4  </a:t>
            </a:r>
            <a:r>
              <a:rPr lang="es-ES" sz="2000" cap="none" dirty="0">
                <a:latin typeface="Arial"/>
                <a:cs typeface="Arial"/>
              </a:rPr>
              <a:t>                      </a:t>
            </a:r>
            <a:endParaRPr lang="es-ES" sz="2000" cap="none" dirty="0">
              <a:latin typeface="Arial"/>
              <a:cs typeface="Calibri"/>
            </a:endParaRPr>
          </a:p>
          <a:p>
            <a:pPr algn="just"/>
            <a:r>
              <a:rPr lang="es-ES" sz="2000" cap="none" dirty="0">
                <a:latin typeface="Arial"/>
                <a:cs typeface="Arial"/>
              </a:rPr>
              <a:t>toneladas, las reservas de uranios se agotarán en el 2060. Debido a que la reserva mundial de gas natural está alrededor de 1,5x10</a:t>
            </a:r>
            <a:r>
              <a:rPr lang="es-ES" sz="1200" cap="none" dirty="0">
                <a:latin typeface="Arial"/>
                <a:cs typeface="Arial"/>
              </a:rPr>
              <a:t>14</a:t>
            </a:r>
            <a:r>
              <a:rPr lang="es-ES" sz="2000" cap="none" dirty="0">
                <a:latin typeface="Arial"/>
                <a:cs typeface="Arial"/>
              </a:rPr>
              <a:t> m</a:t>
            </a:r>
            <a:r>
              <a:rPr lang="es-ES" sz="1200" cap="none" dirty="0">
                <a:latin typeface="Arial"/>
                <a:cs typeface="Arial"/>
              </a:rPr>
              <a:t>3</a:t>
            </a:r>
            <a:r>
              <a:rPr lang="es-ES" sz="2000" cap="none" dirty="0">
                <a:latin typeface="Arial"/>
                <a:cs typeface="Arial"/>
              </a:rPr>
              <a:t>, y que el consumo anual es aproximadamente de 2,4x10</a:t>
            </a:r>
            <a:r>
              <a:rPr lang="es-ES" sz="1200" cap="none" dirty="0">
                <a:latin typeface="Arial"/>
                <a:cs typeface="Arial"/>
              </a:rPr>
              <a:t>12</a:t>
            </a:r>
            <a:r>
              <a:rPr lang="es-ES" sz="2000" cap="none" dirty="0">
                <a:latin typeface="Arial"/>
                <a:cs typeface="Arial"/>
              </a:rPr>
              <a:t> m</a:t>
            </a:r>
            <a:r>
              <a:rPr lang="es-ES" sz="1200" cap="none" dirty="0">
                <a:latin typeface="Arial"/>
                <a:cs typeface="Arial"/>
              </a:rPr>
              <a:t>3</a:t>
            </a:r>
            <a:r>
              <a:rPr lang="es-ES" sz="2000" cap="none" dirty="0">
                <a:latin typeface="Arial"/>
                <a:cs typeface="Arial"/>
              </a:rPr>
              <a:t>, las reservas de gas natural se acabarán para el año 2070.</a:t>
            </a:r>
          </a:p>
        </p:txBody>
      </p:sp>
      <p:pic>
        <p:nvPicPr>
          <p:cNvPr id="3" name="Imagen 3" descr="Forma, Flecha&#10;&#10;Descripción generada automáticamente">
            <a:extLst>
              <a:ext uri="{FF2B5EF4-FFF2-40B4-BE49-F238E27FC236}">
                <a16:creationId xmlns:a16="http://schemas.microsoft.com/office/drawing/2014/main" xmlns="" id="{21390B41-A34E-1FC2-77E5-9F5B863EA278}"/>
              </a:ext>
            </a:extLst>
          </p:cNvPr>
          <p:cNvPicPr>
            <a:picLocks noChangeAspect="1"/>
          </p:cNvPicPr>
          <p:nvPr/>
        </p:nvPicPr>
        <p:blipFill>
          <a:blip r:embed="rId2"/>
          <a:stretch>
            <a:fillRect/>
          </a:stretch>
        </p:blipFill>
        <p:spPr>
          <a:xfrm>
            <a:off x="6909759" y="405220"/>
            <a:ext cx="5129841" cy="2611370"/>
          </a:xfrm>
          <a:prstGeom prst="rect">
            <a:avLst/>
          </a:prstGeom>
        </p:spPr>
      </p:pic>
    </p:spTree>
    <p:extLst>
      <p:ext uri="{BB962C8B-B14F-4D97-AF65-F5344CB8AC3E}">
        <p14:creationId xmlns:p14="http://schemas.microsoft.com/office/powerpoint/2010/main" xmlns="" val="409329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5536F7B4-F630-FAFB-BDB2-944182DFFDD7}"/>
              </a:ext>
            </a:extLst>
          </p:cNvPr>
          <p:cNvSpPr>
            <a:spLocks noGrp="1"/>
          </p:cNvSpPr>
          <p:nvPr>
            <p:ph type="title"/>
          </p:nvPr>
        </p:nvSpPr>
        <p:spPr>
          <a:xfrm>
            <a:off x="6956166" y="644486"/>
            <a:ext cx="5157975" cy="3877693"/>
          </a:xfrm>
          <a:noFill/>
          <a:ln w="19050">
            <a:noFill/>
            <a:prstDash val="dash"/>
          </a:ln>
        </p:spPr>
        <p:txBody>
          <a:bodyPr vert="horz" lIns="91440" tIns="45720" rIns="91440" bIns="45720" rtlCol="0" anchor="b">
            <a:normAutofit/>
          </a:bodyPr>
          <a:lstStyle/>
          <a:p>
            <a:pPr algn="just"/>
            <a:r>
              <a:rPr lang="es-VE" sz="2000" cap="none" dirty="0">
                <a:latin typeface="Arial"/>
                <a:cs typeface="Arial"/>
              </a:rPr>
              <a:t>Sin embargo, como las reservas comprobadas de carbón son de 1,0x10</a:t>
            </a:r>
            <a:r>
              <a:rPr lang="es-VE" sz="1200" cap="none" dirty="0">
                <a:latin typeface="Arial"/>
                <a:cs typeface="Arial"/>
              </a:rPr>
              <a:t>12</a:t>
            </a:r>
            <a:r>
              <a:rPr lang="es-VE" sz="2000" cap="none" dirty="0">
                <a:latin typeface="Arial"/>
                <a:cs typeface="Arial"/>
              </a:rPr>
              <a:t> toneladas, y el consumo anual de carbón esta alrededor de 5,8x10</a:t>
            </a:r>
            <a:r>
              <a:rPr lang="es-VE" sz="1400" cap="none" dirty="0">
                <a:latin typeface="Arial"/>
                <a:cs typeface="Arial"/>
              </a:rPr>
              <a:t>9</a:t>
            </a:r>
            <a:r>
              <a:rPr lang="es-VE" sz="2000" cap="none" dirty="0">
                <a:latin typeface="Arial"/>
                <a:cs typeface="Arial"/>
              </a:rPr>
              <a:t> toneladas, tenemos carbón hasta el 2180.</a:t>
            </a:r>
            <a:endParaRPr lang="es-ES" dirty="0"/>
          </a:p>
          <a:p>
            <a:pPr algn="just"/>
            <a:r>
              <a:rPr lang="es-VE" sz="2000" cap="none" dirty="0">
                <a:latin typeface="Arial"/>
                <a:cs typeface="Arial"/>
              </a:rPr>
              <a:t>Para que un país pueda aprovechar su potencial energético, se requiere un desarrollo tecnológico y una apropiada estrategia enérgica. El desarrollo de un país no debe medirse solamente en función de la cantidad de energía que utiliza por habitante, sino además por el uso eficiente como utiliza su energía.</a:t>
            </a:r>
            <a:r>
              <a:rPr lang="es-VE" sz="1600" cap="none" dirty="0"/>
              <a:t> </a:t>
            </a:r>
          </a:p>
        </p:txBody>
      </p:sp>
      <p:sp useBgFill="1">
        <p:nvSpPr>
          <p:cNvPr id="12" name="Rectangle 11">
            <a:extLst>
              <a:ext uri="{FF2B5EF4-FFF2-40B4-BE49-F238E27FC236}">
                <a16:creationId xmlns:a16="http://schemas.microsoft.com/office/drawing/2014/main" xmlns="" id="{A6621E27-B4D3-4EEA-8F4D-BB759FD24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5641" y="-1"/>
            <a:ext cx="5706359"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9DCD9119-A5D2-4D09-BCB2-70ABD368DB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7462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a:extLst>
              <a:ext uri="{FF2B5EF4-FFF2-40B4-BE49-F238E27FC236}">
                <a16:creationId xmlns:a16="http://schemas.microsoft.com/office/drawing/2014/main" xmlns="" id="{3253B30D-EB03-9BA8-777B-1A4C14C51351}"/>
              </a:ext>
            </a:extLst>
          </p:cNvPr>
          <p:cNvPicPr>
            <a:picLocks noChangeAspect="1"/>
          </p:cNvPicPr>
          <p:nvPr/>
        </p:nvPicPr>
        <p:blipFill>
          <a:blip r:embed="rId4"/>
          <a:stretch>
            <a:fillRect/>
          </a:stretch>
        </p:blipFill>
        <p:spPr>
          <a:xfrm>
            <a:off x="643468" y="1288818"/>
            <a:ext cx="5475672" cy="4276238"/>
          </a:xfrm>
          <a:prstGeom prst="rect">
            <a:avLst/>
          </a:prstGeom>
        </p:spPr>
      </p:pic>
    </p:spTree>
    <p:extLst>
      <p:ext uri="{BB962C8B-B14F-4D97-AF65-F5344CB8AC3E}">
        <p14:creationId xmlns:p14="http://schemas.microsoft.com/office/powerpoint/2010/main" xmlns="" val="1519135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0D43E6AB-CB0C-E20D-01AB-432FCDCA4D65}"/>
              </a:ext>
            </a:extLst>
          </p:cNvPr>
          <p:cNvSpPr>
            <a:spLocks noGrp="1"/>
          </p:cNvSpPr>
          <p:nvPr>
            <p:ph type="title"/>
          </p:nvPr>
        </p:nvSpPr>
        <p:spPr>
          <a:xfrm>
            <a:off x="1912581" y="3629329"/>
            <a:ext cx="8907819" cy="2558341"/>
          </a:xfrm>
        </p:spPr>
        <p:txBody>
          <a:bodyPr vert="horz" lIns="91440" tIns="45720" rIns="91440" bIns="45720" rtlCol="0" anchor="b">
            <a:noAutofit/>
          </a:bodyPr>
          <a:lstStyle/>
          <a:p>
            <a:pPr algn="just"/>
            <a:r>
              <a:rPr lang="es-CO" sz="2000" cap="none" dirty="0">
                <a:latin typeface="Arial"/>
                <a:cs typeface="Arial"/>
              </a:rPr>
              <a:t>Mientras que en los países desarrollados, en promedio, cada persona consume anualmente el equivalente a 40 barriles de petróleo, en los menos desarrollados cada individuo consume por año el equivalente a 6 barriles. </a:t>
            </a:r>
            <a:endParaRPr lang="es-ES"/>
          </a:p>
          <a:p>
            <a:pPr algn="just"/>
            <a:r>
              <a:rPr lang="es-CO" sz="2000" cap="none" dirty="0">
                <a:latin typeface="Arial"/>
                <a:cs typeface="Arial"/>
              </a:rPr>
              <a:t>A pesar de que el modo de vida de los estadounidenses es una aspiración de muchas personas, si el resto del planeta consumiera la energía que consume cada ciudadano de este país, habría que multiplicar por 5 la producción de energía mundial</a:t>
            </a:r>
          </a:p>
        </p:txBody>
      </p:sp>
      <p:pic>
        <p:nvPicPr>
          <p:cNvPr id="3" name="Imagen 3" descr="Gráfico, Gráfico circular&#10;&#10;Descripción generada automáticamente">
            <a:extLst>
              <a:ext uri="{FF2B5EF4-FFF2-40B4-BE49-F238E27FC236}">
                <a16:creationId xmlns:a16="http://schemas.microsoft.com/office/drawing/2014/main" xmlns="" id="{96BC73F2-8A6A-FC0E-BB31-272B41790478}"/>
              </a:ext>
            </a:extLst>
          </p:cNvPr>
          <p:cNvPicPr>
            <a:picLocks noChangeAspect="1"/>
          </p:cNvPicPr>
          <p:nvPr/>
        </p:nvPicPr>
        <p:blipFill>
          <a:blip r:embed="rId4"/>
          <a:stretch>
            <a:fillRect/>
          </a:stretch>
        </p:blipFill>
        <p:spPr>
          <a:xfrm>
            <a:off x="-712972" y="769803"/>
            <a:ext cx="3969243" cy="3094537"/>
          </a:xfrm>
          <a:prstGeom prst="rect">
            <a:avLst/>
          </a:prstGeom>
        </p:spPr>
      </p:pic>
    </p:spTree>
    <p:extLst>
      <p:ext uri="{BB962C8B-B14F-4D97-AF65-F5344CB8AC3E}">
        <p14:creationId xmlns:p14="http://schemas.microsoft.com/office/powerpoint/2010/main" xmlns="" val="203875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CAB4A0E7-B8A6-CDF3-4282-0DAC4E186CDF}"/>
              </a:ext>
            </a:extLst>
          </p:cNvPr>
          <p:cNvSpPr>
            <a:spLocks noGrp="1"/>
          </p:cNvSpPr>
          <p:nvPr>
            <p:ph type="title"/>
          </p:nvPr>
        </p:nvSpPr>
        <p:spPr>
          <a:xfrm>
            <a:off x="5478164" y="2004688"/>
            <a:ext cx="6363028" cy="3119058"/>
          </a:xfrm>
        </p:spPr>
        <p:txBody>
          <a:bodyPr vert="horz" lIns="91440" tIns="45720" rIns="91440" bIns="45720" rtlCol="0" anchor="b">
            <a:normAutofit/>
          </a:bodyPr>
          <a:lstStyle/>
          <a:p>
            <a:pPr algn="l"/>
            <a:r>
              <a:rPr lang="es-DO" sz="2000" cap="none" dirty="0">
                <a:latin typeface="Arial"/>
                <a:cs typeface="Arial"/>
              </a:rPr>
              <a:t>Desde otro ángulo, aunque encontramos y podemos explotar combustibles fósiles en otros planetas, debemos cambiar nuestros hábitos y forma de consumo energético, ya que no podemos, por la supervivencia de nuestra especie, seguir arrojando gases contaminantes a la atmósfera.</a:t>
            </a:r>
          </a:p>
          <a:p>
            <a:pPr algn="l"/>
            <a:endParaRPr lang="es-DO" sz="2000" dirty="0">
              <a:latin typeface="Arial"/>
              <a:cs typeface="Arial"/>
            </a:endParaRPr>
          </a:p>
        </p:txBody>
      </p:sp>
      <p:pic>
        <p:nvPicPr>
          <p:cNvPr id="3" name="Imagen 3" descr="Imagen que contiene Interfaz de usuario gráfica&#10;&#10;Descripción generada automáticamente">
            <a:extLst>
              <a:ext uri="{FF2B5EF4-FFF2-40B4-BE49-F238E27FC236}">
                <a16:creationId xmlns:a16="http://schemas.microsoft.com/office/drawing/2014/main" xmlns="" id="{4A8FFD4B-A473-1DE9-D68C-6546CC491761}"/>
              </a:ext>
            </a:extLst>
          </p:cNvPr>
          <p:cNvPicPr>
            <a:picLocks noChangeAspect="1"/>
          </p:cNvPicPr>
          <p:nvPr/>
        </p:nvPicPr>
        <p:blipFill rotWithShape="1">
          <a:blip r:embed="rId4"/>
          <a:srcRect l="16589" r="8974"/>
          <a:stretch/>
        </p:blipFill>
        <p:spPr>
          <a:xfrm>
            <a:off x="190830" y="1011087"/>
            <a:ext cx="4301338" cy="4243830"/>
          </a:xfrm>
          <a:prstGeom prst="rect">
            <a:avLst/>
          </a:prstGeom>
        </p:spPr>
      </p:pic>
    </p:spTree>
    <p:extLst>
      <p:ext uri="{BB962C8B-B14F-4D97-AF65-F5344CB8AC3E}">
        <p14:creationId xmlns:p14="http://schemas.microsoft.com/office/powerpoint/2010/main" xmlns="" val="280471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50E37D72-B46A-D3D3-B34C-32BE60FC6BB2}"/>
              </a:ext>
            </a:extLst>
          </p:cNvPr>
          <p:cNvSpPr>
            <a:spLocks noGrp="1"/>
          </p:cNvSpPr>
          <p:nvPr>
            <p:ph type="title"/>
          </p:nvPr>
        </p:nvSpPr>
        <p:spPr>
          <a:xfrm>
            <a:off x="134457" y="539131"/>
            <a:ext cx="8653321" cy="2060735"/>
          </a:xfrm>
        </p:spPr>
        <p:txBody>
          <a:bodyPr vert="horz" lIns="91440" tIns="45720" rIns="91440" bIns="45720" rtlCol="0" anchor="b">
            <a:normAutofit/>
          </a:bodyPr>
          <a:lstStyle/>
          <a:p>
            <a:pPr algn="just"/>
            <a:r>
              <a:rPr lang="es-CR" sz="4800" b="1" cap="none" dirty="0">
                <a:latin typeface="Arial"/>
                <a:cs typeface="Arial"/>
              </a:rPr>
              <a:t>Las  alternativas energéticas de Panamá</a:t>
            </a:r>
            <a:endParaRPr lang="es-CR" sz="4800" b="1">
              <a:latin typeface="Arial"/>
              <a:cs typeface="Arial"/>
            </a:endParaRPr>
          </a:p>
          <a:p>
            <a:pPr algn="just"/>
            <a:endParaRPr lang="en-US" sz="4200" dirty="0">
              <a:latin typeface="Arial"/>
              <a:cs typeface="Arial"/>
            </a:endParaRPr>
          </a:p>
        </p:txBody>
      </p:sp>
      <p:sp>
        <p:nvSpPr>
          <p:cNvPr id="3" name="Marcador de texto 2">
            <a:extLst>
              <a:ext uri="{FF2B5EF4-FFF2-40B4-BE49-F238E27FC236}">
                <a16:creationId xmlns:a16="http://schemas.microsoft.com/office/drawing/2014/main" xmlns="" id="{DE1C1482-219C-7A85-C3A9-1202E6828418}"/>
              </a:ext>
            </a:extLst>
          </p:cNvPr>
          <p:cNvSpPr>
            <a:spLocks noGrp="1"/>
          </p:cNvSpPr>
          <p:nvPr>
            <p:ph type="body" idx="1"/>
          </p:nvPr>
        </p:nvSpPr>
        <p:spPr>
          <a:xfrm>
            <a:off x="229498" y="2721761"/>
            <a:ext cx="10204954" cy="3098955"/>
          </a:xfrm>
        </p:spPr>
        <p:txBody>
          <a:bodyPr vert="horz" lIns="91440" tIns="45720" rIns="91440" bIns="45720" rtlCol="0" anchor="t">
            <a:noAutofit/>
          </a:bodyPr>
          <a:lstStyle/>
          <a:p>
            <a:pPr algn="l"/>
            <a:r>
              <a:rPr lang="es-CR" sz="2000" dirty="0">
                <a:solidFill>
                  <a:schemeClr val="tx1"/>
                </a:solidFill>
              </a:rPr>
              <a:t>El consumo total de energía de la República de Panamá en un año es aproximadamente de 7,0x10</a:t>
            </a:r>
            <a:r>
              <a:rPr lang="es-CR" sz="1200" dirty="0">
                <a:solidFill>
                  <a:schemeClr val="tx1"/>
                </a:solidFill>
              </a:rPr>
              <a:t>16</a:t>
            </a:r>
            <a:r>
              <a:rPr lang="es-CR" sz="2000" dirty="0">
                <a:solidFill>
                  <a:schemeClr val="tx1"/>
                </a:solidFill>
              </a:rPr>
              <a:t> J, lo que representa 0,02% del consumo total de energía en el mundo. De esta cantidad la energía eléctrica consumida anualmente </a:t>
            </a:r>
          </a:p>
          <a:p>
            <a:pPr algn="l"/>
            <a:r>
              <a:rPr lang="es-CR" sz="2000" dirty="0">
                <a:solidFill>
                  <a:schemeClr val="tx1"/>
                </a:solidFill>
              </a:rPr>
              <a:t>en nuestro país es próxima a 2,2x10</a:t>
            </a:r>
            <a:r>
              <a:rPr lang="es-CR" sz="1200" dirty="0">
                <a:solidFill>
                  <a:schemeClr val="tx1"/>
                </a:solidFill>
                <a:latin typeface="Arial"/>
                <a:cs typeface="Arial"/>
              </a:rPr>
              <a:t>16 </a:t>
            </a:r>
            <a:r>
              <a:rPr lang="es-CR" sz="2000" dirty="0">
                <a:solidFill>
                  <a:schemeClr val="tx1"/>
                </a:solidFill>
              </a:rPr>
              <a:t>J(6, 0x10</a:t>
            </a:r>
            <a:r>
              <a:rPr lang="es-CR" sz="1200" dirty="0">
                <a:solidFill>
                  <a:schemeClr val="tx1"/>
                </a:solidFill>
              </a:rPr>
              <a:t>9 </a:t>
            </a:r>
            <a:r>
              <a:rPr lang="es-CR" sz="2000" dirty="0">
                <a:solidFill>
                  <a:schemeClr val="tx1"/>
                </a:solidFill>
              </a:rPr>
              <a:t>kw.h). En la actualidad, tenemos una capacidad instalada de energía eléctrica próxima a i 600 mk, pero cada año el desarrollo económico de Panamá requiere cerca de 40 </a:t>
            </a:r>
            <a:r>
              <a:rPr lang="es-CR" sz="2000" err="1">
                <a:solidFill>
                  <a:schemeClr val="tx1"/>
                </a:solidFill>
                <a:latin typeface="Arial"/>
                <a:cs typeface="Arial"/>
              </a:rPr>
              <a:t>MW</a:t>
            </a:r>
            <a:r>
              <a:rPr lang="es-CR" sz="2000" dirty="0">
                <a:solidFill>
                  <a:schemeClr val="tx1"/>
                </a:solidFill>
              </a:rPr>
              <a:t> de nuestra generación. </a:t>
            </a:r>
          </a:p>
          <a:p>
            <a:pPr algn="l"/>
            <a:endParaRPr lang="en-US" sz="2000">
              <a:solidFill>
                <a:schemeClr val="tx1"/>
              </a:solidFill>
            </a:endParaRPr>
          </a:p>
        </p:txBody>
      </p:sp>
      <p:pic>
        <p:nvPicPr>
          <p:cNvPr id="4" name="Imagen 4">
            <a:extLst>
              <a:ext uri="{FF2B5EF4-FFF2-40B4-BE49-F238E27FC236}">
                <a16:creationId xmlns:a16="http://schemas.microsoft.com/office/drawing/2014/main" xmlns="" id="{DE8F8068-1CF8-457A-C6E0-FFEE1D7A32CF}"/>
              </a:ext>
            </a:extLst>
          </p:cNvPr>
          <p:cNvPicPr>
            <a:picLocks noChangeAspect="1"/>
          </p:cNvPicPr>
          <p:nvPr/>
        </p:nvPicPr>
        <p:blipFill>
          <a:blip r:embed="rId4"/>
          <a:stretch>
            <a:fillRect/>
          </a:stretch>
        </p:blipFill>
        <p:spPr>
          <a:xfrm>
            <a:off x="9580097" y="69103"/>
            <a:ext cx="2516010" cy="2311887"/>
          </a:xfrm>
          <a:prstGeom prst="rect">
            <a:avLst/>
          </a:prstGeom>
        </p:spPr>
      </p:pic>
    </p:spTree>
    <p:extLst>
      <p:ext uri="{BB962C8B-B14F-4D97-AF65-F5344CB8AC3E}">
        <p14:creationId xmlns:p14="http://schemas.microsoft.com/office/powerpoint/2010/main" xmlns="" val="4226311304"/>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3</TotalTime>
  <Words>1695</Words>
  <Application>Microsoft Office PowerPoint</Application>
  <PresentationFormat>Personalizado</PresentationFormat>
  <Paragraphs>126</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Estela de condensación</vt:lpstr>
      <vt:lpstr>Futuro energético de Panamá </vt:lpstr>
      <vt:lpstr>Problemática global</vt:lpstr>
      <vt:lpstr>Desde el punto de vista de la utilización que el hombre le da la energía, las fuentes de energía pueden clasificarse como: fuentes de energía convencionales (Termoeléctricas, Hidroeléctricas y Nucleoeléctricas), y fuentes de energía no convencionales (Fotovoltaicas, Eólicas, Biomasa, Geotérmicas y Mareomotriz). El consumo enérgico mundial se estima en 3,7x1020 J al año; de donde el petróleo es la fuente de energía primaria más importante ya que representa casi el 37 % del consumo energético mundial; </vt:lpstr>
      <vt:lpstr>el segundo producto de mayor consumo mundial como portador primario de energía es el carbón con 27 %; seguido del gas natural con 24 %; la hidroelectricidad con 6 %. y la producción de energía de origen nuclear también con 6%. Las reservas mundiales de combustibles no son ilimitadas. Tomando en cuenta que las reservas de petróleo en nuestro planeta son del orden de 1,3x1012 barriles, y que el consumo  anual de petróleo es próximo a 3,0x1010  barriles; para el año 2050  </vt:lpstr>
      <vt:lpstr>estarán agotados los yacimientos hasta hoy conocidas de petróleo de la Tierra. De acuerdo con esta estimación el declive en la reserva mundial de petróleo empezará en el 2008. Por otro lado, en vista de que las reservas de uranio están próximas a 3,1x106 toneladas, y que el consuno anual de uranio es de 6,0x104                         toneladas, las reservas de uranios se agotarán en el 2060. Debido a que la reserva mundial de gas natural está alrededor de 1,5x1014 m3, y que el consumo anual es aproximadamente de 2,4x1012 m3, las reservas de gas natural se acabarán para el año 2070.</vt:lpstr>
      <vt:lpstr>Sin embargo, como las reservas comprobadas de carbón son de 1,0x1012 toneladas, y el consumo anual de carbón esta alrededor de 5,8x109 toneladas, tenemos carbón hasta el 2180. Para que un país pueda aprovechar su potencial energético, se requiere un desarrollo tecnológico y una apropiada estrategia enérgica. El desarrollo de un país no debe medirse solamente en función de la cantidad de energía que utiliza por habitante, sino además por el uso eficiente como utiliza su energía. </vt:lpstr>
      <vt:lpstr>Mientras que en los países desarrollados, en promedio, cada persona consume anualmente el equivalente a 40 barriles de petróleo, en los menos desarrollados cada individuo consume por año el equivalente a 6 barriles.  A pesar de que el modo de vida de los estadounidenses es una aspiración de muchas personas, si el resto del planeta consumiera la energía que consume cada ciudadano de este país, habría que multiplicar por 5 la producción de energía mundial</vt:lpstr>
      <vt:lpstr>Desde otro ángulo, aunque encontramos y podemos explotar combustibles fósiles en otros planetas, debemos cambiar nuestros hábitos y forma de consumo energético, ya que no podemos, por la supervivencia de nuestra especie, seguir arrojando gases contaminantes a la atmósfera. </vt:lpstr>
      <vt:lpstr>Las  alternativas energéticas de Panamá </vt:lpstr>
      <vt:lpstr>Petróleo: el petróleo es un aceite natural producido por la descomposición, en ausencia de oxígeno, de sedimentos orgánicos marinos depositados bajo la superficie. La dependencia energética de petróleo de Panamá es de 87%. Nuestro país consume anualmente cerca de 16 millones de barriles de petróleo. De esta cantidad, aproximadamente la mitad del petróleo consumido es absorbido por el transporte. Los derivados del petróleo que consumimos provienen mayoritariamente de Curacao. </vt:lpstr>
      <vt:lpstr>En los años 70 se encontraron indicios de hidrocarburo en panamá. actualmente, se hacen los estudios de prospección y factibilidad de yacimientos de petróleo en el golfo de san miguel, en Darién. existen evidencias de la existencia de petróleo con gas en nuestro territorio, la cuestión fundamental es que si con precios actuales su explotación sea rentable.  </vt:lpstr>
      <vt:lpstr> Hidroeléctricas: una central hidroeléctrica es el lugar en donde la energía potencial que posee una caída de agua, se transforma en energía eléctrica a través de un dinamo. Las centrales hidroeléctricas no consumen el agua, ni la transforman en algo distinto, sólo aprovechan la energía del flujo del agua. </vt:lpstr>
      <vt:lpstr>En panamá hay instaladas ocho hidroeléctricas con potencias superiores a los 840 MW, suministrando el 53 % de la generación de energía eléctrica, total del país. Se tiene en proyectos  la  construcción de otras ocho hidroeléctricas, las cuales vendrían a representar un importante apoyo a la generación de energía no contaminante</vt:lpstr>
      <vt:lpstr>La energía solar: la energía solar es la energía obtenida directamente del Sol. La potencia por unidad de superficie que nos llega del Sol es de 1000w/m2. La energía solar puede ser aprovechada para producir agua caliente de baja temperatura para uso domestico o industrial. A través de placas de semiconductores que se excitan con la radiación  solar, la energía solar se puede transformar en electricidad. También puede ser utilizada para producir electricidad calentado agua con la radiación solar y haciéndola pasar a través de una turbina. . </vt:lpstr>
      <vt:lpstr> Además, se puede producir electricidad utilizando el sol para calentar el aire, luego sube por una chimenea donde están los generales.  Debido a la proximidad de Panamá con respecto al Ecuador, tenemos una buena disponibilidad del recurso energético solar. La energía por unidad de superficie que recibe nuestro país durante un día es del orden de 4,5 kW.h2.  </vt:lpstr>
      <vt:lpstr>Si deseáramos remplazar toda nuestra energía eléctrica por energía fotovoltaica, necesitaríamos un área para la disposición de los paneles de unos 150km2. El costo de los panales solares, sus baterías y conectores que suplirían nuestras necesidades sería de aproximadamente 50 mil millones de dólares. Si consideramos que estos paneles tienen una vida útil alrededor de 25 años, significa que terminado este tiempo se debe hacer una nueva inversión. </vt:lpstr>
      <vt:lpstr>Esto sin considerar que las baterías (acumuladores de energía) deben ser remplazadas aproximadamente cada 3 años .   A pesar de que la inversión para generar electricidad fotovoltaica es alta, ella es una alternativa aun en los lugares donde no ha llegado la red de distribución de energía eléctrica. No está de esta de más recordar que cerca del 15% de las viviendas de nuestro país aún no disponen de electricidad.  Energía de Biomasa. </vt:lpstr>
      <vt:lpstr>La biomasa es todo material orgánico de origen vegetal o animal que puede ser utilizada para producir energía. Entre los residuos agrícolas que pueden ser quemados para generar electricidad, tenemos los tallos del maíz y el bagazo de la caña. No está de más señalar que la mitad de masa de los árboles que es destinado para uso maderable,  es desechada en forma de ramas, corteza, astillas y aserrín.  </vt:lpstr>
      <vt:lpstr>La caña de azúcar puede ser utilizada para producir etanol (biocombustible), para posteriormente ser empleado como combustible en los automóviles. En vista de que el rendimiento de una hectárea de caña produce aproximadamente 2 300 galones de etanol al año,  y que el consumo anual de gasolina en Panamá es del orden de 162 millones de galones;  si deseáramos añadir 10% de etanol a la gasolina (Gasolina e 10), se requerían 16,2 millones de galones de etano.  </vt:lpstr>
      <vt:lpstr>Para esto necesitaríamos sembrar 70 k2 de caña.  Como actualmente Panamá posee 170km2  destinado a la siembra de caña,  requeríamos utilizar el 41 % de estas cosechas para producir el etanol requerido, u ocupar 70 km2 adicionales para las nuevas plantaciones de caña.  el biodiesel es un biocombustible que se obtiene a partir de aceites vegetales o grasas animales mediante procesos industriales.</vt:lpstr>
      <vt:lpstr>una de las variedades de mayor rendimiento por hectárea de aceite vegetal para producir biodiesell es la palma africana. Considerando que una hectárea de palma produce cerca de 1 400 galones de biodiesel al año, y que el consumo anual de diesel en Panamá es del orden de 267 millones de galones; si deseáramos añadir 5 % de biodiesel al diesel (Diesel B5), se requerían 13,4 millones de galones de biodiesel. Para esto necesitaríamos sembrar 95 km2 de palma.  </vt:lpstr>
      <vt:lpstr>Actualmente, nuestro país siembra alrededor de 60 km2 de palma africana, cubriendo solamente el 30% de la demanda nacional de aceite vegetal para consumo humano. Esto significa que en verdad se debería sembrar el faltante de palma para producir el aceite comestible (140 km2), más los 95 km2 de palma que se requiere para añadirlo al diesel; de aquí la superficie total requerida para la siembra de palma africana es 235 km2. </vt:lpstr>
      <vt:lpstr>Si se supone que el dióxido de carbono emitidito por la combustión de los biocombustibles es igual al que las plantas capturan durante su crecimiento, su utilización representaría una reducción de las emisiones de CO2 a la atmósfera. Todo parece indicar que la producción a gran escala de etanol y biodiesel es inviable, ya que si quisiéramos sustituir toda la gasolina y todo el diesel que usamos por etanol y biodiesel tendríamos que sembrar cerca del 3,4% de todo el territorio nacional de cada de azúcar y palma africana.</vt:lpstr>
      <vt:lpstr>La energía eólica es el aprovechamiento de la energía del aire en movimiento. a través de esta fuente de energía renovable la energía cinética del viento hace girar las aspas de una turbina, transformándola, por medios de un generador, en electricidad. panamá posee un gran potencial de generación eólica en lugares como cerro tute, boquete, hornito, la miel, Coiba, las costas de los santos, bocas del toro, </vt:lpstr>
      <vt:lpstr>san Blas, colon y el norte de Coclé, en donde la rapidez media anual esta del orden de 35 km/h.  En el supuesto que tengamos la capacidad eólica para remplazar a toda nuestra actual generación eléctrica por aerogeneradores de 600 KW, se requería instalar cerca de 6 000 torres eólicas. La inversión para realizar un proyecto de semejante magnitud sería de alrededor de los 2 400 millones de dólares. Como la energía eólica no es una fuente establece, en realidad la energía eólica no se utiliza como una fuente única,  sino como fuente complementaria de energía.</vt:lpstr>
      <vt:lpstr>Finalmente, debemos señal que la energía eólica no es ilimitada, ya que si se llegase a capturar el 1% de todos los vientos del mundo podría causar un desastre ecológico. Todo esto sin considerar que las torres de acero de acero, sus platas de fibras de vidrio y sus bases de cemento, también representan fuentes de contaminación de sus procesos de fabricación.  La turba se produce por la descomposición de la biomasa bajo condiciones homogéneas por  periodos de miles de años en pantanos. </vt:lpstr>
      <vt:lpstr> La turba por ser la descomposición de la biomasa bajo condiciones homogéneas por periodos de miles de años en pantanos. la turba por ser la primera etapa de la   formación de carbón presenta una concentración de carbono inferior al 60%. una de las mayores reservas de turba de nuestro país se encuentra en changuinola, que ocupa una superficie de 80km2 y 8 m de espesor. considerando la cantidad de turba que poseemos y en vista de que su capacidad energía es del orden de 20 mj/kg, podríamos suplir con este combustible las necesidades de las actuales termoeléctricas durante aproximadamente 30 años.</vt:lpstr>
      <vt:lpstr>Poder geotérmico: la energía geotérmica es la que se obtiene mediante el aprovechamiento del calor del interior de la Tierra. las zonas con mayor potencial térmico de nuestro país son: Caldera y La Colorada (Chiriquí), El Valle de Antón (Coclé), la Chitra (Veraguas), y Tonosí Los (Santos). Se estimas que Panamá tiene un potencial geotérmico del orden de los 50 MW. </vt:lpstr>
      <vt:lpstr>La energía mareomotriz: la energía mareomotriz es la que resulta de aprovechar los cambios de las mareas, como consecuencia de la interacción gravitatoria entre la Tierra y la Luna. Esta diferencia de alturas se utiliza para mover, durante el ascenso y el descenso de las aguas, una turbina y genere electricidad. De los 21 puntos en el mundo, que se destacan como potenciales fuentes para el aprovechamiento de la energía mareomotriz, la costa pacífica de Panamá es uno de ellos. </vt:lpstr>
      <vt:lpstr> El Golfo de Panamá por tener una diferencia de altura entre sus mareas de aproximadamente 4,o m, posee un potencial mareomotriz susceptible de ser aprovechada. ¿Qué hacer frente a la crisis energéticas? Lo primero se debe hacer es que los gobiernos y la sociedad en general tomen conciencia de la gravedad del problema. Los próximos 10 años son claves para tomar medidas y desarrollar los proyectos que sustituyan las fuentes de energía tradicionales por fuentes de energía alternas. </vt:lpstr>
      <vt:lpstr>Se deben apoyar los proyectos de innovación tecnológica, como el que propone instalar en las salidas de las termoeléctricas plantas de Captura y Almacenamiento de CO2, para convertirlo en combustible para su reutilización. La actividad que consume la mayor cantidad de petróleo es el transporte, por lo que en nuestra opinión, una de las medidas que habrá que tomar a futuro será la de regular el tamaño de los motores de los automóviles, es decir,   </vt:lpstr>
      <vt:lpstr>Llegará momento en que el cilindraje máximo de los automóviles, es  tipo sedan, no podrá exceder los 1 000cm3, además, se tendrá que utilizar sustitutos de energéticos que provengan de los combustibles fósiles. Sobre la polémica que si se utilizan combustibles  provenientes de algunos cultivos, esto representa un peligro alimenticio para el mundo; según nuestro modo de ver, esto tiene una solución muy simple:  </vt:lpstr>
      <vt:lpstr>Utilicemos los terrenos que actualmente todos los países utilizan para la siembra de tabaco y para la siembra de plantaciones que  generen bebidas de alta concentración alcohólica ron, tequila, whiski, vodka, etc.), y de esta forma solucionamos varios problemas a la vez. </vt:lpstr>
      <vt:lpstr>En el caso específicos de la República de Panamá, se debe utilizar nuestra  posición geográfica para convertirnos en centro Energético regional, es decir, crear las condiciones para la instalación de refinería regional, centros de procesamiento de biocombustibles, planta de tratamiento de lubricantes, centro de distribución de gas natural, etc. Naturalmente, que cada una de estas instalaciones debe contar con las normas de seguridad ambiental nacionales e internacionales. </vt:lpstr>
      <vt:lpstr>Como todas las fuentes de energía, la hidroeléctrica no es ilimitada, es decir, que no todos los países tienen ríos apropiados para ser aprovechados enérgicamente. Hay que señalar que la construcción de grandes hidroeléctricas trae añadidos problemas sociales. Este es el caso de la hidroeléctrica Las Tres Gargantas en China (18 000 MW), en donde se ha tenido que reubicar a 2 millones de personas. Nuestro país tiene potenciales recursos hidroeléctricos que deben ser  </vt:lpstr>
      <vt:lpstr>aprovechados a plenitud. Las futuras hidroeléctricas que se construya en nuestro país deben ser tamaño medio (no más de 150MW), con un área de embalse que no cree grandes afectaciones y con una apropiada compensación ambiental y social.   Cuando se inicie la producción de etanol y biodiesel en nuestro país, se tendrán que establecer legislaciones, tal como existe en otros países, para el uso obligatorio de gasolina con un 10% de etanol (Gasolina E10), y diesel con un 5 % de biodiesel (Diesel b5)  </vt:lpstr>
      <vt:lpstr>En vista de que cerca del 18% de las familias panameñas utilizan leña como combustible para preparar sus alimentos, se hace necesario reforzar el manejo sustentable de la leña, a través de los programas de siembra de árboles de crecimiento rápido para este fin. Se deben incentivar fiscalmente, a las empresas que incorporen  energía solar y /o eólica como parte del  la energía que consumen.  </vt:lpstr>
      <vt:lpstr>Por otro lado, debemos aprovechar a plenitud las potencialidades geotérmicas y mareomotrices que poseemos.  Si lográramos que la mitad de las familias de la República de Panamá  cambie sus focos incandescentes por focos fluorescentes, lograríamos un ahorro en la iconomanía de alrededor de 20 millones de dólares al año. Esto equivale a un ahorro de la energía que genera una termoeléctrica de 140MW.  </vt:lpstr>
      <vt:lpstr>En este sentido, el gobierno ya ha dado los primeros pasos, pero una medida que incentivaría el uso de focos fluorescentes es la exoneración del impuesto de introducción de estas lámparas, para hacerlas accesibles al bolsillo de todos los panameños.   Es obligante ser optimistas frente a la adversidad. Sin embargo, debe tener presenta que ninguna medida aislada para enfrentarla crisis energética es la solución al problema.  .  </vt:lpstr>
      <vt:lpstr>El futuro energético de Panamá estará asegurado, solo si aprovechamos todas las potencialidades energéticas que poseemos.  Para finalizar, deseo hacer la siguiente pregunta relacionada con los diferentes problemas que enfrenta la manualidad, incluyendo por supuesto el enérgico, ¿Cuál  es el número de personas que pueden habitar en forma en sostenible en nuestro planeta? </vt:lpstr>
      <vt:lpstr> Actualmente somos 6 612 millones de personas en la Tierra. Las proyecciones más conservadoras señalan que antes que termine el presente siglo habremos duplicado la población mundial. ¿Hasta dónde podremos crecer? ¿Podemos duplicar, triplicar, cuadruplicar,…, la población mundial?    </vt:lpstr>
      <vt:lpstr>Según el Dr. Albert  Bartlett, el crecimiento sostenible es una paradoja, ya que mientras n incremento significativo de la población requiere tiempo muy breve, los recursos del planeta donde vivimos, al ser esférico, son finitos. este profesor de física señala que: " la mayor carencia de la raza humana es nuestra falta de habilidad para entender la función  exponencial".</vt:lpstr>
      <vt:lpstr>                      Imágenes de cortesía</vt:lpstr>
      <vt:lpstr>23rf.com/photo_79980846_agricultura-tabaco-plantaci%c3%b3n-cultivo-de-tabaco.html            https://es.123rf.com/photo_27520888_planta-industrial.html    https://pixabay.com/es/photos/tuber%c3%ada-de-agua-tuber%c3%adas-de-presi%c3%b3n-51758/   https://www.lasexta.com/motor/noticias/etanol-biodiesel-esta-coche-preparado-usarlos_201812035c055a9f0cf2d96fe2f62225.html   https://www.noticias24carabobo.com/el-fogon-la-cocina-de-lena/   https://paradigma-iberica.es/energia-geotermica/que-tipo-de-energia-es-la-geotermica   http://iluminacionlamparasluces.blogspot.com/2010/04/lamparas-fluorescentes.htm   https://bienestarvallarta.com/desarrollo-sustentable-y-salir-de-la-zona-de-confort/   https://www.timetoast.com/timelines/crecimiento-poblacion-mundial   https://nuestrofuturocomun.com/al-bartlett/    </vt:lpstr>
      <vt:lpstr>https://www.infobae.com/america/agencias/2021/06/17/petroleo-precios-del-crudo-operan-estables-cerca-de-maximos-de-varios-anos-2/  https://lac.wetlands.org/noticia/proyecto-garachine-darien-panama/  https://quizizz.com/admin/quiz/6004ce18778d88001ba8b3a6/generacion-de-energia-electrica  https://www.agritotal.com/nota/la-energia-del-sol-tambien-se-transforma/  https://es.scribd.com/presentation/274119710/1-3-y-1-5-Recursos-Energetico  https://www.ucr.ac.cr/medios/fotos/2021/foto-2-planta-fv-eie-ucr6154cdbf1ee62.jpg  https://diferenciando.com/bateria-pila-y-acumulador/  https://www.laestrella.com.pa/economia/140814/mano-obra-falta-crisis-agricola  https://www.comunicaciontucuman.gob.ar/noticia/productivo/203153/ley-biocombustibles-favorecera-produccion-etanol-cana-azucar  https://www.ecorfan.org/booklets/Revista%20de%20Energ%C3%ADa%20Qu%C3%ADmica%20y%20F%C3%ADsica_7%20PDF/Juan%20Luis%20Caro%20Becerra.pdf    </vt:lpstr>
      <vt:lpstr> https://www.portafolio.co/economia/mezcla-de-biodiesel-no-genera-contaminacion-ni-danos-en-los-motores-527225  https://www.gradesa.com/apalma.php  http://www.munverpanama.org/2018/02/bosques-disponibles-para-captura-y.html  https://www.istockphoto.com/es/search/2/image?phrase=generadores+electricos  https://reoltec.net/wp-content/uploads/2018/03/boletintecnologico_iberoamericano.pdf  http://www.telematica.ccadet.unam.mx/bionarrativas/libros-electronicos/libros-pdf/humedales.pdf  https://ecuco7.com/nevera-termoelectrica/  https://geologiaweb.com/recursos-naturales/beneficios-energia-geotermica/  https://sosplaneta.es/la-energia-mareomotriz/  https://stories.infobae.com/web-stories/causas-de-la-crisis-energetica-mundial/ https://slideplayer.es/slide/5523616  https://www.calameo.com/books/006206730b3faa764edf8 </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Juan_Borace</dc:creator>
  <cp:lastModifiedBy>Juan_Borace</cp:lastModifiedBy>
  <cp:revision>2788</cp:revision>
  <dcterms:created xsi:type="dcterms:W3CDTF">2023-07-03T15:57:14Z</dcterms:created>
  <dcterms:modified xsi:type="dcterms:W3CDTF">2023-07-14T14:31:08Z</dcterms:modified>
</cp:coreProperties>
</file>