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444" r:id="rId6"/>
    <p:sldId id="2439" r:id="rId7"/>
    <p:sldId id="260" r:id="rId8"/>
    <p:sldId id="2443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400"/>
    <a:srgbClr val="05EE55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932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F59873-CF9B-4E8C-B760-A9485E62928F}" type="datetime1">
              <a:rPr lang="es-ES" smtClean="0"/>
              <a:t>11/03/2022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422B72-BD1C-4F41-B10E-CA0BEB1790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470219-9C42-4627-B646-B2DE64148742}" type="datetime1">
              <a:rPr lang="es-ES" noProof="0" smtClean="0"/>
              <a:t>11/03/2022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BE989-76B8-4F13-9267-01FDA45C437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09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11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36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46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3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editar </a:t>
            </a:r>
            <a:br>
              <a:rPr lang="es-ES" noProof="0"/>
            </a:br>
            <a:r>
              <a:rPr lang="es-ES" noProof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es-ES" noProof="0"/>
              <a:t>Haga clic para modificar los estilos de texto del patrón</a:t>
            </a:r>
          </a:p>
          <a:p>
            <a:pPr lvl="1" rtl="0">
              <a:lnSpc>
                <a:spcPct val="150000"/>
              </a:lnSpc>
            </a:pPr>
            <a:r>
              <a:rPr lang="es-ES" noProof="0"/>
              <a:t>Segundo nivel</a:t>
            </a:r>
          </a:p>
          <a:p>
            <a:pPr lvl="2" rtl="0">
              <a:lnSpc>
                <a:spcPct val="150000"/>
              </a:lnSpc>
            </a:pPr>
            <a:r>
              <a:rPr lang="es-ES" noProof="0"/>
              <a:t>Tercer nivel</a:t>
            </a:r>
          </a:p>
          <a:p>
            <a:pPr lvl="3" rtl="0">
              <a:lnSpc>
                <a:spcPct val="150000"/>
              </a:lnSpc>
            </a:pPr>
            <a:r>
              <a:rPr lang="es-ES" noProof="0"/>
              <a:t>Cuarto nivel</a:t>
            </a:r>
          </a:p>
          <a:p>
            <a:pPr lvl="4" rtl="0">
              <a:lnSpc>
                <a:spcPct val="150000"/>
              </a:lnSpc>
            </a:pPr>
            <a:r>
              <a:rPr lang="es-ES" noProof="0"/>
              <a:t>Quinto nivel</a:t>
            </a:r>
          </a:p>
        </p:txBody>
      </p:sp>
      <p:sp>
        <p:nvSpPr>
          <p:cNvPr id="19" name="Marcador de contenido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es-ES" noProof="0"/>
              <a:t>Haga clic para modificar los estilos de texto del patrón</a:t>
            </a:r>
          </a:p>
          <a:p>
            <a:pPr lvl="1" rtl="0">
              <a:lnSpc>
                <a:spcPct val="150000"/>
              </a:lnSpc>
            </a:pPr>
            <a:r>
              <a:rPr lang="es-ES" noProof="0"/>
              <a:t>Segundo nivel</a:t>
            </a:r>
          </a:p>
          <a:p>
            <a:pPr lvl="2" rtl="0">
              <a:lnSpc>
                <a:spcPct val="150000"/>
              </a:lnSpc>
            </a:pPr>
            <a:r>
              <a:rPr lang="es-ES" noProof="0"/>
              <a:t>Tercer nivel</a:t>
            </a:r>
          </a:p>
          <a:p>
            <a:pPr lvl="3" rtl="0">
              <a:lnSpc>
                <a:spcPct val="150000"/>
              </a:lnSpc>
            </a:pPr>
            <a:r>
              <a:rPr lang="es-ES" noProof="0"/>
              <a:t>Cuarto nivel</a:t>
            </a:r>
          </a:p>
          <a:p>
            <a:pPr lvl="4" rtl="0">
              <a:lnSpc>
                <a:spcPct val="150000"/>
              </a:lnSpc>
            </a:pPr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Marcador de posición de texto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contenido 5">
            <a:extLst>
              <a:ext uri="{FF2B5EF4-FFF2-40B4-BE49-F238E27FC236}">
                <a16:creationId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noProof="0"/>
              <a:t>Haga clic para modificar los estilos de texto del patrón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noProof="0"/>
              <a:t>Segundo nivel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noProof="0"/>
              <a:t>Tercer nivel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noProof="0"/>
              <a:t>Cuarto nivel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3810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posición de imagen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rtlCol="0"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editar </a:t>
            </a:r>
            <a:br>
              <a:rPr lang="es-ES" noProof="0"/>
            </a:br>
            <a:r>
              <a:rPr lang="es-ES" noProof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189038"/>
            <a:ext cx="11002962" cy="49879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 rtlCol="0">
            <a:normAutofit/>
          </a:bodyPr>
          <a:lstStyle>
            <a:lvl1pPr algn="ctr">
              <a:defRPr sz="3600" b="1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C6E0AC-4834-46AF-A953-9EE372259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0D4F2F3C-7D16-40A3-A7C1-77AE127D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5686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Rectángulo: Una sola esquina cortada 8">
            <a:extLst>
              <a:ext uri="{FF2B5EF4-FFF2-40B4-BE49-F238E27FC236}">
                <a16:creationId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/>
              </a:solidFill>
            </a:endParaRP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69" r:id="rId8"/>
    <p:sldLayoutId id="2147483661" r:id="rId9"/>
    <p:sldLayoutId id="2147483666" r:id="rId10"/>
    <p:sldLayoutId id="2147483670" r:id="rId11"/>
    <p:sldLayoutId id="2147483667" r:id="rId12"/>
    <p:sldLayoutId id="2147483668" r:id="rId13"/>
    <p:sldLayoutId id="2147483665" r:id="rId14"/>
    <p:sldLayoutId id="2147483671" r:id="rId15"/>
    <p:sldLayoutId id="2147483655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C13A57A8-9A6A-451E-AD10-36D94503A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589" y="2848026"/>
            <a:ext cx="9095828" cy="1508126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tecnológico y nueva sociedad de la información (CIBERSOCIEDAD) </a:t>
            </a:r>
            <a:br>
              <a:rPr lang="es-P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FA6EA72-8286-456D-962A-635BD29FF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09676" y="1041736"/>
            <a:ext cx="9172647" cy="4843807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6CF05E3-FE3F-45C6-A2C5-9F5408F4F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smtClean="0"/>
              <a:pPr rtl="0"/>
              <a:t>2</a:t>
            </a:fld>
            <a:endParaRPr lang="es-ES"/>
          </a:p>
        </p:txBody>
      </p:sp>
      <p:sp>
        <p:nvSpPr>
          <p:cNvPr id="17" name="Diagrama de flujo: operación manual 16">
            <a:extLst>
              <a:ext uri="{FF2B5EF4-FFF2-40B4-BE49-F238E27FC236}">
                <a16:creationId xmlns:a16="http://schemas.microsoft.com/office/drawing/2014/main" id="{C935E1F9-3673-4D5F-9BA9-E533913D9350}"/>
              </a:ext>
            </a:extLst>
          </p:cNvPr>
          <p:cNvSpPr/>
          <p:nvPr/>
        </p:nvSpPr>
        <p:spPr>
          <a:xfrm rot="10800000">
            <a:off x="1509674" y="5018130"/>
            <a:ext cx="9172648" cy="833447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Diagrama de flujo: operación manual 10">
            <a:extLst>
              <a:ext uri="{FF2B5EF4-FFF2-40B4-BE49-F238E27FC236}">
                <a16:creationId xmlns:a16="http://schemas.microsoft.com/office/drawing/2014/main" id="{6EF3BE2A-69BB-47E6-A3AA-25F06306C89A}"/>
              </a:ext>
            </a:extLst>
          </p:cNvPr>
          <p:cNvSpPr/>
          <p:nvPr/>
        </p:nvSpPr>
        <p:spPr>
          <a:xfrm>
            <a:off x="1509675" y="1041737"/>
            <a:ext cx="9172648" cy="833447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51F70B-B1B7-4432-92DB-73F9EBAD365E}"/>
              </a:ext>
            </a:extLst>
          </p:cNvPr>
          <p:cNvSpPr txBox="1"/>
          <p:nvPr/>
        </p:nvSpPr>
        <p:spPr>
          <a:xfrm>
            <a:off x="3014868" y="1041735"/>
            <a:ext cx="64140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Revolución de la información combina cambios profundos con una continuidad histórica de la sociedad.</a:t>
            </a:r>
            <a:endParaRPr lang="es-P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PA" sz="3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C0CB16-4921-4B05-B97F-0974ED2C6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08" y="1720406"/>
            <a:ext cx="7906580" cy="38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5A9FF5-7F76-43F9-8EBE-606AC1E2C5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/>
              <a:t>Agregar un pie de página</a:t>
            </a:r>
          </a:p>
        </p:txBody>
      </p:sp>
      <p:sp>
        <p:nvSpPr>
          <p:cNvPr id="11" name="Rectángulo: Una sola esquina cortada 10" descr="Cuadro de énfasis de pie de página">
            <a:extLst>
              <a:ext uri="{FF2B5EF4-FFF2-40B4-BE49-F238E27FC236}">
                <a16:creationId xmlns:a16="http://schemas.microsoft.com/office/drawing/2014/main" id="{A39C0937-57CD-4C2F-B530-516994363917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8EC366-9118-4504-88CF-ABE80F98E7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60C2CA7-6ED8-4262-9542-295AB9A7A744}"/>
              </a:ext>
            </a:extLst>
          </p:cNvPr>
          <p:cNvSpPr/>
          <p:nvPr/>
        </p:nvSpPr>
        <p:spPr>
          <a:xfrm>
            <a:off x="0" y="4445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JHJHHJOHJGHOHYH</a:t>
            </a:r>
            <a:endParaRPr lang="es-PA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8961C65-A0D6-4B92-8949-59A4315AC672}"/>
              </a:ext>
            </a:extLst>
          </p:cNvPr>
          <p:cNvGrpSpPr/>
          <p:nvPr/>
        </p:nvGrpSpPr>
        <p:grpSpPr>
          <a:xfrm>
            <a:off x="0" y="145774"/>
            <a:ext cx="11847443" cy="6335998"/>
            <a:chOff x="0" y="145774"/>
            <a:chExt cx="12131900" cy="6335998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877CC83-D049-4D65-8FDA-367234926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258" y="795348"/>
              <a:ext cx="10953384" cy="5686424"/>
            </a:xfrm>
            <a:prstGeom prst="rect">
              <a:avLst/>
            </a:prstGeom>
          </p:spPr>
        </p:pic>
        <p:sp>
          <p:nvSpPr>
            <p:cNvPr id="17" name="Nube 16">
              <a:extLst>
                <a:ext uri="{FF2B5EF4-FFF2-40B4-BE49-F238E27FC236}">
                  <a16:creationId xmlns:a16="http://schemas.microsoft.com/office/drawing/2014/main" id="{2BE81E82-7720-422A-9BF4-8ACD067E209E}"/>
                </a:ext>
              </a:extLst>
            </p:cNvPr>
            <p:cNvSpPr/>
            <p:nvPr/>
          </p:nvSpPr>
          <p:spPr>
            <a:xfrm>
              <a:off x="4141304" y="145774"/>
              <a:ext cx="4114800" cy="9144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F456EBB-8C96-491F-A05E-C1F45F702B30}"/>
                </a:ext>
              </a:extLst>
            </p:cNvPr>
            <p:cNvSpPr txBox="1"/>
            <p:nvPr/>
          </p:nvSpPr>
          <p:spPr>
            <a:xfrm>
              <a:off x="5234609" y="389697"/>
              <a:ext cx="2676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CONCEPTO DE</a:t>
              </a:r>
              <a:endParaRPr lang="es-PA" b="1" dirty="0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23690194-3C61-462A-BE18-FECB453A115C}"/>
                </a:ext>
              </a:extLst>
            </p:cNvPr>
            <p:cNvSpPr txBox="1"/>
            <p:nvPr/>
          </p:nvSpPr>
          <p:spPr>
            <a:xfrm>
              <a:off x="0" y="1772828"/>
              <a:ext cx="2716695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Sistema técnico que sirve para informar a los miembros de una comunidad determinada.</a:t>
              </a:r>
              <a:endParaRPr lang="es-P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9CAA6C9-1BF7-46E5-BC97-E3E3D6A6022A}"/>
                </a:ext>
              </a:extLst>
            </p:cNvPr>
            <p:cNvSpPr txBox="1"/>
            <p:nvPr/>
          </p:nvSpPr>
          <p:spPr>
            <a:xfrm>
              <a:off x="4300330" y="3535790"/>
              <a:ext cx="3711072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Con sitios de internet formados por comunidades de individuos con intereses o actividades en común y que permiten el contacto entre estos.</a:t>
              </a:r>
              <a:endParaRPr lang="es-P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ACCB7BF-0BEE-4ABE-9CAE-3982BBE143A9}"/>
                </a:ext>
              </a:extLst>
            </p:cNvPr>
            <p:cNvSpPr txBox="1"/>
            <p:nvPr/>
          </p:nvSpPr>
          <p:spPr>
            <a:xfrm>
              <a:off x="8520682" y="2592395"/>
              <a:ext cx="3611218" cy="1384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Es un proceso de evolución profunda de la vida y las interacciones entre personas y gobierno, etc. La cual se da atreves de las tecnologías de la información.</a:t>
              </a:r>
            </a:p>
            <a:p>
              <a:pPr algn="just"/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es-P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Una sola esquina cortada 9" descr="Cuadro de énfasis de pie de página">
            <a:extLst>
              <a:ext uri="{FF2B5EF4-FFF2-40B4-BE49-F238E27FC236}">
                <a16:creationId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smtClean="0"/>
              <a:pPr rtl="0"/>
              <a:t>4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B1302D-F5F5-4B92-A4E6-284AAB9CD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5" y="490330"/>
            <a:ext cx="11065566" cy="58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Una sola esquina cortada 9" descr="Cuadro de énfasis de pie de página">
            <a:extLst>
              <a:ext uri="{FF2B5EF4-FFF2-40B4-BE49-F238E27FC236}">
                <a16:creationId xmlns:a16="http://schemas.microsoft.com/office/drawing/2014/main" id="{CDA9F8EC-2836-4D7A-8BB2-6D1C849515C1}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smtClean="0"/>
              <a:pPr rtl="0"/>
              <a:t>5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98F748-86BE-425D-8BE4-2C663C914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3" y="609600"/>
            <a:ext cx="10793895" cy="57961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965514-1FD5-43B0-91D0-048E3C0A7510}"/>
              </a:ext>
            </a:extLst>
          </p:cNvPr>
          <p:cNvSpPr txBox="1"/>
          <p:nvPr/>
        </p:nvSpPr>
        <p:spPr>
          <a:xfrm>
            <a:off x="4068417" y="452254"/>
            <a:ext cx="581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CIBERSOCIEDAD</a:t>
            </a:r>
            <a:r>
              <a:rPr lang="es-ES" dirty="0"/>
              <a:t>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956110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54106_TF34357351" id="{4DBF75E2-F17F-476E-9EF2-1ECC073AF355}" vid="{73925999-48B9-456E-B495-77C5200E6BD5}"/>
    </a:ext>
  </a:extLst>
</a:theme>
</file>

<file path=ppt/theme/theme2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361ED8-85A0-453F-805C-6D9AF4A72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5F1FAD-176C-4A03-BD9A-1520119C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B18BB-C24E-408B-9A12-8848DDD7A30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moderna oscura</Template>
  <TotalTime>561</TotalTime>
  <Words>114</Words>
  <Application>Microsoft Office PowerPoint</Application>
  <PresentationFormat>Panorámica</PresentationFormat>
  <Paragraphs>18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Tema de Office</vt:lpstr>
      <vt:lpstr>Cambio tecnológico y nueva sociedad de la información (CIBERSOCIEDAD)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sistemas.</dc:title>
  <dc:creator>Alfredo Palacio Jaén</dc:creator>
  <cp:lastModifiedBy>Alfredo Palacio Jaén</cp:lastModifiedBy>
  <cp:revision>29</cp:revision>
  <dcterms:created xsi:type="dcterms:W3CDTF">2021-10-13T00:27:56Z</dcterms:created>
  <dcterms:modified xsi:type="dcterms:W3CDTF">2022-03-11T23:15:12Z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