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6" r:id="rId5"/>
    <p:sldId id="257" r:id="rId6"/>
    <p:sldId id="260" r:id="rId7"/>
    <p:sldId id="258" r:id="rId8"/>
    <p:sldId id="259" r:id="rId9"/>
    <p:sldId id="261" r:id="rId10"/>
    <p:sldId id="262" r:id="rId11"/>
    <p:sldId id="264" r:id="rId12"/>
    <p:sldId id="263"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F505D-EBE4-D351-603F-BC409A00B564}" v="157" dt="2023-11-08T16:44:34.670"/>
    <p1510:client id="{3F9B6FDE-59E6-462B-A853-584F675436EF}" v="64" dt="2023-11-07T12:16:19.933"/>
    <p1510:client id="{6B5AB96E-309C-6569-8477-7BEC2848675D}" v="339" dt="2023-11-07T16:42:13.366"/>
    <p1510:client id="{845EC2C9-D9C5-4927-2626-0DBE57E2840E}" v="38" dt="2023-11-23T14:23:54.627"/>
    <p1510:client id="{942C2671-857D-D343-ED73-CDF7B9868F59}" v="164" dt="2023-11-08T16:16:01.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autoAdjust="0"/>
  </p:normalViewPr>
  <p:slideViewPr>
    <p:cSldViewPr snapToGrid="0">
      <p:cViewPr varScale="1">
        <p:scale>
          <a:sx n="80" d="100"/>
          <a:sy n="80" d="100"/>
        </p:scale>
        <p:origin x="-67" y="-5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70"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xmlns=""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E5C380F-B986-440E-A941-F81B9E0984E3}" type="datetime1">
              <a:rPr lang="es-ES" smtClean="0"/>
              <a:pPr rtl="0"/>
              <a:t>23/11/2023</a:t>
            </a:fld>
            <a:endParaRPr lang="es-ES"/>
          </a:p>
        </p:txBody>
      </p:sp>
      <p:sp>
        <p:nvSpPr>
          <p:cNvPr id="4" name="Marcador de pie de página 3">
            <a:extLst>
              <a:ext uri="{FF2B5EF4-FFF2-40B4-BE49-F238E27FC236}">
                <a16:creationId xmlns:a16="http://schemas.microsoft.com/office/drawing/2014/main" xmlns=""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xmlns=""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775EF03-110B-4710-A708-FEF1927612B9}" type="slidenum">
              <a:rPr lang="es-ES" smtClean="0"/>
              <a:pPr rtl="0"/>
              <a:t>‹Nº›</a:t>
            </a:fld>
            <a:endParaRPr lang="es-ES"/>
          </a:p>
        </p:txBody>
      </p:sp>
    </p:spTree>
    <p:extLst>
      <p:ext uri="{BB962C8B-B14F-4D97-AF65-F5344CB8AC3E}">
        <p14:creationId xmlns:p14="http://schemas.microsoft.com/office/powerpoint/2010/main" xmlns="" val="16323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8ED417-72B0-400E-9505-0FABEF441596}" type="datetime1">
              <a:rPr lang="es-ES" noProof="0" smtClean="0"/>
              <a:pPr rtl="0"/>
              <a:t>23/11/2023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18CCA95-4F40-4CDD-BF1E-B8C9EB86EE73}" type="slidenum">
              <a:rPr lang="es-ES" noProof="0" smtClean="0"/>
              <a:pPr rtl="0"/>
              <a:t>‹Nº›</a:t>
            </a:fld>
            <a:endParaRPr lang="es-ES" noProof="0"/>
          </a:p>
        </p:txBody>
      </p:sp>
    </p:spTree>
    <p:extLst>
      <p:ext uri="{BB962C8B-B14F-4D97-AF65-F5344CB8AC3E}">
        <p14:creationId xmlns:p14="http://schemas.microsoft.com/office/powerpoint/2010/main" xmlns="" val="2566295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18CCA95-4F40-4CDD-BF1E-B8C9EB86EE73}" type="slidenum">
              <a:rPr lang="es-ES" smtClean="0"/>
              <a:pPr rtl="0"/>
              <a:t>1</a:t>
            </a:fld>
            <a:endParaRPr lang="es-ES"/>
          </a:p>
        </p:txBody>
      </p:sp>
    </p:spTree>
    <p:extLst>
      <p:ext uri="{BB962C8B-B14F-4D97-AF65-F5344CB8AC3E}">
        <p14:creationId xmlns:p14="http://schemas.microsoft.com/office/powerpoint/2010/main" xmlns="" val="30318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ángulo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2611808" y="3428998"/>
            <a:ext cx="5518066" cy="2268559"/>
          </a:xfrm>
        </p:spPr>
        <p:txBody>
          <a:bodyPr rtlCol="0" anchor="t">
            <a:normAutofit/>
          </a:bodyPr>
          <a:lstStyle>
            <a:lvl1pPr algn="r">
              <a:defRPr sz="6000"/>
            </a:lvl1pPr>
          </a:lstStyle>
          <a:p>
            <a:pPr rtl="0"/>
            <a:r>
              <a:rPr lang="es-ES" noProof="0"/>
              <a:t>Haga clic para modificar el estilo de título del patrón</a:t>
            </a:r>
          </a:p>
        </p:txBody>
      </p:sp>
      <p:sp>
        <p:nvSpPr>
          <p:cNvPr id="3" name="Subtítulo 2"/>
          <p:cNvSpPr>
            <a:spLocks noGrp="1"/>
          </p:cNvSpPr>
          <p:nvPr>
            <p:ph type="subTitle" idx="1"/>
          </p:nvPr>
        </p:nvSpPr>
        <p:spPr>
          <a:xfrm>
            <a:off x="2772274" y="2268786"/>
            <a:ext cx="5357600" cy="1160213"/>
          </a:xfrm>
        </p:spPr>
        <p:txBody>
          <a:bodyPr tIns="0" rtlCol="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Haga clic para modificar el estilo de subtítulo del patrón</a:t>
            </a:r>
          </a:p>
        </p:txBody>
      </p:sp>
      <p:sp>
        <p:nvSpPr>
          <p:cNvPr id="4" name="Marcador de fecha 3"/>
          <p:cNvSpPr>
            <a:spLocks noGrp="1"/>
          </p:cNvSpPr>
          <p:nvPr>
            <p:ph type="dt" sz="half" idx="10"/>
          </p:nvPr>
        </p:nvSpPr>
        <p:spPr/>
        <p:txBody>
          <a:bodyPr rtlCol="0"/>
          <a:lstStyle/>
          <a:p>
            <a:pPr rtl="0"/>
            <a:fld id="{77A3FD88-36EB-4292-BB42-746973C0F48E}" type="datetime1">
              <a:rPr lang="es-ES" noProof="0" smtClean="0"/>
              <a:pPr rtl="0"/>
              <a:t>23/11/2023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Ins="45720" rtlCol="0"/>
          <a:lstStyle/>
          <a:p>
            <a:pPr rtl="0"/>
            <a:fld id="{600CBFCC-E1FF-473E-BF42-70E7405CF173}" type="slidenum">
              <a:rPr lang="es-ES" noProof="0" smtClean="0"/>
              <a:pPr rtl="0"/>
              <a:t>‹Nº›</a:t>
            </a:fld>
            <a:endParaRPr lang="es-ES" noProof="0"/>
          </a:p>
        </p:txBody>
      </p:sp>
      <p:sp>
        <p:nvSpPr>
          <p:cNvPr id="13" name="Cuadro de texto 12"/>
          <p:cNvSpPr txBox="1"/>
          <p:nvPr/>
        </p:nvSpPr>
        <p:spPr>
          <a:xfrm>
            <a:off x="2191282" y="3262852"/>
            <a:ext cx="415636" cy="461665"/>
          </a:xfrm>
          <a:prstGeom prst="rect">
            <a:avLst/>
          </a:prstGeom>
          <a:noFill/>
        </p:spPr>
        <p:txBody>
          <a:bodyPr wrap="square" rtlCol="0">
            <a:spAutoFit/>
          </a:bodyPr>
          <a:lstStyle/>
          <a:p>
            <a:pPr algn="r" rtl="0"/>
            <a:r>
              <a:rPr lang="es-ES" sz="2400" noProof="0">
                <a:solidFill>
                  <a:schemeClr val="accent6"/>
                </a:solidFill>
                <a:latin typeface="Wingdings 3" panose="05040102010807070707" pitchFamily="18" charset="2"/>
              </a:rPr>
              <a:t>z</a:t>
            </a:r>
            <a:endParaRPr lang="es-ES" sz="24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ángulo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ángulo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uadro de texto 8"/>
          <p:cNvSpPr txBox="1"/>
          <p:nvPr/>
        </p:nvSpPr>
        <p:spPr>
          <a:xfrm>
            <a:off x="2194236" y="641225"/>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1"/>
          <p:cNvSpPr>
            <a:spLocks noGrp="1"/>
          </p:cNvSpPr>
          <p:nvPr>
            <p:ph type="title"/>
          </p:nvPr>
        </p:nvSpPr>
        <p:spPr>
          <a:xfrm>
            <a:off x="2611808" y="808056"/>
            <a:ext cx="7954091" cy="1077229"/>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28965914-9746-4B75-A8B7-635113FF0084}" type="datetime1">
              <a:rPr lang="es-ES" noProof="0" smtClean="0"/>
              <a:pPr rtl="0"/>
              <a:t>23/11/2023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p14="http://schemas.microsoft.com/office/powerpoint/2010/main" xmlns=""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ángulo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ángulo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uadro de texto 8"/>
          <p:cNvSpPr txBox="1"/>
          <p:nvPr/>
        </p:nvSpPr>
        <p:spPr>
          <a:xfrm rot="5400000">
            <a:off x="10337141" y="416061"/>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vertical 1"/>
          <p:cNvSpPr>
            <a:spLocks noGrp="1"/>
          </p:cNvSpPr>
          <p:nvPr>
            <p:ph type="title" orient="vert"/>
          </p:nvPr>
        </p:nvSpPr>
        <p:spPr>
          <a:xfrm>
            <a:off x="9239380" y="805818"/>
            <a:ext cx="1326519" cy="5244126"/>
          </a:xfrm>
        </p:spPr>
        <p:txBody>
          <a:bodyPr vert="eaVert" rtlCol="0"/>
          <a:lstStyle>
            <a:lvl1pPr algn="l">
              <a:defRPr/>
            </a:lvl1pPr>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2608751" y="970410"/>
            <a:ext cx="6466903" cy="5079534"/>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5393BF7E-FEBA-41D9-8183-422E96B995DE}" type="datetime1">
              <a:rPr lang="es-ES" noProof="0" smtClean="0"/>
              <a:pPr rtl="0"/>
              <a:t>23/11/2023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p14="http://schemas.microsoft.com/office/powerpoint/2010/main" xmlns=""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9" name="Rectángulo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hasCustomPrompt="1"/>
          </p:nvPr>
        </p:nvSpPr>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CF0A7F79-F7AA-4C8C-9186-21D11DCBB42B}" type="datetime1">
              <a:rPr lang="es-ES" noProof="0" smtClean="0"/>
              <a:pPr rtl="0"/>
              <a:t>23/11/2023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
        <p:nvSpPr>
          <p:cNvPr id="7" name="Cuadro de texto 6"/>
          <p:cNvSpPr txBox="1"/>
          <p:nvPr/>
        </p:nvSpPr>
        <p:spPr>
          <a:xfrm>
            <a:off x="2194943" y="641225"/>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ángulo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ángulo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uadro de texto 10"/>
          <p:cNvSpPr txBox="1"/>
          <p:nvPr/>
        </p:nvSpPr>
        <p:spPr>
          <a:xfrm>
            <a:off x="2191843" y="2962586"/>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1"/>
          <p:cNvSpPr>
            <a:spLocks noGrp="1"/>
          </p:cNvSpPr>
          <p:nvPr>
            <p:ph type="title"/>
          </p:nvPr>
        </p:nvSpPr>
        <p:spPr>
          <a:xfrm>
            <a:off x="2609873" y="3147254"/>
            <a:ext cx="7956560" cy="1424746"/>
          </a:xfrm>
        </p:spPr>
        <p:txBody>
          <a:bodyPr rtlCol="0" anchor="t">
            <a:normAutofit/>
          </a:bodyPr>
          <a:lstStyle>
            <a:lvl1pPr algn="r">
              <a:defRPr sz="3200"/>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2773968" y="2268786"/>
            <a:ext cx="7791931" cy="878468"/>
          </a:xfrm>
        </p:spPr>
        <p:txBody>
          <a:bodyPr tIns="0" rtlCol="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462736BC-87A6-4A7F-992B-09556D9CE345}" type="datetime1">
              <a:rPr lang="es-ES" noProof="0" smtClean="0"/>
              <a:pPr rtl="0"/>
              <a:t>23/11/2023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p14="http://schemas.microsoft.com/office/powerpoint/2010/main" xmlns=""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6" name="Rectángulo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ángulo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609873" y="805817"/>
            <a:ext cx="7950984" cy="1081705"/>
          </a:xfrm>
        </p:spPr>
        <p:txBody>
          <a:bodyPr rtlCol="0"/>
          <a:lstStyle/>
          <a:p>
            <a:pPr rtl="0"/>
            <a:r>
              <a:rPr lang="es-ES" noProof="0"/>
              <a:t>Haga clic para modificar el estilo de título del patrón</a:t>
            </a:r>
          </a:p>
        </p:txBody>
      </p:sp>
      <p:sp>
        <p:nvSpPr>
          <p:cNvPr id="3" name="Marcador de contenido 2"/>
          <p:cNvSpPr>
            <a:spLocks noGrp="1"/>
          </p:cNvSpPr>
          <p:nvPr>
            <p:ph sz="half" idx="1" hasCustomPrompt="1"/>
          </p:nvPr>
        </p:nvSpPr>
        <p:spPr>
          <a:xfrm>
            <a:off x="2605374" y="2052116"/>
            <a:ext cx="3891960" cy="399782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6666636" y="2052114"/>
            <a:ext cx="3894222" cy="399782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147FC19E-8E84-4F9B-8254-611B6042A7AD}" type="datetime1">
              <a:rPr lang="es-ES" noProof="0" smtClean="0"/>
              <a:pPr rtl="0"/>
              <a:t>23/11/2023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
        <p:nvSpPr>
          <p:cNvPr id="10" name="Cuadro de texto 9"/>
          <p:cNvSpPr txBox="1"/>
          <p:nvPr/>
        </p:nvSpPr>
        <p:spPr>
          <a:xfrm>
            <a:off x="2196172" y="641223"/>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ángulo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ángulo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uadro de texto 11"/>
          <p:cNvSpPr txBox="1"/>
          <p:nvPr/>
        </p:nvSpPr>
        <p:spPr>
          <a:xfrm>
            <a:off x="2193650" y="636424"/>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1"/>
          <p:cNvSpPr>
            <a:spLocks noGrp="1"/>
          </p:cNvSpPr>
          <p:nvPr>
            <p:ph type="title"/>
          </p:nvPr>
        </p:nvSpPr>
        <p:spPr>
          <a:xfrm>
            <a:off x="2609873" y="805818"/>
            <a:ext cx="7956560" cy="1078348"/>
          </a:xfrm>
        </p:spPr>
        <p:txBody>
          <a:bodyPr rtlCol="0"/>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2609285" y="2052115"/>
            <a:ext cx="3896467"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2609285" y="2851331"/>
            <a:ext cx="3893623" cy="307143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6666634" y="2052115"/>
            <a:ext cx="3899798"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p:cNvSpPr>
            <a:spLocks noGrp="1"/>
          </p:cNvSpPr>
          <p:nvPr>
            <p:ph sz="quarter" idx="4" hasCustomPrompt="1"/>
          </p:nvPr>
        </p:nvSpPr>
        <p:spPr>
          <a:xfrm>
            <a:off x="6666635" y="2851331"/>
            <a:ext cx="3899798" cy="307143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F3BEFA77-04B7-424E-B99A-3AB1D0021EAF}" type="datetime1">
              <a:rPr lang="es-ES" noProof="0" smtClean="0"/>
              <a:pPr rtl="0"/>
              <a:t>23/11/2023</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p14="http://schemas.microsoft.com/office/powerpoint/2010/main" xmlns=""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ángulo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ángulo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9D07D41E-8EB7-41ED-96B9-F8DE5319F0FD}" type="datetime1">
              <a:rPr lang="es-ES" noProof="0" smtClean="0"/>
              <a:pPr rtl="0"/>
              <a:t>23/11/2023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
        <p:nvSpPr>
          <p:cNvPr id="8" name="Cuadro de texto 7"/>
          <p:cNvSpPr txBox="1"/>
          <p:nvPr/>
        </p:nvSpPr>
        <p:spPr>
          <a:xfrm>
            <a:off x="2196172" y="641226"/>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ángulo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ángulo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fecha 1"/>
          <p:cNvSpPr>
            <a:spLocks noGrp="1"/>
          </p:cNvSpPr>
          <p:nvPr>
            <p:ph type="dt" sz="half" idx="10"/>
          </p:nvPr>
        </p:nvSpPr>
        <p:spPr/>
        <p:txBody>
          <a:bodyPr rtlCol="0"/>
          <a:lstStyle/>
          <a:p>
            <a:pPr rtl="0"/>
            <a:fld id="{83E8EB80-1712-4AE0-9696-FFF05A466073}" type="datetime1">
              <a:rPr lang="es-ES" noProof="0" smtClean="0"/>
              <a:pPr rtl="0"/>
              <a:t>23/11/2023</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p14="http://schemas.microsoft.com/office/powerpoint/2010/main" xmlns=""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ángulo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ángulo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uadro de texto 9"/>
          <p:cNvSpPr txBox="1"/>
          <p:nvPr/>
        </p:nvSpPr>
        <p:spPr>
          <a:xfrm>
            <a:off x="1554154" y="1127550"/>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1"/>
          <p:cNvSpPr>
            <a:spLocks noGrp="1"/>
          </p:cNvSpPr>
          <p:nvPr>
            <p:ph type="title"/>
          </p:nvPr>
        </p:nvSpPr>
        <p:spPr>
          <a:xfrm>
            <a:off x="1970323" y="1282451"/>
            <a:ext cx="2664361" cy="1903241"/>
          </a:xfrm>
        </p:spPr>
        <p:txBody>
          <a:bodyPr rtlCol="0" anchor="b">
            <a:normAutofit/>
          </a:bodyPr>
          <a:lstStyle>
            <a:lvl1pPr algn="l">
              <a:defRPr sz="2400"/>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5120154" y="805818"/>
            <a:ext cx="5446278" cy="5244126"/>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hasCustomPrompt="1"/>
          </p:nvPr>
        </p:nvSpPr>
        <p:spPr>
          <a:xfrm>
            <a:off x="1970322" y="3186154"/>
            <a:ext cx="2664361" cy="2386397"/>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8323E2C1-0BF4-4450-8FCA-2D9C05211E03}" type="datetime1">
              <a:rPr lang="es-ES" noProof="0" smtClean="0"/>
              <a:pPr rtl="0"/>
              <a:t>23/11/2023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p14="http://schemas.microsoft.com/office/powerpoint/2010/main" xmlns=""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19" name="Rectángulo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ángulo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rtlCol="0"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10" name="Cuadro de texto 9"/>
          <p:cNvSpPr txBox="1"/>
          <p:nvPr/>
        </p:nvSpPr>
        <p:spPr>
          <a:xfrm>
            <a:off x="1554686" y="1127550"/>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1"/>
          <p:cNvSpPr>
            <a:spLocks noGrp="1"/>
          </p:cNvSpPr>
          <p:nvPr>
            <p:ph type="title"/>
          </p:nvPr>
        </p:nvSpPr>
        <p:spPr>
          <a:xfrm>
            <a:off x="1971241" y="1282452"/>
            <a:ext cx="3970986" cy="1900473"/>
          </a:xfrm>
        </p:spPr>
        <p:txBody>
          <a:bodyPr rtlCol="0" anchor="b">
            <a:normAutofit/>
          </a:bodyPr>
          <a:lstStyle>
            <a:lvl1pPr algn="l">
              <a:defRPr sz="3200"/>
            </a:lvl1pPr>
          </a:lstStyle>
          <a:p>
            <a:pPr rtl="0"/>
            <a:r>
              <a:rPr lang="es-ES" noProof="0"/>
              <a:t>Haga clic para modificar el estilo de título del patrón</a:t>
            </a:r>
          </a:p>
        </p:txBody>
      </p:sp>
      <p:sp>
        <p:nvSpPr>
          <p:cNvPr id="4" name="Marcador de texto 3"/>
          <p:cNvSpPr>
            <a:spLocks noGrp="1"/>
          </p:cNvSpPr>
          <p:nvPr>
            <p:ph type="body" sz="half" idx="2" hasCustomPrompt="1"/>
          </p:nvPr>
        </p:nvSpPr>
        <p:spPr>
          <a:xfrm>
            <a:off x="1970322" y="3182928"/>
            <a:ext cx="3971874" cy="2386394"/>
          </a:xfrm>
        </p:spPr>
        <p:txBody>
          <a:bodyPr rtlCol="0">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7B20CF75-C9EB-4923-8504-823E1357C133}" type="datetime1">
              <a:rPr lang="es-ES" noProof="0" smtClean="0"/>
              <a:pPr rtl="0"/>
              <a:t>23/11/2023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p14="http://schemas.microsoft.com/office/powerpoint/2010/main" xmlns=""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Imagen 1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5" name="Imagen 1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8" name="Rectángulo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título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a:p>
            <a:pPr lvl="5" rtl="0"/>
            <a:r>
              <a:rPr lang="es-ES" noProof="0"/>
              <a:t>Sexto nivel</a:t>
            </a:r>
          </a:p>
          <a:p>
            <a:pPr lvl="6" rtl="0"/>
            <a:r>
              <a:rPr lang="es-ES" noProof="0"/>
              <a:t>Séptimo nivel</a:t>
            </a:r>
          </a:p>
          <a:p>
            <a:pPr lvl="7" rtl="0"/>
            <a:r>
              <a:rPr lang="es-ES" noProof="0"/>
              <a:t>Octavo nivel</a:t>
            </a:r>
          </a:p>
          <a:p>
            <a:pPr lvl="8" rtl="0"/>
            <a:r>
              <a:rPr lang="es-ES" noProof="0"/>
              <a:t>Noveno nivel</a:t>
            </a:r>
          </a:p>
        </p:txBody>
      </p:sp>
      <p:sp>
        <p:nvSpPr>
          <p:cNvPr id="4" name="Marcador de fecha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pPr rtl="0"/>
            <a:fld id="{6CA7AF09-DB89-44A4-ACD6-360CE1A220F1}" type="datetime1">
              <a:rPr lang="es-ES" noProof="0" smtClean="0"/>
              <a:pPr rtl="0"/>
              <a:t>23/11/2023</a:t>
            </a:fld>
            <a:endParaRPr lang="es-ES" noProof="0"/>
          </a:p>
        </p:txBody>
      </p:sp>
      <p:sp>
        <p:nvSpPr>
          <p:cNvPr id="5" name="Marcador de pie de página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pPr rtl="0"/>
            <a:fld id="{600CBFCC-E1FF-473E-BF42-70E7405CF173}" type="slidenum">
              <a:rPr lang="es-ES" noProof="0" smtClean="0"/>
              <a:pPr rtl="0"/>
              <a:t>‹Nº›</a:t>
            </a:fld>
            <a:endParaRPr lang="es-ES" noProof="0"/>
          </a:p>
        </p:txBody>
      </p:sp>
      <p:sp>
        <p:nvSpPr>
          <p:cNvPr id="57" name="Rectángulo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hyperlink" Target="https://aguadulceparaelmundodiariodigital.wordpress.com/2021/04/12/efemerides-marco-aurelio-robles/" TargetMode="External"/><Relationship Id="rId3" Type="http://schemas.openxmlformats.org/officeDocument/2006/relationships/hyperlink" Target="https://parlatino.org/galeria-de-fotos-mesa-directiva/" TargetMode="External"/><Relationship Id="rId7" Type="http://schemas.openxmlformats.org/officeDocument/2006/relationships/hyperlink" Target="https://prezi.com/p/bmqqnf7m6l-8/el-fallido-tratado-alfaro-kellog-de-1926/" TargetMode="External"/><Relationship Id="rId2" Type="http://schemas.openxmlformats.org/officeDocument/2006/relationships/hyperlink" Target="https://www.youtube.com/watch?v=A3KIfTC9d3Y" TargetMode="External"/><Relationship Id="rId1" Type="http://schemas.openxmlformats.org/officeDocument/2006/relationships/slideLayout" Target="../slideLayouts/slideLayout4.xml"/><Relationship Id="rId6" Type="http://schemas.openxmlformats.org/officeDocument/2006/relationships/hyperlink" Target="https://www.mep.go.cr/noticias/dia-nacional-batalla-coto" TargetMode="External"/><Relationship Id="rId5" Type="http://schemas.openxmlformats.org/officeDocument/2006/relationships/hyperlink" Target="https://morenachiapas.si/blog/politica/a-que-grupo-politico-se-le-conocio-como-conservadores.html" TargetMode="External"/><Relationship Id="rId10" Type="http://schemas.openxmlformats.org/officeDocument/2006/relationships/hyperlink" Target="https://es.wikipedia.org/wiki/Ricardo_Adolfo_de_la_Guardia" TargetMode="External"/><Relationship Id="rId4" Type="http://schemas.openxmlformats.org/officeDocument/2006/relationships/hyperlink" Target="https://www.freepik.es/fotos/litigios/6" TargetMode="External"/><Relationship Id="rId9" Type="http://schemas.openxmlformats.org/officeDocument/2006/relationships/hyperlink" Target="https://panamcham.com/en/enrique-de-obarrio"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ditorial.tirant.com/es/ebook/legislacion-de-nacionalidad-y-extranjeria-3-edicion-2012-ana-paloma-abarca-junco-978849004694" TargetMode="External"/><Relationship Id="rId3" Type="http://schemas.openxmlformats.org/officeDocument/2006/relationships/hyperlink" Target="https://www.pinterest.com/pin/462111611744395280/" TargetMode="External"/><Relationship Id="rId7" Type="http://schemas.openxmlformats.org/officeDocument/2006/relationships/hyperlink" Target="https://scout.es/webinars-derechos-humanos-desde-la-educacion-no-formal-en-el-tiempo-libre/" TargetMode="External"/><Relationship Id="rId2" Type="http://schemas.openxmlformats.org/officeDocument/2006/relationships/hyperlink" Target="https://es.wikipedia.org/wiki/Ricardo_Adolfo_de_la_Guardia" TargetMode="External"/><Relationship Id="rId1" Type="http://schemas.openxmlformats.org/officeDocument/2006/relationships/slideLayout" Target="../slideLayouts/slideLayout6.xml"/><Relationship Id="rId6" Type="http://schemas.openxmlformats.org/officeDocument/2006/relationships/hyperlink" Target="https://es.linkedin.com/in/jorge-f%C3%A1brega-golpe-306b0025" TargetMode="External"/><Relationship Id="rId5" Type="http://schemas.openxmlformats.org/officeDocument/2006/relationships/hyperlink" Target="https://befonts.com/carta-magna-font.html" TargetMode="External"/><Relationship Id="rId4" Type="http://schemas.openxmlformats.org/officeDocument/2006/relationships/hyperlink" Target="https://es.wikipedia.org/wiki/Florencio_Harmodio_Arosemena" TargetMode="External"/><Relationship Id="rId9" Type="http://schemas.openxmlformats.org/officeDocument/2006/relationships/hyperlink" Target="https://www.mascontainer.com/panama-autoridad-maritima-confirma-8-516-buques-bajo-su-bander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6C4D283-22EA-4931-9DEC-0304C94143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A7A9E6DD-CC7C-4150-8911-883397CCA1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xmlns="" id="{DDA1B7FE-FED9-4723-8992-4E2804D951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xmlns="" id="{9A1F42EF-9A4D-4E5A-B1EE-7E6EDAE71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70B59514-0D9B-415E-B4CB-4CB50B0FE6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37B4B19-EFE0-4CF3-97D5-BADE0BED78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FB28281-3783-403A-B1AB-0182A003DFE3}"/>
              </a:ext>
            </a:extLst>
          </p:cNvPr>
          <p:cNvSpPr>
            <a:spLocks noGrp="1"/>
          </p:cNvSpPr>
          <p:nvPr>
            <p:ph type="ctrTitle"/>
          </p:nvPr>
        </p:nvSpPr>
        <p:spPr>
          <a:xfrm>
            <a:off x="1552861" y="5326808"/>
            <a:ext cx="5841533" cy="1046484"/>
          </a:xfrm>
        </p:spPr>
        <p:txBody>
          <a:bodyPr rtlCol="0">
            <a:normAutofit/>
          </a:bodyPr>
          <a:lstStyle/>
          <a:p>
            <a:pPr algn="just"/>
            <a:r>
              <a:rPr lang="es-ES" sz="2000" dirty="0">
                <a:cs typeface="Arial" panose="020B0604020202020204"/>
              </a:rPr>
              <a:t>Lic. Tomasa De León, Portal Educativo Panamá</a:t>
            </a:r>
            <a:endParaRPr lang="es-ES"/>
          </a:p>
        </p:txBody>
      </p:sp>
      <p:sp>
        <p:nvSpPr>
          <p:cNvPr id="3" name="Subtítulo 2">
            <a:extLst>
              <a:ext uri="{FF2B5EF4-FFF2-40B4-BE49-F238E27FC236}">
                <a16:creationId xmlns:a16="http://schemas.microsoft.com/office/drawing/2014/main" xmlns="" id="{C4542EAC-8BF3-4BFD-9891-145BC49409C2}"/>
              </a:ext>
            </a:extLst>
          </p:cNvPr>
          <p:cNvSpPr>
            <a:spLocks noGrp="1"/>
          </p:cNvSpPr>
          <p:nvPr>
            <p:ph type="subTitle" idx="1"/>
          </p:nvPr>
        </p:nvSpPr>
        <p:spPr>
          <a:xfrm>
            <a:off x="1190380" y="198448"/>
            <a:ext cx="6405297" cy="3978173"/>
          </a:xfrm>
        </p:spPr>
        <p:txBody>
          <a:bodyPr vert="horz" lIns="91440" tIns="0" rIns="91440" bIns="45720" rtlCol="0" anchor="b">
            <a:noAutofit/>
          </a:bodyPr>
          <a:lstStyle/>
          <a:p>
            <a:pPr algn="just"/>
            <a:r>
              <a:rPr lang="es-ES" sz="4800" b="1" dirty="0">
                <a:cs typeface="Arial"/>
              </a:rPr>
              <a:t>Parlamento, sociedad y política en Panamá</a:t>
            </a:r>
            <a:endParaRPr lang="es-ES" sz="4800" dirty="0">
              <a:cs typeface="Arial"/>
            </a:endParaRPr>
          </a:p>
          <a:p>
            <a:endParaRPr lang="es-ES" dirty="0">
              <a:cs typeface="Arial"/>
            </a:endParaRPr>
          </a:p>
        </p:txBody>
      </p:sp>
      <p:pic>
        <p:nvPicPr>
          <p:cNvPr id="4" name="Imagen 3" descr="Imagen que contiene verde, parado, vistiendo, grupo&#10;&#10;Descripción generada automáticamente">
            <a:extLst>
              <a:ext uri="{FF2B5EF4-FFF2-40B4-BE49-F238E27FC236}">
                <a16:creationId xmlns:a16="http://schemas.microsoft.com/office/drawing/2014/main" xmlns="" id="{476FABF5-ED2F-1E9C-FEAA-6CC36356A02C}"/>
              </a:ext>
            </a:extLst>
          </p:cNvPr>
          <p:cNvPicPr>
            <a:picLocks noChangeAspect="1"/>
          </p:cNvPicPr>
          <p:nvPr/>
        </p:nvPicPr>
        <p:blipFill>
          <a:blip r:embed="rId6" cstate="print"/>
          <a:stretch>
            <a:fillRect/>
          </a:stretch>
        </p:blipFill>
        <p:spPr>
          <a:xfrm>
            <a:off x="7857589" y="146862"/>
            <a:ext cx="3578909" cy="423580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a16="http://schemas.microsoft.com/office/drawing/2014/main" xmlns="" id="{05610B29-A0F6-4F83-BF46-0A928A0AA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44A1DA4E-7BCF-4CD7-A4F9-0DB127419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0A118550-E494-4DE0-B490-26BC14B85A9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2C505205-C60C-44D7-881F-07C10359AE2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E957D74D-20C5-4A4F-8BBE-752F492D7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EFD05A2B-3F9D-47E5-B814-2CBBD77035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7986293D-D958-4EC7-A8F6-8D0E8E8E7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761" y="0"/>
            <a:ext cx="44252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CA0B0E7F-35C6-649C-B0A0-A31C707D89A5}"/>
              </a:ext>
            </a:extLst>
          </p:cNvPr>
          <p:cNvPicPr>
            <a:picLocks noChangeAspect="1"/>
          </p:cNvPicPr>
          <p:nvPr/>
        </p:nvPicPr>
        <p:blipFill>
          <a:blip r:embed="rId5" cstate="print"/>
          <a:stretch>
            <a:fillRect/>
          </a:stretch>
        </p:blipFill>
        <p:spPr>
          <a:xfrm>
            <a:off x="1332365" y="814711"/>
            <a:ext cx="3780658" cy="5232302"/>
          </a:xfrm>
          <a:prstGeom prst="rect">
            <a:avLst/>
          </a:prstGeom>
          <a:ln w="12700">
            <a:noFill/>
          </a:ln>
        </p:spPr>
      </p:pic>
      <p:sp>
        <p:nvSpPr>
          <p:cNvPr id="34" name="Rectangle 33">
            <a:extLst>
              <a:ext uri="{FF2B5EF4-FFF2-40B4-BE49-F238E27FC236}">
                <a16:creationId xmlns:a16="http://schemas.microsoft.com/office/drawing/2014/main" xmlns="" id="{C9895BF7-56E2-44D4-9649-36DE370E7A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A5E132BC-72A4-C146-9EF9-02B727EBE9A1}"/>
              </a:ext>
            </a:extLst>
          </p:cNvPr>
          <p:cNvSpPr>
            <a:spLocks noGrp="1"/>
          </p:cNvSpPr>
          <p:nvPr>
            <p:ph type="title"/>
          </p:nvPr>
        </p:nvSpPr>
        <p:spPr>
          <a:xfrm>
            <a:off x="5783817" y="2005640"/>
            <a:ext cx="5276981" cy="3691917"/>
          </a:xfrm>
        </p:spPr>
        <p:txBody>
          <a:bodyPr vert="horz" lIns="91440" tIns="45720" rIns="91440" bIns="45720" rtlCol="0" anchor="t">
            <a:normAutofit/>
          </a:bodyPr>
          <a:lstStyle/>
          <a:p>
            <a:pPr algn="just"/>
            <a:r>
              <a:rPr lang="es-DO" sz="2000" dirty="0"/>
              <a:t>En 1940, se realizaron las primeras elecciones presidenciales de la década y resultó vencedor el doctor Arnulfo Arias quien derrota al político hombre de leyes y diplomático Ricardo J. Alfaro. Las elecciones estuvieron empañadas por fuertes denuncias de persecución contra el candidato Alfaro, al punto, que Arias triunfa  prácticamente solo en la contienda.  Retrospectivamente, Arnulfo Arias no llega a la faena política de manera improvisada: el 2  de enero de 1931</a:t>
            </a:r>
            <a:r>
              <a:rPr lang="en-US" sz="2000" dirty="0"/>
              <a:t>,</a:t>
            </a:r>
            <a:r>
              <a:rPr lang="en-US" sz="1400" dirty="0"/>
              <a:t> </a:t>
            </a:r>
            <a:endParaRPr lang="es-ES" dirty="0"/>
          </a:p>
          <a:p>
            <a:endParaRPr lang="en-US" sz="1400"/>
          </a:p>
          <a:p>
            <a:endParaRPr lang="en-US" sz="1400"/>
          </a:p>
        </p:txBody>
      </p:sp>
      <p:sp>
        <p:nvSpPr>
          <p:cNvPr id="36" name="Rectangle 35">
            <a:extLst>
              <a:ext uri="{FF2B5EF4-FFF2-40B4-BE49-F238E27FC236}">
                <a16:creationId xmlns:a16="http://schemas.microsoft.com/office/drawing/2014/main" xmlns="" id="{59EAD6B0-1AD9-4CE3-B0CC-D4E06D1C01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52355" y="238784"/>
            <a:ext cx="3933821" cy="6373405"/>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68A8878A-83A5-409E-A085-A29C70A2C5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3704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4178B64B-9BCE-4D27-A095-B71F77B7A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C8298BF7-A81F-42E3-B1B1-C3BFAE1390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9056E82A-0A6E-4002-812D-729C4E4BCF5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B2A66804-85B5-4227-A970-815E01D4C3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CAB1046A-0F16-4E44-B7E3-87E0B65938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B691BB17-F26B-4B4C-9628-935004727F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7D84C54-D43A-2970-CA36-0DE2049F97B1}"/>
              </a:ext>
            </a:extLst>
          </p:cNvPr>
          <p:cNvSpPr>
            <a:spLocks noGrp="1"/>
          </p:cNvSpPr>
          <p:nvPr>
            <p:ph type="title"/>
          </p:nvPr>
        </p:nvSpPr>
        <p:spPr>
          <a:xfrm>
            <a:off x="1078407" y="1301149"/>
            <a:ext cx="5774689" cy="5201540"/>
          </a:xfrm>
        </p:spPr>
        <p:txBody>
          <a:bodyPr vert="horz" lIns="91440" tIns="45720" rIns="91440" bIns="45720" rtlCol="0" anchor="t">
            <a:normAutofit/>
          </a:bodyPr>
          <a:lstStyle/>
          <a:p>
            <a:pPr algn="just"/>
            <a:r>
              <a:rPr lang="es-SV" sz="2000" dirty="0"/>
              <a:t>participa junto a su hermano Harmodio en el derrocamiento del presidente Florencio H. Arosemena, dirigido por el Movimiento Cívico de Acción Comunal. Al llegar a la Presidencia de la República Harmodio arias (1392), lo designa Jefe de Salud Pública y en 1935 Secretario de Agricultura, Fomento y Obras Públicas Posteriormente, el Presidente Juan Demóstenes Arosemena lo nombran Embajador en varios países de Europa.</a:t>
            </a:r>
            <a:endParaRPr lang="es-SV" dirty="0"/>
          </a:p>
          <a:p>
            <a:endParaRPr lang="en-US" sz="1500"/>
          </a:p>
          <a:p>
            <a:endParaRPr lang="en-US" sz="1500"/>
          </a:p>
        </p:txBody>
      </p:sp>
      <p:sp>
        <p:nvSpPr>
          <p:cNvPr id="34" name="Rectangle 33">
            <a:extLst>
              <a:ext uri="{FF2B5EF4-FFF2-40B4-BE49-F238E27FC236}">
                <a16:creationId xmlns:a16="http://schemas.microsoft.com/office/drawing/2014/main" xmlns="" id="{77594275-0133-4DE0-BA80-AA7FAEA50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7866" y="647189"/>
            <a:ext cx="3114202" cy="55642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11BCAFBC-BC46-A482-E1A6-5E1B9B612934}"/>
              </a:ext>
            </a:extLst>
          </p:cNvPr>
          <p:cNvPicPr>
            <a:picLocks noChangeAspect="1"/>
          </p:cNvPicPr>
          <p:nvPr/>
        </p:nvPicPr>
        <p:blipFill>
          <a:blip r:embed="rId5" cstate="print"/>
          <a:stretch>
            <a:fillRect/>
          </a:stretch>
        </p:blipFill>
        <p:spPr>
          <a:xfrm>
            <a:off x="7754550" y="724411"/>
            <a:ext cx="2886214" cy="5299916"/>
          </a:xfrm>
          <a:prstGeom prst="rect">
            <a:avLst/>
          </a:prstGeom>
          <a:ln>
            <a:noFill/>
          </a:ln>
        </p:spPr>
      </p:pic>
      <p:sp>
        <p:nvSpPr>
          <p:cNvPr id="36" name="Rectangle 35">
            <a:extLst>
              <a:ext uri="{FF2B5EF4-FFF2-40B4-BE49-F238E27FC236}">
                <a16:creationId xmlns:a16="http://schemas.microsoft.com/office/drawing/2014/main" xmlns="" id="{DCB1D2AD-7FC0-4C85-B2D6-1E81054440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5942" y="888935"/>
            <a:ext cx="2633123" cy="5080814"/>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2FDCB524-4A11-4EC4-A0B9-D0C2E3456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6081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847489EB-355C-4170-8C70-5CDD42EFDD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521CC0F3-7B68-4C9C-999A-74F8925C33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3EB18ECF-1C11-48BB-8C2B-DC5532A906F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D8887E40-5A0B-4897-80F0-0BAFAAB61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92E3B1B6-DAAA-408B-A99C-2A7EE0409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7A72B882-D016-4849-AF04-88E39D13AC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547D6B2D-B433-BAD9-B3EF-90B19038710C}"/>
              </a:ext>
            </a:extLst>
          </p:cNvPr>
          <p:cNvSpPr>
            <a:spLocks noGrp="1"/>
          </p:cNvSpPr>
          <p:nvPr>
            <p:ph type="title"/>
          </p:nvPr>
        </p:nvSpPr>
        <p:spPr>
          <a:xfrm>
            <a:off x="1976398" y="4390043"/>
            <a:ext cx="8440564" cy="2281504"/>
          </a:xfrm>
        </p:spPr>
        <p:txBody>
          <a:bodyPr vert="horz" lIns="91440" tIns="45720" rIns="91440" bIns="45720" rtlCol="0" anchor="t">
            <a:normAutofit/>
          </a:bodyPr>
          <a:lstStyle/>
          <a:p>
            <a:pPr algn="just"/>
            <a:r>
              <a:rPr lang="es-EC" sz="2000" dirty="0"/>
              <a:t>Sobre Arnulfo Arias existe en la actualidad una extensa bibliografía. Como no es el interés de este escrito profundizar en su trayectoria, nos limitaremos a describir una de sus acciones presidenciales, que consistió en derogar la Constitución de 1904, dando lugar a la población de una nueva Carta Magna en el 1941. La Constitución de 1941 fue aprobada por la Asamblea Nacional de noviembre de 1940, un mes después el texto sería sometido a plebiscito</a:t>
            </a:r>
            <a:r>
              <a:rPr lang="en-US" sz="1200" dirty="0"/>
              <a:t>.</a:t>
            </a:r>
            <a:endParaRPr lang="es-ES" dirty="0"/>
          </a:p>
        </p:txBody>
      </p:sp>
      <p:sp>
        <p:nvSpPr>
          <p:cNvPr id="34" name="Rectangle 33">
            <a:extLst>
              <a:ext uri="{FF2B5EF4-FFF2-40B4-BE49-F238E27FC236}">
                <a16:creationId xmlns:a16="http://schemas.microsoft.com/office/drawing/2014/main" xmlns="" id="{41FF9E96-6955-4599-A2D0-1FF57939CB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Texto&#10;&#10;Descripción generada automáticamente">
            <a:extLst>
              <a:ext uri="{FF2B5EF4-FFF2-40B4-BE49-F238E27FC236}">
                <a16:creationId xmlns:a16="http://schemas.microsoft.com/office/drawing/2014/main" xmlns="" id="{334129A2-D440-B3D7-25F6-61EFD5CFF5DA}"/>
              </a:ext>
            </a:extLst>
          </p:cNvPr>
          <p:cNvPicPr>
            <a:picLocks noChangeAspect="1"/>
          </p:cNvPicPr>
          <p:nvPr/>
        </p:nvPicPr>
        <p:blipFill>
          <a:blip r:embed="rId5" cstate="print"/>
          <a:stretch>
            <a:fillRect/>
          </a:stretch>
        </p:blipFill>
        <p:spPr>
          <a:xfrm>
            <a:off x="4138785" y="972646"/>
            <a:ext cx="4102935" cy="2648383"/>
          </a:xfrm>
          <a:prstGeom prst="rect">
            <a:avLst/>
          </a:prstGeom>
          <a:ln>
            <a:noFill/>
          </a:ln>
        </p:spPr>
      </p:pic>
      <p:sp>
        <p:nvSpPr>
          <p:cNvPr id="36" name="Rectangle 35">
            <a:extLst>
              <a:ext uri="{FF2B5EF4-FFF2-40B4-BE49-F238E27FC236}">
                <a16:creationId xmlns:a16="http://schemas.microsoft.com/office/drawing/2014/main" xmlns="" id="{A15CFF31-2A56-4E24-9263-DC4342144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82966" y="888935"/>
            <a:ext cx="8613076"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8F8907EB-52AA-4516-BC6A-7861CE0774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9025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60" name="Picture 59">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62" name="Rectangle 61">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65">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xtBox 69">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72" name="Rectangle 71">
            <a:extLst>
              <a:ext uri="{FF2B5EF4-FFF2-40B4-BE49-F238E27FC236}">
                <a16:creationId xmlns:a16="http://schemas.microsoft.com/office/drawing/2014/main" xmlns="" id="{55980737-1E33-40A8-819D-C20C41E4F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xmlns="" id="{6ABBD51A-FA48-44B8-B184-A40D7F134F1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76" name="Picture 75">
            <a:extLst>
              <a:ext uri="{FF2B5EF4-FFF2-40B4-BE49-F238E27FC236}">
                <a16:creationId xmlns:a16="http://schemas.microsoft.com/office/drawing/2014/main" xmlns="" id="{510188A9-F0D9-4FE9-85DC-2179145278C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78" name="Rectangle 77">
            <a:extLst>
              <a:ext uri="{FF2B5EF4-FFF2-40B4-BE49-F238E27FC236}">
                <a16:creationId xmlns:a16="http://schemas.microsoft.com/office/drawing/2014/main" xmlns="" id="{32927575-BD84-44B6-BE49-E0C7EDD0E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xmlns="" id="{73FDF09A-B960-49F4-BAEB-DA397BDCD4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791BE6C0-4118-460B-90C2-160041247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BEC21A7D-CE05-0A97-1B31-C40428D8EBEF}"/>
              </a:ext>
            </a:extLst>
          </p:cNvPr>
          <p:cNvSpPr>
            <a:spLocks noGrp="1"/>
          </p:cNvSpPr>
          <p:nvPr>
            <p:ph type="title"/>
          </p:nvPr>
        </p:nvSpPr>
        <p:spPr>
          <a:xfrm>
            <a:off x="1969804" y="1762931"/>
            <a:ext cx="4838241" cy="4336220"/>
          </a:xfrm>
        </p:spPr>
        <p:txBody>
          <a:bodyPr vert="horz" lIns="91440" tIns="45720" rIns="91440" bIns="45720" rtlCol="0" anchor="t">
            <a:noAutofit/>
          </a:bodyPr>
          <a:lstStyle/>
          <a:p>
            <a:pPr algn="just"/>
            <a:r>
              <a:rPr lang="es-CO" sz="2000" dirty="0"/>
              <a:t>En materia de procedimiento, la Constitución de 1904 establecía (artículo 137) que la siguiente Asamblea debía  ratificar el acto. El Gobierno Nacional, pasando por alto esta disposición, opta por otro camino explicado por Jorge Fábrega Ponce:(</a:t>
            </a:r>
            <a:r>
              <a:rPr lang="es-CO" sz="1000" dirty="0"/>
              <a:t>2</a:t>
            </a:r>
            <a:r>
              <a:rPr lang="es-CO" sz="2000" dirty="0"/>
              <a:t>) “El órgano Ejecutivo, rompiendo el ordenamiento constitucional entonces vigente, mediante Decreto 141 de 26 de noviembre de 1940, asumió la representación suprema del Estado, en la medida necesaria para el único fin de hacer posible la celebración de un plebiscito, </a:t>
            </a:r>
            <a:endParaRPr lang="es-ES"/>
          </a:p>
          <a:p>
            <a:endParaRPr lang="en-US" sz="1000"/>
          </a:p>
        </p:txBody>
      </p:sp>
      <p:pic>
        <p:nvPicPr>
          <p:cNvPr id="3" name="Imagen 2" descr="Un hombre con traje y corbata&#10;&#10;Descripción generada automáticamente">
            <a:extLst>
              <a:ext uri="{FF2B5EF4-FFF2-40B4-BE49-F238E27FC236}">
                <a16:creationId xmlns:a16="http://schemas.microsoft.com/office/drawing/2014/main" xmlns="" id="{2C1B42A2-C40B-DC0D-1DCD-25A0BF8A1025}"/>
              </a:ext>
            </a:extLst>
          </p:cNvPr>
          <p:cNvPicPr>
            <a:picLocks noChangeAspect="1"/>
          </p:cNvPicPr>
          <p:nvPr/>
        </p:nvPicPr>
        <p:blipFill>
          <a:blip r:embed="rId5" cstate="print"/>
          <a:stretch>
            <a:fillRect/>
          </a:stretch>
        </p:blipFill>
        <p:spPr>
          <a:xfrm>
            <a:off x="8201492" y="805342"/>
            <a:ext cx="2903718" cy="478790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84" name="Rectangle 83">
            <a:extLst>
              <a:ext uri="{FF2B5EF4-FFF2-40B4-BE49-F238E27FC236}">
                <a16:creationId xmlns:a16="http://schemas.microsoft.com/office/drawing/2014/main" xmlns="" id="{15B5C763-A6E8-4D31-B139-30D083B82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0966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44A1DA4E-7BCF-4CD7-A4F9-0DB127419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0A118550-E494-4DE0-B490-26BC14B85A9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2C505205-C60C-44D7-881F-07C10359AE2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E957D74D-20C5-4A4F-8BBE-752F492D7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EFD05A2B-3F9D-47E5-B814-2CBBD77035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7986293D-D958-4EC7-A8F6-8D0E8E8E7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761" y="0"/>
            <a:ext cx="44252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2FE0C679-50C9-8794-9500-991B39135307}"/>
              </a:ext>
            </a:extLst>
          </p:cNvPr>
          <p:cNvPicPr>
            <a:picLocks noChangeAspect="1"/>
          </p:cNvPicPr>
          <p:nvPr/>
        </p:nvPicPr>
        <p:blipFill>
          <a:blip r:embed="rId5" cstate="print"/>
          <a:stretch>
            <a:fillRect/>
          </a:stretch>
        </p:blipFill>
        <p:spPr>
          <a:xfrm>
            <a:off x="1332365" y="1584089"/>
            <a:ext cx="3780658" cy="3693546"/>
          </a:xfrm>
          <a:prstGeom prst="rect">
            <a:avLst/>
          </a:prstGeom>
          <a:ln w="12700">
            <a:noFill/>
          </a:ln>
        </p:spPr>
      </p:pic>
      <p:sp>
        <p:nvSpPr>
          <p:cNvPr id="34" name="Rectangle 33">
            <a:extLst>
              <a:ext uri="{FF2B5EF4-FFF2-40B4-BE49-F238E27FC236}">
                <a16:creationId xmlns:a16="http://schemas.microsoft.com/office/drawing/2014/main" xmlns="" id="{C9895BF7-56E2-44D4-9649-36DE370E7A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CE4A5237-A5B1-716C-537C-CEB49CFCB5FF}"/>
              </a:ext>
            </a:extLst>
          </p:cNvPr>
          <p:cNvSpPr>
            <a:spLocks noGrp="1"/>
          </p:cNvSpPr>
          <p:nvPr>
            <p:ph type="title"/>
          </p:nvPr>
        </p:nvSpPr>
        <p:spPr>
          <a:xfrm>
            <a:off x="5996304" y="1582117"/>
            <a:ext cx="5001867" cy="4115440"/>
          </a:xfrm>
        </p:spPr>
        <p:txBody>
          <a:bodyPr vert="horz" lIns="91440" tIns="45720" rIns="91440" bIns="45720" rtlCol="0" anchor="t">
            <a:normAutofit/>
          </a:bodyPr>
          <a:lstStyle/>
          <a:p>
            <a:pPr algn="just"/>
            <a:r>
              <a:rPr lang="es-PR" sz="2000" dirty="0"/>
              <a:t>en el cual el país había de pronunciarse a favor o en contra de la expedición de un nuevo estatuto”. La nueva Constitución se promulga el 2 de enero de 1941. En esta extiende el periodo presidencial y el de los diputados hasta el año 1947 (artículo 195), Entre los avances más significativos tenemos: el haber instituido nuevas garantías individuales, se reconocen y amplían los derechos sociales, se preceptúa que la propiedad privada estará sometida al interés nacional y se dan los primeros pasos hacia la igualdad de derechos entre el hombre y la mujer.</a:t>
            </a:r>
            <a:endParaRPr lang="en-US" sz="2000" dirty="0">
              <a:cs typeface="Arial"/>
            </a:endParaRPr>
          </a:p>
          <a:p>
            <a:endParaRPr lang="en-US" sz="1400"/>
          </a:p>
        </p:txBody>
      </p:sp>
      <p:sp>
        <p:nvSpPr>
          <p:cNvPr id="36" name="Rectangle 35">
            <a:extLst>
              <a:ext uri="{FF2B5EF4-FFF2-40B4-BE49-F238E27FC236}">
                <a16:creationId xmlns:a16="http://schemas.microsoft.com/office/drawing/2014/main" xmlns="" id="{59EAD6B0-1AD9-4CE3-B0CC-D4E06D1C01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52355" y="238784"/>
            <a:ext cx="3933821" cy="6373405"/>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68A8878A-83A5-409E-A085-A29C70A2C5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0770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213" name="Picture 212">
            <a:extLst>
              <a:ext uri="{FF2B5EF4-FFF2-40B4-BE49-F238E27FC236}">
                <a16:creationId xmlns:a16="http://schemas.microsoft.com/office/drawing/2014/main" xmlns="" id="{2FA3880A-8D8F-466C-A4A1-F07BCDD371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15" name="Picture 214">
            <a:extLst>
              <a:ext uri="{FF2B5EF4-FFF2-40B4-BE49-F238E27FC236}">
                <a16:creationId xmlns:a16="http://schemas.microsoft.com/office/drawing/2014/main" xmlns="" id="{3C0A64CB-20A1-4508-B568-284EB04F78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17" name="Rectangle 216">
            <a:extLst>
              <a:ext uri="{FF2B5EF4-FFF2-40B4-BE49-F238E27FC236}">
                <a16:creationId xmlns:a16="http://schemas.microsoft.com/office/drawing/2014/main" xmlns="" id="{8DA14841-53A4-4935-BE65-C8373B8A6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Rectangle 218">
            <a:extLst>
              <a:ext uri="{FF2B5EF4-FFF2-40B4-BE49-F238E27FC236}">
                <a16:creationId xmlns:a16="http://schemas.microsoft.com/office/drawing/2014/main" xmlns="" id="{9877C2CF-B2DD-41C8-8B5E-152673376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Rectangle 220">
            <a:extLst>
              <a:ext uri="{FF2B5EF4-FFF2-40B4-BE49-F238E27FC236}">
                <a16:creationId xmlns:a16="http://schemas.microsoft.com/office/drawing/2014/main" xmlns="" id="{D377EE36-E59D-4778-8F99-4B470DA4A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Rectangle 222">
            <a:extLst>
              <a:ext uri="{FF2B5EF4-FFF2-40B4-BE49-F238E27FC236}">
                <a16:creationId xmlns:a16="http://schemas.microsoft.com/office/drawing/2014/main" xmlns="" id="{2586C6C5-47AF-450A-932D-880EF823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TextBox 224">
            <a:extLst>
              <a:ext uri="{FF2B5EF4-FFF2-40B4-BE49-F238E27FC236}">
                <a16:creationId xmlns:a16="http://schemas.microsoft.com/office/drawing/2014/main" xmlns="" id="{A587901A-AA64-4940-9803-F67677851150}"/>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7" name="Rectangle 226">
            <a:extLst>
              <a:ext uri="{FF2B5EF4-FFF2-40B4-BE49-F238E27FC236}">
                <a16:creationId xmlns:a16="http://schemas.microsoft.com/office/drawing/2014/main" xmlns="" id="{393CD2B5-370C-4E54-BF07-77E46BC7D1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9" name="Picture 228">
            <a:extLst>
              <a:ext uri="{FF2B5EF4-FFF2-40B4-BE49-F238E27FC236}">
                <a16:creationId xmlns:a16="http://schemas.microsoft.com/office/drawing/2014/main" xmlns="" id="{521321C5-E7EE-49D4-8BF3-7DD5F4260FF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31" name="Picture 230">
            <a:extLst>
              <a:ext uri="{FF2B5EF4-FFF2-40B4-BE49-F238E27FC236}">
                <a16:creationId xmlns:a16="http://schemas.microsoft.com/office/drawing/2014/main" xmlns="" id="{B4F98145-516D-4594-B0F0-0F5C85DAF2E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33" name="Rectangle 232">
            <a:extLst>
              <a:ext uri="{FF2B5EF4-FFF2-40B4-BE49-F238E27FC236}">
                <a16:creationId xmlns:a16="http://schemas.microsoft.com/office/drawing/2014/main" xmlns="" id="{249DD94E-466E-443D-84D4-95364BF817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xmlns="" id="{D730E5A1-76E1-474B-9303-1A42C53733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xmlns="" id="{25E42092-1184-49FF-8DE1-34B280A4F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AF143A2-BE11-A42A-F81D-4899866871A5}"/>
              </a:ext>
            </a:extLst>
          </p:cNvPr>
          <p:cNvSpPr>
            <a:spLocks noGrp="1"/>
          </p:cNvSpPr>
          <p:nvPr>
            <p:ph type="title"/>
          </p:nvPr>
        </p:nvSpPr>
        <p:spPr>
          <a:xfrm>
            <a:off x="1878819" y="3719214"/>
            <a:ext cx="8361762" cy="2837216"/>
          </a:xfrm>
        </p:spPr>
        <p:txBody>
          <a:bodyPr vert="horz" lIns="91440" tIns="45720" rIns="91440" bIns="45720" rtlCol="0" anchor="t">
            <a:normAutofit/>
          </a:bodyPr>
          <a:lstStyle/>
          <a:p>
            <a:pPr algn="just"/>
            <a:r>
              <a:rPr lang="es-EC" sz="2000" dirty="0"/>
              <a:t>Un artículo que generó debate social y político fue el 23, inserto en el Titulo ll concerniente a Nacionalidad y Extranjería, allí se puntualizaba lo concerniente a las inmigraciones prohibidas.   </a:t>
            </a:r>
            <a:endParaRPr lang="es-EC" sz="2000" dirty="0">
              <a:cs typeface="Arial"/>
            </a:endParaRPr>
          </a:p>
          <a:p>
            <a:pPr algn="just"/>
            <a:r>
              <a:rPr lang="es-EC" sz="2000" dirty="0"/>
              <a:t>Arnulfo Arias es derrocado en octubre de 1941 por medio de una alianza entre sectores de la oligarquía y el componente armado. Grupos nacionalistas informaban que el motivo cierto del golpe había sido la decisión de su gobierno en no acceder a la petición de los Estados Unidos</a:t>
            </a:r>
            <a:r>
              <a:rPr lang="en-US" sz="1300" dirty="0"/>
              <a:t> </a:t>
            </a:r>
            <a:endParaRPr lang="en-US" sz="1300" dirty="0">
              <a:cs typeface="Arial"/>
            </a:endParaRPr>
          </a:p>
          <a:p>
            <a:endParaRPr lang="en-US" sz="1300"/>
          </a:p>
        </p:txBody>
      </p:sp>
      <p:pic>
        <p:nvPicPr>
          <p:cNvPr id="4" name="Imagen 3">
            <a:extLst>
              <a:ext uri="{FF2B5EF4-FFF2-40B4-BE49-F238E27FC236}">
                <a16:creationId xmlns:a16="http://schemas.microsoft.com/office/drawing/2014/main" xmlns="" id="{F342C9EA-4340-DA57-46C2-ED6FBE04B4AC}"/>
              </a:ext>
            </a:extLst>
          </p:cNvPr>
          <p:cNvPicPr>
            <a:picLocks noChangeAspect="1"/>
          </p:cNvPicPr>
          <p:nvPr/>
        </p:nvPicPr>
        <p:blipFill rotWithShape="1">
          <a:blip r:embed="rId5" cstate="print"/>
          <a:srcRect r="1" b="5840"/>
          <a:stretch/>
        </p:blipFill>
        <p:spPr>
          <a:xfrm>
            <a:off x="8149112" y="56207"/>
            <a:ext cx="2920966" cy="298701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39" name="Rectangle 238">
            <a:extLst>
              <a:ext uri="{FF2B5EF4-FFF2-40B4-BE49-F238E27FC236}">
                <a16:creationId xmlns:a16="http://schemas.microsoft.com/office/drawing/2014/main" xmlns="" id="{E30419FB-3F46-4553-9607-D1AA2CAF1D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257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41" name="Picture 40">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43" name="Rectangle 42">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TextBox 50">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3" name="Rectangle 52">
            <a:extLst>
              <a:ext uri="{FF2B5EF4-FFF2-40B4-BE49-F238E27FC236}">
                <a16:creationId xmlns:a16="http://schemas.microsoft.com/office/drawing/2014/main" xmlns="" id="{36C4D283-22EA-4931-9DEC-0304C94143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xmlns="" id="{A7A9E6DD-CC7C-4150-8911-883397CCA1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57" name="Picture 56">
            <a:extLst>
              <a:ext uri="{FF2B5EF4-FFF2-40B4-BE49-F238E27FC236}">
                <a16:creationId xmlns:a16="http://schemas.microsoft.com/office/drawing/2014/main" xmlns="" id="{DDA1B7FE-FED9-4723-8992-4E2804D951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59" name="Rectangle 58">
            <a:extLst>
              <a:ext uri="{FF2B5EF4-FFF2-40B4-BE49-F238E27FC236}">
                <a16:creationId xmlns:a16="http://schemas.microsoft.com/office/drawing/2014/main" xmlns="" id="{9A1F42EF-9A4D-4E5A-B1EE-7E6EDAE71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70B59514-0D9B-415E-B4CB-4CB50B0FE6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937B4B19-EFE0-4CF3-97D5-BADE0BED78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39992CD-5E91-0344-AF7C-26E7C581839B}"/>
              </a:ext>
            </a:extLst>
          </p:cNvPr>
          <p:cNvSpPr>
            <a:spLocks noGrp="1"/>
          </p:cNvSpPr>
          <p:nvPr>
            <p:ph type="title"/>
          </p:nvPr>
        </p:nvSpPr>
        <p:spPr>
          <a:xfrm>
            <a:off x="1537625" y="2166581"/>
            <a:ext cx="6023073" cy="3530976"/>
          </a:xfrm>
        </p:spPr>
        <p:txBody>
          <a:bodyPr vert="horz" lIns="91440" tIns="45720" rIns="91440" bIns="45720" rtlCol="0" anchor="t">
            <a:normAutofit/>
          </a:bodyPr>
          <a:lstStyle/>
          <a:p>
            <a:pPr algn="just"/>
            <a:r>
              <a:rPr lang="es-CO" sz="2000" dirty="0"/>
              <a:t>de artillar barcos con bandera panameña, con motivo de la segunda guerra mundial. La Presidencia fue asumida el 9 de octubre por Ricardo Adolfo De    la Guardia, Ministro de Gobierno y Justicia, aunque legalmente le correspondía asumir el cargo a alguno de los designados en su  orden:  José Peset. Ernesto Jaén Guardia y Aníbal  Ríos; a </a:t>
            </a:r>
            <a:r>
              <a:rPr lang="es-CO" sz="2000"/>
              <a:t>esta lógica</a:t>
            </a:r>
            <a:r>
              <a:rPr lang="es-CO" sz="2000" dirty="0"/>
              <a:t> prevaleció una maniobra política de la oligarquía con el alto mando de la policía,</a:t>
            </a:r>
            <a:r>
              <a:rPr lang="en-US" sz="1500" dirty="0"/>
              <a:t> </a:t>
            </a:r>
            <a:endParaRPr lang="en-US" sz="1500" dirty="0">
              <a:cs typeface="Arial" panose="020B0604020202020204"/>
            </a:endParaRPr>
          </a:p>
          <a:p>
            <a:endParaRPr lang="en-US" sz="1500"/>
          </a:p>
        </p:txBody>
      </p:sp>
      <p:pic>
        <p:nvPicPr>
          <p:cNvPr id="4" name="Imagen 3">
            <a:extLst>
              <a:ext uri="{FF2B5EF4-FFF2-40B4-BE49-F238E27FC236}">
                <a16:creationId xmlns:a16="http://schemas.microsoft.com/office/drawing/2014/main" xmlns="" id="{E925B7A9-7D0D-7226-DCFD-80361824DA72}"/>
              </a:ext>
            </a:extLst>
          </p:cNvPr>
          <p:cNvPicPr>
            <a:picLocks noChangeAspect="1"/>
          </p:cNvPicPr>
          <p:nvPr/>
        </p:nvPicPr>
        <p:blipFill>
          <a:blip r:embed="rId5" cstate="print"/>
          <a:stretch>
            <a:fillRect/>
          </a:stretch>
        </p:blipFill>
        <p:spPr>
          <a:xfrm>
            <a:off x="8277965" y="164638"/>
            <a:ext cx="3059823" cy="368610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65" name="Rectangle 64">
            <a:extLst>
              <a:ext uri="{FF2B5EF4-FFF2-40B4-BE49-F238E27FC236}">
                <a16:creationId xmlns:a16="http://schemas.microsoft.com/office/drawing/2014/main" xmlns="" id="{05610B29-A0F6-4F83-BF46-0A928A0AA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1590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1C50-FB4D-08BD-43A8-190CC457D7F4}"/>
              </a:ext>
            </a:extLst>
          </p:cNvPr>
          <p:cNvSpPr>
            <a:spLocks noGrp="1"/>
          </p:cNvSpPr>
          <p:nvPr>
            <p:ph type="title"/>
          </p:nvPr>
        </p:nvSpPr>
        <p:spPr>
          <a:xfrm>
            <a:off x="2609873" y="508935"/>
            <a:ext cx="7950984" cy="626484"/>
          </a:xfrm>
        </p:spPr>
        <p:txBody>
          <a:bodyPr>
            <a:normAutofit fontScale="90000"/>
          </a:bodyPr>
          <a:lstStyle/>
          <a:p>
            <a:pPr algn="l"/>
            <a:r>
              <a:rPr lang="es-ES" sz="4800" dirty="0">
                <a:cs typeface="Arial" panose="020B0604020202020204"/>
              </a:rPr>
              <a:t>Imágenes de cortesía</a:t>
            </a:r>
          </a:p>
        </p:txBody>
      </p:sp>
      <p:sp>
        <p:nvSpPr>
          <p:cNvPr id="3" name="Marcador de contenido 2">
            <a:extLst>
              <a:ext uri="{FF2B5EF4-FFF2-40B4-BE49-F238E27FC236}">
                <a16:creationId xmlns:a16="http://schemas.microsoft.com/office/drawing/2014/main" xmlns="" id="{2673187B-316B-DED9-6F74-0C337264A35A}"/>
              </a:ext>
            </a:extLst>
          </p:cNvPr>
          <p:cNvSpPr>
            <a:spLocks noGrp="1"/>
          </p:cNvSpPr>
          <p:nvPr>
            <p:ph sz="half" idx="1"/>
          </p:nvPr>
        </p:nvSpPr>
        <p:spPr>
          <a:xfrm>
            <a:off x="1665245" y="1280220"/>
            <a:ext cx="9295231" cy="5353594"/>
          </a:xfrm>
        </p:spPr>
        <p:txBody>
          <a:bodyPr vert="horz" lIns="91440" tIns="45720" rIns="91440" bIns="45720" rtlCol="0" anchor="t">
            <a:noAutofit/>
          </a:bodyPr>
          <a:lstStyle/>
          <a:p>
            <a:pPr marL="344170" indent="-344170" algn="just">
              <a:buNone/>
            </a:pPr>
            <a:r>
              <a:rPr lang="es-ES" dirty="0">
                <a:ea typeface="+mn-lt"/>
                <a:cs typeface="+mn-lt"/>
              </a:rPr>
              <a:t>Infografía</a:t>
            </a:r>
            <a:endParaRPr lang="es-ES"/>
          </a:p>
          <a:p>
            <a:pPr marL="344170" indent="-344170" algn="just">
              <a:buNone/>
            </a:pPr>
            <a:r>
              <a:rPr lang="es-ES" sz="1600" dirty="0">
                <a:solidFill>
                  <a:srgbClr val="92D050"/>
                </a:solidFill>
                <a:ea typeface="+mn-lt"/>
                <a:cs typeface="+mn-lt"/>
                <a:hlinkClick r:id="rId2">
                  <a:extLst>
                    <a:ext uri="{A12FA001-AC4F-418D-AE19-62706E023703}">
                      <ahyp:hlinkClr xmlns:ahyp="http://schemas.microsoft.com/office/drawing/2018/hyperlinkcolor" xmlns="" val="tx"/>
                    </a:ext>
                  </a:extLst>
                </a:hlinkClick>
              </a:rPr>
              <a:t>https://www.youtube.com/watch?v=A3KIfTC9d3Y</a:t>
            </a:r>
            <a:endParaRPr lang="es-ES" sz="1600">
              <a:solidFill>
                <a:srgbClr val="92D050"/>
              </a:solidFill>
              <a:cs typeface="Arial" panose="020B0604020202020204"/>
              <a:hlinkClick r:id="rId2">
                <a:extLst>
                  <a:ext uri="{A12FA001-AC4F-418D-AE19-62706E023703}">
                    <ahyp:hlinkClr xmlns:ahyp="http://schemas.microsoft.com/office/drawing/2018/hyperlinkcolor" xmlns="" val="tx"/>
                  </a:ext>
                </a:extLst>
              </a:hlinkClick>
            </a:endParaRPr>
          </a:p>
          <a:p>
            <a:pPr marL="344170" indent="-344170" algn="just">
              <a:buNone/>
            </a:pPr>
            <a:r>
              <a:rPr lang="es-ES" sz="1600" dirty="0">
                <a:solidFill>
                  <a:srgbClr val="92D050"/>
                </a:solidFill>
                <a:ea typeface="+mn-lt"/>
                <a:cs typeface="+mn-lt"/>
                <a:hlinkClick r:id="rId3">
                  <a:extLst>
                    <a:ext uri="{A12FA001-AC4F-418D-AE19-62706E023703}">
                      <ahyp:hlinkClr xmlns:ahyp="http://schemas.microsoft.com/office/drawing/2018/hyperlinkcolor" xmlns="" val="tx"/>
                    </a:ext>
                  </a:extLst>
                </a:hlinkClick>
              </a:rPr>
              <a:t>https://parlatino.org/galeria-de-fotos-mesa-directiva/</a:t>
            </a:r>
            <a:endParaRPr lang="es-ES" sz="1600">
              <a:solidFill>
                <a:srgbClr val="92D050"/>
              </a:solidFill>
              <a:cs typeface="Arial" panose="020B0604020202020204"/>
              <a:hlinkClick r:id="rId3">
                <a:extLst>
                  <a:ext uri="{A12FA001-AC4F-418D-AE19-62706E023703}">
                    <ahyp:hlinkClr xmlns:ahyp="http://schemas.microsoft.com/office/drawing/2018/hyperlinkcolor" xmlns="" val="tx"/>
                  </a:ext>
                </a:extLst>
              </a:hlinkClick>
            </a:endParaRPr>
          </a:p>
          <a:p>
            <a:pPr marL="344170" indent="-344170" algn="just">
              <a:buNone/>
            </a:pPr>
            <a:r>
              <a:rPr lang="es-ES" sz="1600" dirty="0">
                <a:solidFill>
                  <a:srgbClr val="92D050"/>
                </a:solidFill>
                <a:ea typeface="+mn-lt"/>
                <a:cs typeface="+mn-lt"/>
                <a:hlinkClick r:id="rId4">
                  <a:extLst>
                    <a:ext uri="{A12FA001-AC4F-418D-AE19-62706E023703}">
                      <ahyp:hlinkClr xmlns:ahyp="http://schemas.microsoft.com/office/drawing/2018/hyperlinkcolor" xmlns="" val="tx"/>
                    </a:ext>
                  </a:extLst>
                </a:hlinkClick>
              </a:rPr>
              <a:t>https://www.freepik.es/fotos/litigios/6</a:t>
            </a:r>
            <a:endParaRPr lang="es-ES" sz="1600">
              <a:solidFill>
                <a:srgbClr val="92D050"/>
              </a:solidFill>
              <a:cs typeface="Arial" panose="020B0604020202020204"/>
              <a:hlinkClick r:id="rId4">
                <a:extLst>
                  <a:ext uri="{A12FA001-AC4F-418D-AE19-62706E023703}">
                    <ahyp:hlinkClr xmlns:ahyp="http://schemas.microsoft.com/office/drawing/2018/hyperlinkcolor" xmlns="" val="tx"/>
                  </a:ext>
                </a:extLst>
              </a:hlinkClick>
            </a:endParaRPr>
          </a:p>
          <a:p>
            <a:pPr marL="344170" indent="-344170" algn="just">
              <a:buNone/>
            </a:pPr>
            <a:r>
              <a:rPr lang="es-ES" sz="1600" dirty="0">
                <a:solidFill>
                  <a:srgbClr val="92D050"/>
                </a:solidFill>
                <a:ea typeface="+mn-lt"/>
                <a:cs typeface="+mn-lt"/>
                <a:hlinkClick r:id="rId5">
                  <a:extLst>
                    <a:ext uri="{A12FA001-AC4F-418D-AE19-62706E023703}">
                      <ahyp:hlinkClr xmlns:ahyp="http://schemas.microsoft.com/office/drawing/2018/hyperlinkcolor" xmlns="" val="tx"/>
                    </a:ext>
                  </a:extLst>
                </a:hlinkClick>
              </a:rPr>
              <a:t>https://morenachiapas.si/blog/politica/a-que-grupo-politico-se-le-conocio-como-conservadores.html</a:t>
            </a:r>
            <a:endParaRPr lang="es-ES" sz="1600">
              <a:solidFill>
                <a:srgbClr val="92D050"/>
              </a:solidFill>
              <a:cs typeface="Arial" panose="020B0604020202020204"/>
              <a:hlinkClick r:id="rId5">
                <a:extLst>
                  <a:ext uri="{A12FA001-AC4F-418D-AE19-62706E023703}">
                    <ahyp:hlinkClr xmlns:ahyp="http://schemas.microsoft.com/office/drawing/2018/hyperlinkcolor" xmlns="" val="tx"/>
                  </a:ext>
                </a:extLst>
              </a:hlinkClick>
            </a:endParaRPr>
          </a:p>
          <a:p>
            <a:pPr marL="344170" indent="-344170" algn="just">
              <a:buNone/>
            </a:pPr>
            <a:r>
              <a:rPr lang="es-ES" sz="1600" dirty="0">
                <a:solidFill>
                  <a:srgbClr val="92D050"/>
                </a:solidFill>
                <a:ea typeface="+mn-lt"/>
                <a:cs typeface="+mn-lt"/>
                <a:hlinkClick r:id="rId6">
                  <a:extLst>
                    <a:ext uri="{A12FA001-AC4F-418D-AE19-62706E023703}">
                      <ahyp:hlinkClr xmlns:ahyp="http://schemas.microsoft.com/office/drawing/2018/hyperlinkcolor" xmlns="" val="tx"/>
                    </a:ext>
                  </a:extLst>
                </a:hlinkClick>
              </a:rPr>
              <a:t>https://www.mep.go.cr/noticias/dia-nacional-batalla-coto</a:t>
            </a:r>
            <a:endParaRPr lang="es-ES" sz="1600">
              <a:solidFill>
                <a:srgbClr val="92D050"/>
              </a:solidFill>
              <a:cs typeface="Arial" panose="020B0604020202020204"/>
              <a:hlinkClick r:id="rId6">
                <a:extLst>
                  <a:ext uri="{A12FA001-AC4F-418D-AE19-62706E023703}">
                    <ahyp:hlinkClr xmlns:ahyp="http://schemas.microsoft.com/office/drawing/2018/hyperlinkcolor" xmlns="" val="tx"/>
                  </a:ext>
                </a:extLst>
              </a:hlinkClick>
            </a:endParaRPr>
          </a:p>
          <a:p>
            <a:pPr marL="344170" indent="-344170" algn="just">
              <a:buNone/>
            </a:pPr>
            <a:r>
              <a:rPr lang="es-ES" sz="1600" dirty="0">
                <a:solidFill>
                  <a:srgbClr val="92D050"/>
                </a:solidFill>
                <a:ea typeface="+mn-lt"/>
                <a:cs typeface="+mn-lt"/>
                <a:hlinkClick r:id="rId7">
                  <a:extLst>
                    <a:ext uri="{A12FA001-AC4F-418D-AE19-62706E023703}">
                      <ahyp:hlinkClr xmlns:ahyp="http://schemas.microsoft.com/office/drawing/2018/hyperlinkcolor" xmlns="" val="tx"/>
                    </a:ext>
                  </a:extLst>
                </a:hlinkClick>
              </a:rPr>
              <a:t>https://prezi.com/p/bmqqnf7m6l-8/el-fallido-tratado-alfaro-kellog-de-1926/</a:t>
            </a:r>
            <a:endParaRPr lang="es-ES" sz="1600">
              <a:solidFill>
                <a:srgbClr val="92D050"/>
              </a:solidFill>
              <a:cs typeface="Arial" panose="020B0604020202020204"/>
              <a:hlinkClick r:id="rId7">
                <a:extLst>
                  <a:ext uri="{A12FA001-AC4F-418D-AE19-62706E023703}">
                    <ahyp:hlinkClr xmlns:ahyp="http://schemas.microsoft.com/office/drawing/2018/hyperlinkcolor" xmlns="" val="tx"/>
                  </a:ext>
                </a:extLst>
              </a:hlinkClick>
            </a:endParaRPr>
          </a:p>
          <a:p>
            <a:pPr marL="344170" indent="-344170" algn="just">
              <a:buNone/>
            </a:pPr>
            <a:r>
              <a:rPr lang="es-ES" sz="1600" dirty="0">
                <a:solidFill>
                  <a:srgbClr val="92D050"/>
                </a:solidFill>
                <a:ea typeface="+mn-lt"/>
                <a:cs typeface="+mn-lt"/>
                <a:hlinkClick r:id="rId8">
                  <a:extLst>
                    <a:ext uri="{A12FA001-AC4F-418D-AE19-62706E023703}">
                      <ahyp:hlinkClr xmlns:ahyp="http://schemas.microsoft.com/office/drawing/2018/hyperlinkcolor" xmlns="" val="tx"/>
                    </a:ext>
                  </a:extLst>
                </a:hlinkClick>
              </a:rPr>
              <a:t>https://aguadulceparaelmundodiariodigital.wordpress.com/2021/04/12/efemerides-marco-aurelio-robles/</a:t>
            </a:r>
            <a:endParaRPr lang="es-ES" sz="1600">
              <a:solidFill>
                <a:srgbClr val="92D050"/>
              </a:solidFill>
              <a:cs typeface="Arial" panose="020B0604020202020204"/>
              <a:hlinkClick r:id="rId8">
                <a:extLst>
                  <a:ext uri="{A12FA001-AC4F-418D-AE19-62706E023703}">
                    <ahyp:hlinkClr xmlns:ahyp="http://schemas.microsoft.com/office/drawing/2018/hyperlinkcolor" xmlns="" val="tx"/>
                  </a:ext>
                </a:extLst>
              </a:hlinkClick>
            </a:endParaRPr>
          </a:p>
          <a:p>
            <a:pPr marL="344170" indent="-344170" algn="just">
              <a:buNone/>
            </a:pPr>
            <a:r>
              <a:rPr lang="es-ES" sz="1600" dirty="0">
                <a:solidFill>
                  <a:srgbClr val="92D050"/>
                </a:solidFill>
                <a:ea typeface="+mn-lt"/>
                <a:cs typeface="+mn-lt"/>
                <a:hlinkClick r:id="rId9">
                  <a:extLst>
                    <a:ext uri="{A12FA001-AC4F-418D-AE19-62706E023703}">
                      <ahyp:hlinkClr xmlns:ahyp="http://schemas.microsoft.com/office/drawing/2018/hyperlinkcolor" xmlns="" val="tx"/>
                    </a:ext>
                  </a:extLst>
                </a:hlinkClick>
              </a:rPr>
              <a:t>https://panamcham.com/en/enrique-de-obarrio</a:t>
            </a:r>
            <a:endParaRPr lang="es-ES" sz="1600">
              <a:solidFill>
                <a:srgbClr val="92D050"/>
              </a:solidFill>
              <a:cs typeface="Arial" panose="020B0604020202020204"/>
              <a:hlinkClick r:id="rId9">
                <a:extLst>
                  <a:ext uri="{A12FA001-AC4F-418D-AE19-62706E023703}">
                    <ahyp:hlinkClr xmlns:ahyp="http://schemas.microsoft.com/office/drawing/2018/hyperlinkcolor" xmlns="" val="tx"/>
                  </a:ext>
                </a:extLst>
              </a:hlinkClick>
            </a:endParaRPr>
          </a:p>
          <a:p>
            <a:pPr marL="344170" indent="-344170" algn="just">
              <a:buNone/>
            </a:pPr>
            <a:r>
              <a:rPr lang="es-ES" sz="1600" dirty="0">
                <a:solidFill>
                  <a:srgbClr val="92D050"/>
                </a:solidFill>
                <a:ea typeface="+mn-lt"/>
                <a:cs typeface="+mn-lt"/>
                <a:hlinkClick r:id="rId10">
                  <a:extLst>
                    <a:ext uri="{A12FA001-AC4F-418D-AE19-62706E023703}">
                      <ahyp:hlinkClr xmlns:ahyp="http://schemas.microsoft.com/office/drawing/2018/hyperlinkcolor" xmlns="" val="tx"/>
                    </a:ext>
                  </a:extLst>
                </a:hlinkClick>
              </a:rPr>
              <a:t>https://es.wikipedia.org/wiki/Ricardo_Adolfo_de_la_Guardia</a:t>
            </a:r>
            <a:endParaRPr lang="es-ES" sz="1600">
              <a:solidFill>
                <a:srgbClr val="92D050"/>
              </a:solidFill>
              <a:cs typeface="Arial" panose="020B0604020202020204"/>
              <a:hlinkClick r:id="rId10">
                <a:extLst>
                  <a:ext uri="{A12FA001-AC4F-418D-AE19-62706E023703}">
                    <ahyp:hlinkClr xmlns:ahyp="http://schemas.microsoft.com/office/drawing/2018/hyperlinkcolor" xmlns="" val="tx"/>
                  </a:ext>
                </a:extLst>
              </a:hlinkClick>
            </a:endParaRPr>
          </a:p>
          <a:p>
            <a:pPr marL="344170" indent="-344170">
              <a:buNone/>
            </a:pPr>
            <a:endParaRPr lang="es-ES" sz="1200" dirty="0">
              <a:cs typeface="Arial" panose="020B0604020202020204"/>
            </a:endParaRPr>
          </a:p>
          <a:p>
            <a:pPr marL="0" indent="0">
              <a:buNone/>
            </a:pPr>
            <a:endParaRPr lang="es-ES" dirty="0">
              <a:cs typeface="Arial" panose="020B0604020202020204"/>
            </a:endParaRPr>
          </a:p>
        </p:txBody>
      </p:sp>
    </p:spTree>
    <p:extLst>
      <p:ext uri="{BB962C8B-B14F-4D97-AF65-F5344CB8AC3E}">
        <p14:creationId xmlns:p14="http://schemas.microsoft.com/office/powerpoint/2010/main" xmlns="" val="27013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CA4BC6-FDDF-0A48-8C53-9F4FA23E3136}"/>
              </a:ext>
            </a:extLst>
          </p:cNvPr>
          <p:cNvSpPr>
            <a:spLocks noGrp="1"/>
          </p:cNvSpPr>
          <p:nvPr>
            <p:ph type="title"/>
          </p:nvPr>
        </p:nvSpPr>
        <p:spPr>
          <a:xfrm>
            <a:off x="1503445" y="946736"/>
            <a:ext cx="8151304" cy="5263545"/>
          </a:xfrm>
        </p:spPr>
        <p:txBody>
          <a:bodyPr>
            <a:normAutofit/>
          </a:bodyPr>
          <a:lstStyle/>
          <a:p>
            <a:pPr algn="just"/>
            <a:r>
              <a:rPr lang="es-ES" sz="1600" dirty="0">
                <a:solidFill>
                  <a:srgbClr val="92D050"/>
                </a:solidFill>
                <a:ea typeface="+mj-lt"/>
                <a:cs typeface="+mj-lt"/>
                <a:hlinkClick r:id="rId2">
                  <a:extLst>
                    <a:ext uri="{A12FA001-AC4F-418D-AE19-62706E023703}">
                      <ahyp:hlinkClr xmlns:ahyp="http://schemas.microsoft.com/office/drawing/2018/hyperlinkcolor" xmlns="" val="tx"/>
                    </a:ext>
                  </a:extLst>
                </a:hlinkClick>
              </a:rPr>
              <a:t>https://es.wikipedia.org/wiki/Ricardo_Adolfo_de_la_Guardia</a:t>
            </a:r>
            <a:endParaRPr lang="es-ES" sz="1600">
              <a:solidFill>
                <a:srgbClr val="92D050"/>
              </a:solidFill>
              <a:cs typeface="Arial"/>
              <a:hlinkClick r:id="" action="ppaction://noaction">
                <a:extLst>
                  <a:ext uri="{A12FA001-AC4F-418D-AE19-62706E023703}">
                    <ahyp:hlinkClr xmlns:ahyp="http://schemas.microsoft.com/office/drawing/2018/hyperlinkcolor" xmlns="" val="tx"/>
                  </a:ext>
                </a:extLst>
              </a:hlinkClick>
            </a:endParaRPr>
          </a:p>
          <a:p>
            <a:pPr algn="just"/>
            <a:r>
              <a:rPr lang="es-ES" sz="1600" dirty="0">
                <a:solidFill>
                  <a:srgbClr val="92D050"/>
                </a:solidFill>
                <a:ea typeface="+mj-lt"/>
                <a:cs typeface="+mj-lt"/>
              </a:rPr>
              <a:t/>
            </a:r>
            <a:br>
              <a:rPr lang="es-ES" sz="1600" dirty="0">
                <a:solidFill>
                  <a:srgbClr val="92D050"/>
                </a:solidFill>
                <a:ea typeface="+mj-lt"/>
                <a:cs typeface="+mj-lt"/>
              </a:rPr>
            </a:br>
            <a:r>
              <a:rPr lang="es-ES" sz="1600" dirty="0">
                <a:solidFill>
                  <a:srgbClr val="92D050"/>
                </a:solidFill>
                <a:ea typeface="+mj-lt"/>
                <a:cs typeface="+mj-lt"/>
                <a:hlinkClick r:id="rId3">
                  <a:extLst>
                    <a:ext uri="{A12FA001-AC4F-418D-AE19-62706E023703}">
                      <ahyp:hlinkClr xmlns:ahyp="http://schemas.microsoft.com/office/drawing/2018/hyperlinkcolor" xmlns="" val="tx"/>
                    </a:ext>
                  </a:extLst>
                </a:hlinkClick>
              </a:rPr>
              <a:t>https://www.pinterest.com/pin/462111611744395280/</a:t>
            </a:r>
            <a:endParaRPr lang="es-ES" sz="1600">
              <a:solidFill>
                <a:srgbClr val="92D050"/>
              </a:solidFill>
              <a:cs typeface="Arial"/>
              <a:hlinkClick r:id="" action="ppaction://noaction">
                <a:extLst>
                  <a:ext uri="{A12FA001-AC4F-418D-AE19-62706E023703}">
                    <ahyp:hlinkClr xmlns:ahyp="http://schemas.microsoft.com/office/drawing/2018/hyperlinkcolor" xmlns="" val="tx"/>
                  </a:ext>
                </a:extLst>
              </a:hlinkClick>
            </a:endParaRPr>
          </a:p>
          <a:p>
            <a:pPr algn="just"/>
            <a:r>
              <a:rPr lang="es-ES" sz="1600" dirty="0">
                <a:solidFill>
                  <a:srgbClr val="92D050"/>
                </a:solidFill>
                <a:ea typeface="+mj-lt"/>
                <a:cs typeface="+mj-lt"/>
              </a:rPr>
              <a:t/>
            </a:r>
            <a:br>
              <a:rPr lang="es-ES" sz="1600" dirty="0">
                <a:solidFill>
                  <a:srgbClr val="92D050"/>
                </a:solidFill>
                <a:ea typeface="+mj-lt"/>
                <a:cs typeface="+mj-lt"/>
              </a:rPr>
            </a:br>
            <a:r>
              <a:rPr lang="es-ES" sz="1600" dirty="0">
                <a:solidFill>
                  <a:srgbClr val="92D050"/>
                </a:solidFill>
                <a:ea typeface="+mj-lt"/>
                <a:cs typeface="+mj-lt"/>
                <a:hlinkClick r:id="rId4">
                  <a:extLst>
                    <a:ext uri="{A12FA001-AC4F-418D-AE19-62706E023703}">
                      <ahyp:hlinkClr xmlns:ahyp="http://schemas.microsoft.com/office/drawing/2018/hyperlinkcolor" xmlns="" val="tx"/>
                    </a:ext>
                  </a:extLst>
                </a:hlinkClick>
              </a:rPr>
              <a:t>https://es.wikipedia.org/wiki/Florencio_Harmodio_Arosemena</a:t>
            </a:r>
            <a:endParaRPr lang="es-ES" sz="1600">
              <a:solidFill>
                <a:srgbClr val="92D050"/>
              </a:solidFill>
              <a:cs typeface="Arial"/>
              <a:hlinkClick r:id="" action="ppaction://noaction">
                <a:extLst>
                  <a:ext uri="{A12FA001-AC4F-418D-AE19-62706E023703}">
                    <ahyp:hlinkClr xmlns:ahyp="http://schemas.microsoft.com/office/drawing/2018/hyperlinkcolor" xmlns="" val="tx"/>
                  </a:ext>
                </a:extLst>
              </a:hlinkClick>
            </a:endParaRPr>
          </a:p>
          <a:p>
            <a:pPr algn="just"/>
            <a:r>
              <a:rPr lang="es-ES" sz="1600" dirty="0">
                <a:solidFill>
                  <a:srgbClr val="92D050"/>
                </a:solidFill>
                <a:ea typeface="+mj-lt"/>
                <a:cs typeface="+mj-lt"/>
              </a:rPr>
              <a:t/>
            </a:r>
            <a:br>
              <a:rPr lang="es-ES" sz="1600" dirty="0">
                <a:solidFill>
                  <a:srgbClr val="92D050"/>
                </a:solidFill>
                <a:ea typeface="+mj-lt"/>
                <a:cs typeface="+mj-lt"/>
              </a:rPr>
            </a:br>
            <a:r>
              <a:rPr lang="es-ES" sz="1600" dirty="0">
                <a:solidFill>
                  <a:srgbClr val="92D050"/>
                </a:solidFill>
                <a:ea typeface="+mj-lt"/>
                <a:cs typeface="+mj-lt"/>
                <a:hlinkClick r:id="rId5">
                  <a:extLst>
                    <a:ext uri="{A12FA001-AC4F-418D-AE19-62706E023703}">
                      <ahyp:hlinkClr xmlns:ahyp="http://schemas.microsoft.com/office/drawing/2018/hyperlinkcolor" xmlns="" val="tx"/>
                    </a:ext>
                  </a:extLst>
                </a:hlinkClick>
              </a:rPr>
              <a:t>https://befonts.com/carta-magna-font.html</a:t>
            </a:r>
            <a:endParaRPr lang="es-ES" sz="1600">
              <a:solidFill>
                <a:srgbClr val="92D050"/>
              </a:solidFill>
              <a:cs typeface="Arial"/>
              <a:hlinkClick r:id="" action="ppaction://noaction">
                <a:extLst>
                  <a:ext uri="{A12FA001-AC4F-418D-AE19-62706E023703}">
                    <ahyp:hlinkClr xmlns:ahyp="http://schemas.microsoft.com/office/drawing/2018/hyperlinkcolor" xmlns="" val="tx"/>
                  </a:ext>
                </a:extLst>
              </a:hlinkClick>
            </a:endParaRPr>
          </a:p>
          <a:p>
            <a:pPr algn="just"/>
            <a:r>
              <a:rPr lang="es-ES" sz="1600" dirty="0">
                <a:solidFill>
                  <a:srgbClr val="92D050"/>
                </a:solidFill>
                <a:ea typeface="+mj-lt"/>
                <a:cs typeface="+mj-lt"/>
              </a:rPr>
              <a:t/>
            </a:r>
            <a:br>
              <a:rPr lang="es-ES" sz="1600" dirty="0">
                <a:solidFill>
                  <a:srgbClr val="92D050"/>
                </a:solidFill>
                <a:ea typeface="+mj-lt"/>
                <a:cs typeface="+mj-lt"/>
              </a:rPr>
            </a:br>
            <a:r>
              <a:rPr lang="es-ES" sz="1600" dirty="0">
                <a:solidFill>
                  <a:srgbClr val="92D050"/>
                </a:solidFill>
                <a:ea typeface="+mj-lt"/>
                <a:cs typeface="+mj-lt"/>
                <a:hlinkClick r:id="rId6">
                  <a:extLst>
                    <a:ext uri="{A12FA001-AC4F-418D-AE19-62706E023703}">
                      <ahyp:hlinkClr xmlns:ahyp="http://schemas.microsoft.com/office/drawing/2018/hyperlinkcolor" xmlns="" val="tx"/>
                    </a:ext>
                  </a:extLst>
                </a:hlinkClick>
              </a:rPr>
              <a:t>https://es.linkedin.com/in/jorge-f%C3%A1brega-golpe-306b0025</a:t>
            </a:r>
            <a:r>
              <a:rPr lang="es-ES" sz="1600" dirty="0">
                <a:solidFill>
                  <a:srgbClr val="92D050"/>
                </a:solidFill>
                <a:ea typeface="+mj-lt"/>
                <a:cs typeface="+mj-lt"/>
              </a:rPr>
              <a:t/>
            </a:r>
            <a:br>
              <a:rPr lang="es-ES" sz="1600" dirty="0">
                <a:solidFill>
                  <a:srgbClr val="92D050"/>
                </a:solidFill>
                <a:ea typeface="+mj-lt"/>
                <a:cs typeface="+mj-lt"/>
              </a:rPr>
            </a:br>
            <a:r>
              <a:rPr lang="es-ES" sz="1600" dirty="0">
                <a:solidFill>
                  <a:srgbClr val="92D050"/>
                </a:solidFill>
                <a:ea typeface="+mj-lt"/>
                <a:cs typeface="+mj-lt"/>
              </a:rPr>
              <a:t/>
            </a:r>
            <a:br>
              <a:rPr lang="es-ES" sz="1600" dirty="0">
                <a:solidFill>
                  <a:srgbClr val="92D050"/>
                </a:solidFill>
                <a:ea typeface="+mj-lt"/>
                <a:cs typeface="+mj-lt"/>
              </a:rPr>
            </a:br>
            <a:r>
              <a:rPr lang="es-ES" sz="1600" dirty="0">
                <a:solidFill>
                  <a:srgbClr val="92D050"/>
                </a:solidFill>
                <a:ea typeface="+mj-lt"/>
                <a:cs typeface="+mj-lt"/>
                <a:hlinkClick r:id="rId7">
                  <a:extLst>
                    <a:ext uri="{A12FA001-AC4F-418D-AE19-62706E023703}">
                      <ahyp:hlinkClr xmlns:ahyp="http://schemas.microsoft.com/office/drawing/2018/hyperlinkcolor" xmlns="" val="tx"/>
                    </a:ext>
                  </a:extLst>
                </a:hlinkClick>
              </a:rPr>
              <a:t>https://scout.es/webinars-derechos-humanos-desde-la-educacion-no-formal-en-el-tiempo-libre/</a:t>
            </a:r>
            <a:endParaRPr lang="es-ES" sz="1600">
              <a:solidFill>
                <a:srgbClr val="92D050"/>
              </a:solidFill>
              <a:cs typeface="Arial"/>
            </a:endParaRPr>
          </a:p>
          <a:p>
            <a:pPr algn="just"/>
            <a:r>
              <a:rPr lang="es-ES" sz="1600" dirty="0">
                <a:solidFill>
                  <a:srgbClr val="92D050"/>
                </a:solidFill>
                <a:ea typeface="+mj-lt"/>
                <a:cs typeface="+mj-lt"/>
              </a:rPr>
              <a:t/>
            </a:r>
            <a:br>
              <a:rPr lang="es-ES" sz="1600" dirty="0">
                <a:solidFill>
                  <a:srgbClr val="92D050"/>
                </a:solidFill>
                <a:ea typeface="+mj-lt"/>
                <a:cs typeface="+mj-lt"/>
              </a:rPr>
            </a:br>
            <a:r>
              <a:rPr lang="es-ES" sz="1600" dirty="0">
                <a:solidFill>
                  <a:srgbClr val="92D050"/>
                </a:solidFill>
                <a:ea typeface="+mj-lt"/>
                <a:cs typeface="+mj-lt"/>
                <a:hlinkClick r:id="rId8">
                  <a:extLst>
                    <a:ext uri="{A12FA001-AC4F-418D-AE19-62706E023703}">
                      <ahyp:hlinkClr xmlns:ahyp="http://schemas.microsoft.com/office/drawing/2018/hyperlinkcolor" xmlns="" val="tx"/>
                    </a:ext>
                  </a:extLst>
                </a:hlinkClick>
              </a:rPr>
              <a:t>https://editorial.tirant.com/es/ebook/legislacion-de-nacionalidad-y-extranjeria-3-edicion-2012-ana-paloma-abarca-junco-978849004694</a:t>
            </a:r>
            <a:endParaRPr lang="es-ES" sz="1600">
              <a:solidFill>
                <a:srgbClr val="92D050"/>
              </a:solidFill>
              <a:cs typeface="Arial"/>
              <a:hlinkClick r:id="" action="ppaction://noaction">
                <a:extLst>
                  <a:ext uri="{A12FA001-AC4F-418D-AE19-62706E023703}">
                    <ahyp:hlinkClr xmlns:ahyp="http://schemas.microsoft.com/office/drawing/2018/hyperlinkcolor" xmlns="" val="tx"/>
                  </a:ext>
                </a:extLst>
              </a:hlinkClick>
            </a:endParaRPr>
          </a:p>
          <a:p>
            <a:pPr algn="just"/>
            <a:r>
              <a:rPr lang="es-ES" sz="1600" dirty="0">
                <a:solidFill>
                  <a:srgbClr val="92D050"/>
                </a:solidFill>
                <a:ea typeface="+mj-lt"/>
                <a:cs typeface="+mj-lt"/>
              </a:rPr>
              <a:t/>
            </a:r>
            <a:br>
              <a:rPr lang="es-ES" sz="1600" dirty="0">
                <a:solidFill>
                  <a:srgbClr val="92D050"/>
                </a:solidFill>
                <a:ea typeface="+mj-lt"/>
                <a:cs typeface="+mj-lt"/>
              </a:rPr>
            </a:br>
            <a:r>
              <a:rPr lang="es-ES" sz="1600" dirty="0">
                <a:solidFill>
                  <a:srgbClr val="92D050"/>
                </a:solidFill>
                <a:ea typeface="+mj-lt"/>
                <a:cs typeface="+mj-lt"/>
                <a:hlinkClick r:id="rId9">
                  <a:extLst>
                    <a:ext uri="{A12FA001-AC4F-418D-AE19-62706E023703}">
                      <ahyp:hlinkClr xmlns:ahyp="http://schemas.microsoft.com/office/drawing/2018/hyperlinkcolor" xmlns="" val="tx"/>
                    </a:ext>
                  </a:extLst>
                </a:hlinkClick>
              </a:rPr>
              <a:t>https://www.mascontainer.com/panama-autoridad-maritima-confirma-8-516-buques-bajo-su-bandera/</a:t>
            </a:r>
            <a:endParaRPr lang="es-ES" sz="1600" dirty="0">
              <a:solidFill>
                <a:srgbClr val="92D050"/>
              </a:solidFill>
              <a:cs typeface="Arial" panose="020B0604020202020204"/>
              <a:hlinkClick r:id="rId9">
                <a:extLst>
                  <a:ext uri="{A12FA001-AC4F-418D-AE19-62706E023703}">
                    <ahyp:hlinkClr xmlns:ahyp="http://schemas.microsoft.com/office/drawing/2018/hyperlinkcolor" xmlns="" val="tx"/>
                  </a:ext>
                </a:extLst>
              </a:hlinkClick>
            </a:endParaRPr>
          </a:p>
          <a:p>
            <a:endParaRPr lang="es-ES"/>
          </a:p>
          <a:p>
            <a:endParaRPr lang="es-ES" dirty="0">
              <a:cs typeface="Arial"/>
            </a:endParaRPr>
          </a:p>
        </p:txBody>
      </p:sp>
    </p:spTree>
    <p:extLst>
      <p:ext uri="{BB962C8B-B14F-4D97-AF65-F5344CB8AC3E}">
        <p14:creationId xmlns:p14="http://schemas.microsoft.com/office/powerpoint/2010/main" xmlns="" val="271952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xmlns="" id="{3DBBA26C-89C3-411F-9753-606A413F89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65" name="Picture 64">
            <a:extLst>
              <a:ext uri="{FF2B5EF4-FFF2-40B4-BE49-F238E27FC236}">
                <a16:creationId xmlns:a16="http://schemas.microsoft.com/office/drawing/2014/main" xmlns="" id="{EEAD2215-6311-4D1C-B6B5-F57CB6BFCBC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67" name="Rectangle 66">
            <a:extLst>
              <a:ext uri="{FF2B5EF4-FFF2-40B4-BE49-F238E27FC236}">
                <a16:creationId xmlns:a16="http://schemas.microsoft.com/office/drawing/2014/main" xmlns="" id="{7BA5DE79-30D1-4A10-8DB9-0A6E523A97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68">
            <a:extLst>
              <a:ext uri="{FF2B5EF4-FFF2-40B4-BE49-F238E27FC236}">
                <a16:creationId xmlns:a16="http://schemas.microsoft.com/office/drawing/2014/main" xmlns="" id="{9ABD0D63-D23F-4AE7-8270-4185EF9C1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Rectangle 70">
            <a:extLst>
              <a:ext uri="{FF2B5EF4-FFF2-40B4-BE49-F238E27FC236}">
                <a16:creationId xmlns:a16="http://schemas.microsoft.com/office/drawing/2014/main" xmlns="" id="{72168E9E-94E9-4BE3-B88C-C8A4681177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xmlns="" id="{12107AC1-AA0D-4097-B03D-FD3C632AB8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xtBox 74">
            <a:extLst>
              <a:ext uri="{FF2B5EF4-FFF2-40B4-BE49-F238E27FC236}">
                <a16:creationId xmlns:a16="http://schemas.microsoft.com/office/drawing/2014/main" xmlns="" id="{7C8D231A-EC46-4736-B00F-76D3070822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77" name="Rectangle 76">
            <a:extLst>
              <a:ext uri="{FF2B5EF4-FFF2-40B4-BE49-F238E27FC236}">
                <a16:creationId xmlns:a16="http://schemas.microsoft.com/office/drawing/2014/main" xmlns="" id="{D0BE3D13-5BE5-4B05-AFCF-2A2E059D29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xmlns="" id="{1AC85C80-0175-4214-A13D-03C224658C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9124" y="487443"/>
            <a:ext cx="5841548"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81" name="Picture 80">
            <a:extLst>
              <a:ext uri="{FF2B5EF4-FFF2-40B4-BE49-F238E27FC236}">
                <a16:creationId xmlns:a16="http://schemas.microsoft.com/office/drawing/2014/main" xmlns="" id="{15ADB788-8569-409E-862D-665AD53C990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133" y="0"/>
            <a:ext cx="12189867" cy="6858000"/>
          </a:xfrm>
          <a:prstGeom prst="rect">
            <a:avLst/>
          </a:prstGeom>
        </p:spPr>
      </p:pic>
      <p:sp>
        <p:nvSpPr>
          <p:cNvPr id="2" name="Título 1">
            <a:extLst>
              <a:ext uri="{FF2B5EF4-FFF2-40B4-BE49-F238E27FC236}">
                <a16:creationId xmlns:a16="http://schemas.microsoft.com/office/drawing/2014/main" xmlns="" id="{C3A35C4D-A811-1320-A8B1-7741B22E2CE1}"/>
              </a:ext>
            </a:extLst>
          </p:cNvPr>
          <p:cNvSpPr>
            <a:spLocks noGrp="1"/>
          </p:cNvSpPr>
          <p:nvPr>
            <p:ph type="title"/>
          </p:nvPr>
        </p:nvSpPr>
        <p:spPr>
          <a:xfrm>
            <a:off x="3049345" y="2857141"/>
            <a:ext cx="4776923" cy="1857104"/>
          </a:xfrm>
        </p:spPr>
        <p:txBody>
          <a:bodyPr vert="horz" lIns="91440" tIns="45720" rIns="91440" bIns="45720" rtlCol="0" anchor="t">
            <a:normAutofit/>
          </a:bodyPr>
          <a:lstStyle/>
          <a:p>
            <a:pPr algn="l"/>
            <a:r>
              <a:rPr lang="en-US" sz="4800" dirty="0">
                <a:solidFill>
                  <a:srgbClr val="1F2D29"/>
                </a:solidFill>
              </a:rPr>
              <a:t>Muchas gracias</a:t>
            </a:r>
          </a:p>
        </p:txBody>
      </p:sp>
      <p:sp>
        <p:nvSpPr>
          <p:cNvPr id="83" name="Rectangle 82">
            <a:extLst>
              <a:ext uri="{FF2B5EF4-FFF2-40B4-BE49-F238E27FC236}">
                <a16:creationId xmlns:a16="http://schemas.microsoft.com/office/drawing/2014/main" xmlns="" id="{76562092-3AA7-4EF0-9007-C44F879A13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ight Triangle 84">
            <a:extLst>
              <a:ext uri="{FF2B5EF4-FFF2-40B4-BE49-F238E27FC236}">
                <a16:creationId xmlns:a16="http://schemas.microsoft.com/office/drawing/2014/main" xmlns="" id="{2663C086-1480-4E81-BD6F-3E43A4C38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585313" y="2747897"/>
            <a:ext cx="353147" cy="35314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793679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56CDEC81-804D-46B6-95DA-DEF2A75862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70333DD4-1BAD-4A0F-97CE-BC0365285F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B00B2048-F340-478F-9B06-A78BBA2D67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0E845C87-7EAA-46AF-B7BA-7D9A27F7F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6AAAE793-35FD-4F15-816E-C3B8E037B0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E2A5D4C3-50B1-4596-A008-B91727460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762" y="0"/>
            <a:ext cx="38490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8B2B1656-1727-6D1B-D76C-0E3D6A1FBB72}"/>
              </a:ext>
            </a:extLst>
          </p:cNvPr>
          <p:cNvPicPr>
            <a:picLocks noChangeAspect="1"/>
          </p:cNvPicPr>
          <p:nvPr/>
        </p:nvPicPr>
        <p:blipFill>
          <a:blip r:embed="rId5" cstate="print"/>
          <a:stretch>
            <a:fillRect/>
          </a:stretch>
        </p:blipFill>
        <p:spPr>
          <a:xfrm>
            <a:off x="967056" y="1187370"/>
            <a:ext cx="3891800" cy="4224466"/>
          </a:xfrm>
          <a:prstGeom prst="rect">
            <a:avLst/>
          </a:prstGeom>
          <a:ln w="12700">
            <a:noFill/>
          </a:ln>
        </p:spPr>
      </p:pic>
      <p:sp>
        <p:nvSpPr>
          <p:cNvPr id="34" name="Rectangle 33">
            <a:extLst>
              <a:ext uri="{FF2B5EF4-FFF2-40B4-BE49-F238E27FC236}">
                <a16:creationId xmlns:a16="http://schemas.microsoft.com/office/drawing/2014/main" xmlns="" id="{E9129AA9-E0F9-4F97-BBA2-96A79DEFF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2940" y="0"/>
            <a:ext cx="652490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84289E0F-EB33-52C3-5A65-B5C25204869F}"/>
              </a:ext>
            </a:extLst>
          </p:cNvPr>
          <p:cNvSpPr>
            <a:spLocks noGrp="1"/>
          </p:cNvSpPr>
          <p:nvPr>
            <p:ph type="title"/>
          </p:nvPr>
        </p:nvSpPr>
        <p:spPr>
          <a:xfrm>
            <a:off x="5294889" y="1373036"/>
            <a:ext cx="5880928" cy="4324521"/>
          </a:xfrm>
        </p:spPr>
        <p:txBody>
          <a:bodyPr vert="horz" lIns="91440" tIns="45720" rIns="91440" bIns="45720" rtlCol="0" anchor="t">
            <a:normAutofit/>
          </a:bodyPr>
          <a:lstStyle/>
          <a:p>
            <a:pPr algn="just"/>
            <a:r>
              <a:rPr lang="es-HN" sz="2000" dirty="0"/>
              <a:t>Los parlamentos de América Latina y el resto del mundo siempre han sido epicentro de la atención pública por su esencia multipartidista, discursiva-ideológica y legislativa. Por años, la politología moderna demandó de las Asambleas Nacionales un mayor vínculo con la sociedad, al igual que un desarrollo en su organicidad deliberativa interna. En el caso panameño, tomando,</a:t>
            </a:r>
            <a:r>
              <a:rPr lang="en-US" sz="1500" dirty="0"/>
              <a:t> </a:t>
            </a:r>
            <a:endParaRPr lang="es-ES" dirty="0"/>
          </a:p>
          <a:p>
            <a:endParaRPr lang="en-US" sz="1500"/>
          </a:p>
        </p:txBody>
      </p:sp>
      <p:sp>
        <p:nvSpPr>
          <p:cNvPr id="36" name="Rectangle 35">
            <a:extLst>
              <a:ext uri="{FF2B5EF4-FFF2-40B4-BE49-F238E27FC236}">
                <a16:creationId xmlns:a16="http://schemas.microsoft.com/office/drawing/2014/main" xmlns="" id="{947C8A03-A59D-4813-A456-D2D23826D5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31734" y="231960"/>
            <a:ext cx="3384630" cy="639193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3024641D-BB05-4708-8F6A-9824DECAF1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3329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FA3880A-8D8F-466C-A4A1-F07BCDD371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3C0A64CB-20A1-4508-B568-284EB04F78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8DA14841-53A4-4935-BE65-C8373B8A6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877C2CF-B2DD-41C8-8B5E-152673376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D377EE36-E59D-4778-8F99-4B470DA4A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2586C6C5-47AF-450A-932D-880EF823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A587901A-AA64-4940-9803-F67677851150}"/>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393CD2B5-370C-4E54-BF07-77E46BC7D1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521321C5-E7EE-49D4-8BF3-7DD5F4260FF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B4F98145-516D-4594-B0F0-0F5C85DAF2E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249DD94E-466E-443D-84D4-95364BF817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D730E5A1-76E1-474B-9303-1A42C53733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25E42092-1184-49FF-8DE1-34B280A4F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24927EE2-BA7F-0535-02E1-CE7B586C0905}"/>
              </a:ext>
            </a:extLst>
          </p:cNvPr>
          <p:cNvSpPr>
            <a:spLocks noGrp="1"/>
          </p:cNvSpPr>
          <p:nvPr>
            <p:ph type="title"/>
          </p:nvPr>
        </p:nvSpPr>
        <p:spPr>
          <a:xfrm>
            <a:off x="1222182" y="1220130"/>
            <a:ext cx="5435862" cy="3778180"/>
          </a:xfrm>
        </p:spPr>
        <p:txBody>
          <a:bodyPr vert="horz" lIns="91440" tIns="45720" rIns="91440" bIns="45720" rtlCol="0" anchor="t">
            <a:normAutofit/>
          </a:bodyPr>
          <a:lstStyle/>
          <a:p>
            <a:pPr algn="just"/>
            <a:r>
              <a:rPr lang="es-CR" sz="2000" dirty="0"/>
              <a:t>en cuenta los rasgos mencionados, la Asamblea Nacional desde su instalación el 1 de septiembre de 1906 </a:t>
            </a:r>
            <a:r>
              <a:rPr lang="es-CR" sz="1000" dirty="0"/>
              <a:t>(1)</a:t>
            </a:r>
            <a:r>
              <a:rPr lang="es-CR" sz="2000" dirty="0"/>
              <a:t> y en las décadas que siguieron, pasó a erigirse como el órgano más representativo del Estado, por ser primordialmente el edificador de la estructura jurídica de la naciente República.   </a:t>
            </a:r>
            <a:endParaRPr lang="es-CR" sz="2000" dirty="0">
              <a:cs typeface="Arial"/>
            </a:endParaRPr>
          </a:p>
          <a:p>
            <a:pPr algn="just"/>
            <a:r>
              <a:rPr lang="es-CR" sz="2000" dirty="0"/>
              <a:t>El advenimiento de la era republica proyectó nuevos retos y desafíos en el ámbito político, social y parlamentario, dado que se hacía imperante reorientar los viejos esquemas doctrinales que heredamos de Colombia</a:t>
            </a:r>
            <a:r>
              <a:rPr lang="en-US" sz="1300" dirty="0"/>
              <a:t>.</a:t>
            </a:r>
            <a:endParaRPr lang="en-US" sz="1300" dirty="0">
              <a:cs typeface="Arial"/>
            </a:endParaRPr>
          </a:p>
          <a:p>
            <a:endParaRPr lang="en-US" sz="1300"/>
          </a:p>
        </p:txBody>
      </p:sp>
      <p:pic>
        <p:nvPicPr>
          <p:cNvPr id="3" name="Imagen 2">
            <a:extLst>
              <a:ext uri="{FF2B5EF4-FFF2-40B4-BE49-F238E27FC236}">
                <a16:creationId xmlns:a16="http://schemas.microsoft.com/office/drawing/2014/main" xmlns="" id="{CF31E83B-1046-EC63-7158-47E37333A2CC}"/>
              </a:ext>
            </a:extLst>
          </p:cNvPr>
          <p:cNvPicPr>
            <a:picLocks noChangeAspect="1"/>
          </p:cNvPicPr>
          <p:nvPr/>
        </p:nvPicPr>
        <p:blipFill rotWithShape="1">
          <a:blip r:embed="rId5" cstate="print"/>
          <a:srcRect t="8310" r="1" b="9749"/>
          <a:stretch/>
        </p:blipFill>
        <p:spPr>
          <a:xfrm>
            <a:off x="7596763" y="222512"/>
            <a:ext cx="3572024" cy="476852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4" name="Rectangle 33">
            <a:extLst>
              <a:ext uri="{FF2B5EF4-FFF2-40B4-BE49-F238E27FC236}">
                <a16:creationId xmlns:a16="http://schemas.microsoft.com/office/drawing/2014/main" xmlns="" id="{E30419FB-3F46-4553-9607-D1AA2CAF1D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669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FFB377BB-601C-4288-A224-D150848C4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868ABA13-B3B3-4E09-854F-270094AA88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03CA7029-49D1-4811-9706-47326D65B79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FB70EA8D-D093-4307-9DA5-E4EE61D821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B3687593-1834-43AF-A992-696B19B042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6E1FE4DF-DA81-4174-A7A3-1DBD74FB3F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CFC95AA7-8CB8-6D52-A9E4-9EC6CCFB9412}"/>
              </a:ext>
            </a:extLst>
          </p:cNvPr>
          <p:cNvSpPr>
            <a:spLocks noGrp="1"/>
          </p:cNvSpPr>
          <p:nvPr>
            <p:ph type="title"/>
          </p:nvPr>
        </p:nvSpPr>
        <p:spPr>
          <a:xfrm rot="10800000" flipV="1">
            <a:off x="949013" y="2518219"/>
            <a:ext cx="6324946" cy="3886114"/>
          </a:xfrm>
        </p:spPr>
        <p:txBody>
          <a:bodyPr vert="horz" lIns="91440" tIns="45720" rIns="91440" bIns="45720" rtlCol="0" anchor="t">
            <a:normAutofit/>
          </a:bodyPr>
          <a:lstStyle/>
          <a:p>
            <a:pPr algn="just"/>
            <a:r>
              <a:rPr lang="es-AR" sz="2000" dirty="0"/>
              <a:t> Políticamente, el fraccionamiento de la unidad entre liberales y conservadores concebida en 1903, trastocó  los planes y las exigencias de desarrollo que requería el nuevo Estado. Las pugnas partidarias por alcanzar  el poder se convirtieron en la regla de la política criolla en el descurso del siglo pasado, teniendo en cada etapa formativa de la República nuevos actores políticos. A pesar de ellos, el país no interrumpió su marcha hacia la consolidación y el perfeccionamiento del Estado Nacional.</a:t>
            </a:r>
            <a:endParaRPr lang="es-AR" sz="2000" dirty="0">
              <a:cs typeface="Arial"/>
            </a:endParaRPr>
          </a:p>
          <a:p>
            <a:endParaRPr lang="en-US" sz="1200"/>
          </a:p>
        </p:txBody>
      </p:sp>
      <p:pic>
        <p:nvPicPr>
          <p:cNvPr id="3" name="Imagen 2">
            <a:extLst>
              <a:ext uri="{FF2B5EF4-FFF2-40B4-BE49-F238E27FC236}">
                <a16:creationId xmlns:a16="http://schemas.microsoft.com/office/drawing/2014/main" xmlns="" id="{E0CDA6CF-1C95-A98C-8CCF-86D0CE59DE4C}"/>
              </a:ext>
            </a:extLst>
          </p:cNvPr>
          <p:cNvPicPr>
            <a:picLocks noChangeAspect="1"/>
          </p:cNvPicPr>
          <p:nvPr/>
        </p:nvPicPr>
        <p:blipFill>
          <a:blip r:embed="rId5" cstate="print"/>
          <a:stretch>
            <a:fillRect/>
          </a:stretch>
        </p:blipFill>
        <p:spPr>
          <a:xfrm>
            <a:off x="7453232" y="104639"/>
            <a:ext cx="3964574" cy="502474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4" name="Rectangle 33">
            <a:extLst>
              <a:ext uri="{FF2B5EF4-FFF2-40B4-BE49-F238E27FC236}">
                <a16:creationId xmlns:a16="http://schemas.microsoft.com/office/drawing/2014/main" xmlns="" id="{7E838281-5FBA-41E7-AD3B-CB3F49FEB0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8212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56CDEC81-804D-46B6-95DA-DEF2A75862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70333DD4-1BAD-4A0F-97CE-BC0365285F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B00B2048-F340-478F-9B06-A78BBA2D67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0E845C87-7EAA-46AF-B7BA-7D9A27F7F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6AAAE793-35FD-4F15-816E-C3B8E037B0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E2A5D4C3-50B1-4596-A008-B91727460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762" y="0"/>
            <a:ext cx="38490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texto, foto, pájaro, colorido&#10;&#10;Descripción generada automáticamente">
            <a:extLst>
              <a:ext uri="{FF2B5EF4-FFF2-40B4-BE49-F238E27FC236}">
                <a16:creationId xmlns:a16="http://schemas.microsoft.com/office/drawing/2014/main" xmlns="" id="{E36CB546-CF34-1244-8ED7-4D067A782535}"/>
              </a:ext>
            </a:extLst>
          </p:cNvPr>
          <p:cNvPicPr>
            <a:picLocks noChangeAspect="1"/>
          </p:cNvPicPr>
          <p:nvPr/>
        </p:nvPicPr>
        <p:blipFill>
          <a:blip r:embed="rId5" cstate="print"/>
          <a:stretch>
            <a:fillRect/>
          </a:stretch>
        </p:blipFill>
        <p:spPr>
          <a:xfrm>
            <a:off x="1010189" y="1446162"/>
            <a:ext cx="3776781" cy="4267598"/>
          </a:xfrm>
          <a:prstGeom prst="rect">
            <a:avLst/>
          </a:prstGeom>
          <a:ln w="12700">
            <a:noFill/>
          </a:ln>
        </p:spPr>
      </p:pic>
      <p:sp>
        <p:nvSpPr>
          <p:cNvPr id="34" name="Rectangle 33">
            <a:extLst>
              <a:ext uri="{FF2B5EF4-FFF2-40B4-BE49-F238E27FC236}">
                <a16:creationId xmlns:a16="http://schemas.microsoft.com/office/drawing/2014/main" xmlns="" id="{E9129AA9-E0F9-4F97-BBA2-96A79DEFF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2940" y="0"/>
            <a:ext cx="652490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2CC33322-15D9-141E-DC67-45ACB4E97412}"/>
              </a:ext>
            </a:extLst>
          </p:cNvPr>
          <p:cNvSpPr>
            <a:spLocks noGrp="1"/>
          </p:cNvSpPr>
          <p:nvPr>
            <p:ph type="title"/>
          </p:nvPr>
        </p:nvSpPr>
        <p:spPr>
          <a:xfrm>
            <a:off x="5237380" y="1243640"/>
            <a:ext cx="5866550" cy="4453917"/>
          </a:xfrm>
        </p:spPr>
        <p:txBody>
          <a:bodyPr vert="horz" lIns="91440" tIns="45720" rIns="91440" bIns="45720" rtlCol="0" anchor="t">
            <a:noAutofit/>
          </a:bodyPr>
          <a:lstStyle/>
          <a:p>
            <a:pPr algn="just"/>
            <a:r>
              <a:rPr lang="es-CL" sz="2000" dirty="0"/>
              <a:t>En el siglo XX, el poder legislativo desempeñó un rol fundamental, convirtiéndose en el principal foro de debate público, donde se discernían grandes temas nacionales que hicieron variar en determinadas coyunturas el rumbo del país, destacándose, entre otros: el desarme de la. Policía Nacional y la aprobación de una nueva codificación en 1916, el problema limítrofe con Costa Rica que desemboca en la guerra  de Coto (1921),</a:t>
            </a:r>
            <a:endParaRPr lang="es-CL" sz="2000" dirty="0">
              <a:cs typeface="Arial"/>
            </a:endParaRPr>
          </a:p>
          <a:p>
            <a:endParaRPr lang="en-US" sz="2000"/>
          </a:p>
          <a:p>
            <a:endParaRPr lang="en-US" sz="2000"/>
          </a:p>
        </p:txBody>
      </p:sp>
      <p:sp>
        <p:nvSpPr>
          <p:cNvPr id="36" name="Rectangle 35">
            <a:extLst>
              <a:ext uri="{FF2B5EF4-FFF2-40B4-BE49-F238E27FC236}">
                <a16:creationId xmlns:a16="http://schemas.microsoft.com/office/drawing/2014/main" xmlns="" id="{947C8A03-A59D-4813-A456-D2D23826D5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31734" y="231960"/>
            <a:ext cx="3384630" cy="639193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3024641D-BB05-4708-8F6A-9824DECAF1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9607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56CDEC81-804D-46B6-95DA-DEF2A75862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70333DD4-1BAD-4A0F-97CE-BC0365285F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B00B2048-F340-478F-9B06-A78BBA2D67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0E845C87-7EAA-46AF-B7BA-7D9A27F7F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6AAAE793-35FD-4F15-816E-C3B8E037B0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E2A5D4C3-50B1-4596-A008-B91727460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762" y="0"/>
            <a:ext cx="38490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edificio, texto, firmar, tabla&#10;&#10;Descripción generada automáticamente">
            <a:extLst>
              <a:ext uri="{FF2B5EF4-FFF2-40B4-BE49-F238E27FC236}">
                <a16:creationId xmlns:a16="http://schemas.microsoft.com/office/drawing/2014/main" xmlns="" id="{1917C495-C5AB-C496-2F46-86BEA1F622B4}"/>
              </a:ext>
            </a:extLst>
          </p:cNvPr>
          <p:cNvPicPr>
            <a:picLocks noChangeAspect="1"/>
          </p:cNvPicPr>
          <p:nvPr/>
        </p:nvPicPr>
        <p:blipFill>
          <a:blip r:embed="rId5" cstate="print"/>
          <a:stretch>
            <a:fillRect/>
          </a:stretch>
        </p:blipFill>
        <p:spPr>
          <a:xfrm>
            <a:off x="1010189" y="226023"/>
            <a:ext cx="3532366" cy="4996972"/>
          </a:xfrm>
          <a:prstGeom prst="rect">
            <a:avLst/>
          </a:prstGeom>
          <a:ln w="12700">
            <a:noFill/>
          </a:ln>
        </p:spPr>
      </p:pic>
      <p:sp>
        <p:nvSpPr>
          <p:cNvPr id="34" name="Rectangle 33">
            <a:extLst>
              <a:ext uri="{FF2B5EF4-FFF2-40B4-BE49-F238E27FC236}">
                <a16:creationId xmlns:a16="http://schemas.microsoft.com/office/drawing/2014/main" xmlns="" id="{E9129AA9-E0F9-4F97-BBA2-96A79DEFF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2940" y="0"/>
            <a:ext cx="652490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8E1D4708-06D0-453A-6FA6-2E0C168AC0A7}"/>
              </a:ext>
            </a:extLst>
          </p:cNvPr>
          <p:cNvSpPr>
            <a:spLocks noGrp="1"/>
          </p:cNvSpPr>
          <p:nvPr>
            <p:ph type="title"/>
          </p:nvPr>
        </p:nvSpPr>
        <p:spPr>
          <a:xfrm>
            <a:off x="5826851" y="1229263"/>
            <a:ext cx="4745117" cy="4468294"/>
          </a:xfrm>
        </p:spPr>
        <p:txBody>
          <a:bodyPr vert="horz" lIns="91440" tIns="45720" rIns="91440" bIns="45720" rtlCol="0" anchor="t">
            <a:normAutofit/>
          </a:bodyPr>
          <a:lstStyle/>
          <a:p>
            <a:pPr algn="just"/>
            <a:r>
              <a:rPr lang="x-none" sz="2000" dirty="0"/>
              <a:t>los desmedidos aumentos en los alquileres por los casatenientes que da lugar a la primera y segunda huelga inquilinaria (1925  y1932), lo relativo al Tratado Kellogg- Alfaro (1926), el Tratado Arias-Roosevelt (1936), el sistema de seguridad social a inicios y de la década del cuarenta, la expedición de las Constituciones de (1941 y 1946) y el Convenio Filos- Hines de 19447.   </a:t>
            </a:r>
            <a:endParaRPr lang="x-none" sz="2000" dirty="0">
              <a:cs typeface="Arial"/>
            </a:endParaRPr>
          </a:p>
          <a:p>
            <a:pPr algn="just"/>
            <a:r>
              <a:rPr lang="x-none" sz="2000" dirty="0"/>
              <a:t>En este escrito, nos proponemos abordar sucintamente cuatro escenarios</a:t>
            </a:r>
            <a:endParaRPr lang="x-none" sz="2000" dirty="0">
              <a:cs typeface="Arial"/>
            </a:endParaRPr>
          </a:p>
          <a:p>
            <a:endParaRPr lang="en-US" sz="1500"/>
          </a:p>
        </p:txBody>
      </p:sp>
      <p:sp>
        <p:nvSpPr>
          <p:cNvPr id="36" name="Rectangle 35">
            <a:extLst>
              <a:ext uri="{FF2B5EF4-FFF2-40B4-BE49-F238E27FC236}">
                <a16:creationId xmlns:a16="http://schemas.microsoft.com/office/drawing/2014/main" xmlns="" id="{947C8A03-A59D-4813-A456-D2D23826D5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31734" y="231960"/>
            <a:ext cx="3384630" cy="639193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3024641D-BB05-4708-8F6A-9824DECAF1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7111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FFB377BB-601C-4288-A224-D150848C4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868ABA13-B3B3-4E09-854F-270094AA88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03CA7029-49D1-4811-9706-47326D65B79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FB70EA8D-D093-4307-9DA5-E4EE61D821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B3687593-1834-43AF-A992-696B19B042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6E1FE4DF-DA81-4174-A7A3-1DBD74FB3F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74525110-EB89-2477-A6B2-071908170CFC}"/>
              </a:ext>
            </a:extLst>
          </p:cNvPr>
          <p:cNvSpPr>
            <a:spLocks noGrp="1"/>
          </p:cNvSpPr>
          <p:nvPr>
            <p:ph type="title"/>
          </p:nvPr>
        </p:nvSpPr>
        <p:spPr>
          <a:xfrm>
            <a:off x="1179050" y="682924"/>
            <a:ext cx="6029243" cy="4281388"/>
          </a:xfrm>
        </p:spPr>
        <p:txBody>
          <a:bodyPr vert="horz" lIns="91440" tIns="45720" rIns="91440" bIns="45720" rtlCol="0" anchor="t">
            <a:normAutofit/>
          </a:bodyPr>
          <a:lstStyle/>
          <a:p>
            <a:pPr algn="just"/>
            <a:r>
              <a:rPr lang="es-ES" sz="2000" dirty="0"/>
              <a:t> históricos que impactaron en su época al país, relacionados con el Parlamento, la sociedad organizada y las élites políticas pertenecientes a la  oligarquía, estos son: La designación de Enrique de Obarrio como Presidente de la República en 1948 por la Asamblea Nacional, el Magnicidio contra José Antonio Remón Cantera en 1955 y las sesiones Judiciales Legislativas a los Presidentes Arnulfo Arias Madrid (1951), José Ramón Guisado (1955) y Marco A. Robles (1968)</a:t>
            </a:r>
            <a:r>
              <a:rPr lang="en-US" sz="2000" dirty="0"/>
              <a:t>.</a:t>
            </a:r>
            <a:endParaRPr lang="es-ES" dirty="0"/>
          </a:p>
          <a:p>
            <a:endParaRPr lang="en-US" sz="1200"/>
          </a:p>
        </p:txBody>
      </p:sp>
      <p:pic>
        <p:nvPicPr>
          <p:cNvPr id="3" name="Imagen 2" descr="Foto en blanco y negro de un hombre con traje y corbata&#10;&#10;Descripción generada automáticamente">
            <a:extLst>
              <a:ext uri="{FF2B5EF4-FFF2-40B4-BE49-F238E27FC236}">
                <a16:creationId xmlns:a16="http://schemas.microsoft.com/office/drawing/2014/main" xmlns="" id="{9A0F7343-BDAE-0227-EEDE-31393413B918}"/>
              </a:ext>
            </a:extLst>
          </p:cNvPr>
          <p:cNvPicPr>
            <a:picLocks noChangeAspect="1"/>
          </p:cNvPicPr>
          <p:nvPr/>
        </p:nvPicPr>
        <p:blipFill>
          <a:blip r:embed="rId5" cstate="print"/>
          <a:stretch>
            <a:fillRect/>
          </a:stretch>
        </p:blipFill>
        <p:spPr>
          <a:xfrm>
            <a:off x="7654514" y="180969"/>
            <a:ext cx="3734535" cy="445514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4" name="Rectangle 33">
            <a:extLst>
              <a:ext uri="{FF2B5EF4-FFF2-40B4-BE49-F238E27FC236}">
                <a16:creationId xmlns:a16="http://schemas.microsoft.com/office/drawing/2014/main" xmlns="" id="{7E838281-5FBA-41E7-AD3B-CB3F49FEB0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2446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FA3880A-8D8F-466C-A4A1-F07BCDD371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3C0A64CB-20A1-4508-B568-284EB04F78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8DA14841-53A4-4935-BE65-C8373B8A6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877C2CF-B2DD-41C8-8B5E-152673376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D377EE36-E59D-4778-8F99-4B470DA4A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2586C6C5-47AF-450A-932D-880EF823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A587901A-AA64-4940-9803-F67677851150}"/>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17C58F48-AB5E-4122-B642-460515FAC8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2F5B7FC1-73B5-48A6-B1BB-8F89196EBC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F324F1CA-76CE-409F-9B6F-7E5EC643A1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0BB7BEB5-6689-456A-B55E-60BB70A539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A66C56A3-159A-45F0-B4CA-4C16CDA721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E90333A3-8B71-451D-A51D-7451556ED7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3A8EAF8-6557-B4C8-5925-53EB05CEA383}"/>
              </a:ext>
            </a:extLst>
          </p:cNvPr>
          <p:cNvSpPr>
            <a:spLocks noGrp="1"/>
          </p:cNvSpPr>
          <p:nvPr>
            <p:ph type="title"/>
          </p:nvPr>
        </p:nvSpPr>
        <p:spPr>
          <a:xfrm>
            <a:off x="1969804" y="841074"/>
            <a:ext cx="5324753" cy="4856483"/>
          </a:xfrm>
        </p:spPr>
        <p:txBody>
          <a:bodyPr vert="horz" lIns="91440" tIns="45720" rIns="91440" bIns="45720" rtlCol="0" anchor="t">
            <a:noAutofit/>
          </a:bodyPr>
          <a:lstStyle/>
          <a:p>
            <a:pPr algn="just"/>
            <a:r>
              <a:rPr lang="es-PE" sz="2000" dirty="0"/>
              <a:t>especialmente, en el año 1940, con el primer mandato de Arnulfo Arias y continuada por los gobiernos de Ricardo Adolfo de la Guardia y Enrique A. Jiménez. Con base en la complejidad de los eventos, creemos conveniente desarrollar los antecedentes inmediatos y mediatos que configuraron la crisis. Principales acontecimientos políticos surgidos en la década del 40</a:t>
            </a:r>
            <a:r>
              <a:rPr lang="en-US" sz="2000" dirty="0"/>
              <a:t>.</a:t>
            </a:r>
            <a:endParaRPr lang="en-US" sz="2000" dirty="0">
              <a:cs typeface="Arial"/>
            </a:endParaRPr>
          </a:p>
          <a:p>
            <a:endParaRPr lang="en-US" sz="1200"/>
          </a:p>
        </p:txBody>
      </p:sp>
      <p:pic>
        <p:nvPicPr>
          <p:cNvPr id="3" name="Imagen 2">
            <a:extLst>
              <a:ext uri="{FF2B5EF4-FFF2-40B4-BE49-F238E27FC236}">
                <a16:creationId xmlns:a16="http://schemas.microsoft.com/office/drawing/2014/main" xmlns="" id="{9C61C93B-E07D-FB94-A27B-C1D1644E462F}"/>
              </a:ext>
            </a:extLst>
          </p:cNvPr>
          <p:cNvPicPr>
            <a:picLocks noChangeAspect="1"/>
          </p:cNvPicPr>
          <p:nvPr/>
        </p:nvPicPr>
        <p:blipFill rotWithShape="1">
          <a:blip r:embed="rId5" cstate="print"/>
          <a:srcRect r="675" b="-2"/>
          <a:stretch/>
        </p:blipFill>
        <p:spPr>
          <a:xfrm>
            <a:off x="7726401" y="647190"/>
            <a:ext cx="3446987"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4" name="Rectangle 33">
            <a:extLst>
              <a:ext uri="{FF2B5EF4-FFF2-40B4-BE49-F238E27FC236}">
                <a16:creationId xmlns:a16="http://schemas.microsoft.com/office/drawing/2014/main" xmlns="" id="{FDDCC5B1-205A-483F-BCD6-5C6B14D8CA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4817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FA3880A-8D8F-466C-A4A1-F07BCDD371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xmlns="" id="{3C0A64CB-20A1-4508-B568-284EB04F78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8DA14841-53A4-4935-BE65-C8373B8A6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877C2CF-B2DD-41C8-8B5E-152673376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D377EE36-E59D-4778-8F99-4B470DA4A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2586C6C5-47AF-450A-932D-880EF823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xmlns="" id="{A587901A-AA64-4940-9803-F67677851150}"/>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xmlns="" id="{6784362B-1BC2-4D61-BBC1-75E5AFB9E5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47FEC87D-B560-4AA1-90A4-F9F1D5A945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xmlns="" id="{E9CBAC3D-8976-47FF-8E03-C8D4BDB3581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xmlns="" id="{469431F3-C8DA-4F3D-BC23-56FBCBBB73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5A6FB8F0-8565-4EC3-917D-22A0CFB55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2940" y="0"/>
            <a:ext cx="652490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Un hombre con una camisa blanca&#10;&#10;Descripción generada automáticamente">
            <a:extLst>
              <a:ext uri="{FF2B5EF4-FFF2-40B4-BE49-F238E27FC236}">
                <a16:creationId xmlns:a16="http://schemas.microsoft.com/office/drawing/2014/main" xmlns="" id="{CF0E6682-7432-2BA3-CC73-5278F35E233C}"/>
              </a:ext>
            </a:extLst>
          </p:cNvPr>
          <p:cNvPicPr>
            <a:picLocks noChangeAspect="1"/>
          </p:cNvPicPr>
          <p:nvPr/>
        </p:nvPicPr>
        <p:blipFill rotWithShape="1">
          <a:blip r:embed="rId5" cstate="print"/>
          <a:srcRect l="19492" r="17794" b="2"/>
          <a:stretch/>
        </p:blipFill>
        <p:spPr>
          <a:xfrm>
            <a:off x="1007760" y="227"/>
            <a:ext cx="3855179" cy="6858000"/>
          </a:xfrm>
          <a:prstGeom prst="rect">
            <a:avLst/>
          </a:prstGeom>
          <a:ln w="12700">
            <a:solidFill>
              <a:schemeClr val="tx1"/>
            </a:solidFill>
          </a:ln>
        </p:spPr>
      </p:pic>
      <p:sp>
        <p:nvSpPr>
          <p:cNvPr id="32" name="Rectangle 31">
            <a:extLst>
              <a:ext uri="{FF2B5EF4-FFF2-40B4-BE49-F238E27FC236}">
                <a16:creationId xmlns:a16="http://schemas.microsoft.com/office/drawing/2014/main" xmlns="" id="{90E85565-5837-4630-B749-8EB5508C97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A32EC88-E2DC-BEA1-F373-AC36B0CD0DE8}"/>
              </a:ext>
            </a:extLst>
          </p:cNvPr>
          <p:cNvSpPr>
            <a:spLocks noGrp="1"/>
          </p:cNvSpPr>
          <p:nvPr>
            <p:ph type="title"/>
          </p:nvPr>
        </p:nvSpPr>
        <p:spPr>
          <a:xfrm>
            <a:off x="5093606" y="1631829"/>
            <a:ext cx="5924060" cy="4065728"/>
          </a:xfrm>
        </p:spPr>
        <p:txBody>
          <a:bodyPr vert="horz" lIns="91440" tIns="45720" rIns="91440" bIns="45720" rtlCol="0" anchor="t">
            <a:normAutofit/>
          </a:bodyPr>
          <a:lstStyle/>
          <a:p>
            <a:pPr marL="457200" indent="-457200" algn="just">
              <a:buAutoNum type="arabicPeriod"/>
            </a:pPr>
            <a:r>
              <a:rPr lang="es-ES" sz="2000" dirty="0"/>
              <a:t>Designación de Enrique de Obarrio como Presidente de la Republica en 1948 por la Asamblea Nacional.</a:t>
            </a:r>
            <a:endParaRPr lang="es-ES" sz="2000" dirty="0">
              <a:cs typeface="Arial"/>
            </a:endParaRPr>
          </a:p>
          <a:p>
            <a:pPr algn="just"/>
            <a:r>
              <a:rPr lang="es-ES" sz="2000" dirty="0"/>
              <a:t>El 12 de julio de 1948, hace sesenta años, la Asamblea Nacional, sorpresivamente, decide  deponer al Presidente de la Republica Enrique A. Jiménez y se apresta a dar posesión del cargo a Enrique de Obarrio, que ocupaba el cargo de Contralor de la Republica. Esta determinación legislativa se produce después de una turbulenta crisis política iniciada tiempo atrás, </a:t>
            </a:r>
            <a:r>
              <a:rPr lang="es-ES" sz="1500" dirty="0"/>
              <a:t>     </a:t>
            </a:r>
            <a:endParaRPr lang="es-ES" sz="1500" dirty="0">
              <a:cs typeface="Arial"/>
            </a:endParaRPr>
          </a:p>
          <a:p>
            <a:endParaRPr lang="en-US" sz="1500"/>
          </a:p>
        </p:txBody>
      </p:sp>
      <p:sp>
        <p:nvSpPr>
          <p:cNvPr id="34" name="Rectangle 33">
            <a:extLst>
              <a:ext uri="{FF2B5EF4-FFF2-40B4-BE49-F238E27FC236}">
                <a16:creationId xmlns:a16="http://schemas.microsoft.com/office/drawing/2014/main" xmlns="" id="{13756D9B-712D-4066-9D24-053A5EF2E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9459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6AC10936-2DFC-4054-9ADF-B5E2C5F861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B0F2AC-8567-4D03-BFFC-653DB596C52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3.xml><?xml version="1.0" encoding="utf-8"?>
<ds:datastoreItem xmlns:ds="http://schemas.openxmlformats.org/officeDocument/2006/customXml" ds:itemID="{7C2F7BF6-CD39-4568-B8BD-EA8D252E1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Madison</Template>
  <TotalTime>2</TotalTime>
  <Words>746</Words>
  <Application>Microsoft Office PowerPoint</Application>
  <PresentationFormat>Personalizado</PresentationFormat>
  <Paragraphs>57</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Madison</vt:lpstr>
      <vt:lpstr>Lic. Tomasa De León, Portal Educativo Panamá</vt:lpstr>
      <vt:lpstr>Los parlamentos de América Latina y el resto del mundo siempre han sido epicentro de la atención pública por su esencia multipartidista, discursiva-ideológica y legislativa. Por años, la politología moderna demandó de las Asambleas Nacionales un mayor vínculo con la sociedad, al igual que un desarrollo en su organicidad deliberativa interna. En el caso panameño, tomando,  </vt:lpstr>
      <vt:lpstr>en cuenta los rasgos mencionados, la Asamblea Nacional desde su instalación el 1 de septiembre de 1906 (1) y en las décadas que siguieron, pasó a erigirse como el órgano más representativo del Estado, por ser primordialmente el edificador de la estructura jurídica de la naciente República.    El advenimiento de la era republica proyectó nuevos retos y desafíos en el ámbito político, social y parlamentario, dado que se hacía imperante reorientar los viejos esquemas doctrinales que heredamos de Colombia. </vt:lpstr>
      <vt:lpstr> Políticamente, el fraccionamiento de la unidad entre liberales y conservadores concebida en 1903, trastocó  los planes y las exigencias de desarrollo que requería el nuevo Estado. Las pugnas partidarias por alcanzar  el poder se convirtieron en la regla de la política criolla en el descurso del siglo pasado, teniendo en cada etapa formativa de la República nuevos actores políticos. A pesar de ellos, el país no interrumpió su marcha hacia la consolidación y el perfeccionamiento del Estado Nacional. </vt:lpstr>
      <vt:lpstr>En el siglo XX, el poder legislativo desempeñó un rol fundamental, convirtiéndose en el principal foro de debate público, donde se discernían grandes temas nacionales que hicieron variar en determinadas coyunturas el rumbo del país, destacándose, entre otros: el desarme de la. Policía Nacional y la aprobación de una nueva codificación en 1916, el problema limítrofe con Costa Rica que desemboca en la guerra  de Coto (1921),  </vt:lpstr>
      <vt:lpstr>los desmedidos aumentos en los alquileres por los casatenientes que da lugar a la primera y segunda huelga inquilinaria (1925  y1932), lo relativo al Tratado Kellogg- Alfaro (1926), el Tratado Arias-Roosevelt (1936), el sistema de seguridad social a inicios y de la década del cuarenta, la expedición de las Constituciones de (1941 y 1946) y el Convenio Filos- Hines de 19447.    En este escrito, nos proponemos abordar sucintamente cuatro escenarios </vt:lpstr>
      <vt:lpstr> históricos que impactaron en su época al país, relacionados con el Parlamento, la sociedad organizada y las élites políticas pertenecientes a la  oligarquía, estos son: La designación de Enrique de Obarrio como Presidente de la República en 1948 por la Asamblea Nacional, el Magnicidio contra José Antonio Remón Cantera en 1955 y las sesiones Judiciales Legislativas a los Presidentes Arnulfo Arias Madrid (1951), José Ramón Guisado (1955) y Marco A. Robles (1968). </vt:lpstr>
      <vt:lpstr>especialmente, en el año 1940, con el primer mandato de Arnulfo Arias y continuada por los gobiernos de Ricardo Adolfo de la Guardia y Enrique A. Jiménez. Con base en la complejidad de los eventos, creemos conveniente desarrollar los antecedentes inmediatos y mediatos que configuraron la crisis. Principales acontecimientos políticos surgidos en la década del 40. </vt:lpstr>
      <vt:lpstr>Designación de Enrique de Obarrio como Presidente de la Republica en 1948 por la Asamblea Nacional. El 12 de julio de 1948, hace sesenta años, la Asamblea Nacional, sorpresivamente, decide  deponer al Presidente de la Republica Enrique A. Jiménez y se apresta a dar posesión del cargo a Enrique de Obarrio, que ocupaba el cargo de Contralor de la Republica. Esta determinación legislativa se produce después de una turbulenta crisis política iniciada tiempo atrás,       </vt:lpstr>
      <vt:lpstr>En 1940, se realizaron las primeras elecciones presidenciales de la década y resultó vencedor el doctor Arnulfo Arias quien derrota al político hombre de leyes y diplomático Ricardo J. Alfaro. Las elecciones estuvieron empañadas por fuertes denuncias de persecución contra el candidato Alfaro, al punto, que Arias triunfa  prácticamente solo en la contienda.  Retrospectivamente, Arnulfo Arias no llega a la faena política de manera improvisada: el 2  de enero de 1931,   </vt:lpstr>
      <vt:lpstr>participa junto a su hermano Harmodio en el derrocamiento del presidente Florencio H. Arosemena, dirigido por el Movimiento Cívico de Acción Comunal. Al llegar a la Presidencia de la República Harmodio arias (1392), lo designa Jefe de Salud Pública y en 1935 Secretario de Agricultura, Fomento y Obras Públicas Posteriormente, el Presidente Juan Demóstenes Arosemena lo nombran Embajador en varios países de Europa.  </vt:lpstr>
      <vt:lpstr>Sobre Arnulfo Arias existe en la actualidad una extensa bibliografía. Como no es el interés de este escrito profundizar en su trayectoria, nos limitaremos a describir una de sus acciones presidenciales, que consistió en derogar la Constitución de 1904, dando lugar a la población de una nueva Carta Magna en el 1941. La Constitución de 1941 fue aprobada por la Asamblea Nacional de noviembre de 1940, un mes después el texto sería sometido a plebiscito.</vt:lpstr>
      <vt:lpstr>En materia de procedimiento, la Constitución de 1904 establecía (artículo 137) que la siguiente Asamblea debía  ratificar el acto. El Gobierno Nacional, pasando por alto esta disposición, opta por otro camino explicado por Jorge Fábrega Ponce:(2) “El órgano Ejecutivo, rompiendo el ordenamiento constitucional entonces vigente, mediante Decreto 141 de 26 de noviembre de 1940, asumió la representación suprema del Estado, en la medida necesaria para el único fin de hacer posible la celebración de un plebiscito,  </vt:lpstr>
      <vt:lpstr>en el cual el país había de pronunciarse a favor o en contra de la expedición de un nuevo estatuto”. La nueva Constitución se promulga el 2 de enero de 1941. En esta extiende el periodo presidencial y el de los diputados hasta el año 1947 (artículo 195), Entre los avances más significativos tenemos: el haber instituido nuevas garantías individuales, se reconocen y amplían los derechos sociales, se preceptúa que la propiedad privada estará sometida al interés nacional y se dan los primeros pasos hacia la igualdad de derechos entre el hombre y la mujer. </vt:lpstr>
      <vt:lpstr>Un artículo que generó debate social y político fue el 23, inserto en el Titulo ll concerniente a Nacionalidad y Extranjería, allí se puntualizaba lo concerniente a las inmigraciones prohibidas.    Arnulfo Arias es derrocado en octubre de 1941 por medio de una alianza entre sectores de la oligarquía y el componente armado. Grupos nacionalistas informaban que el motivo cierto del golpe había sido la decisión de su gobierno en no acceder a la petición de los Estados Unidos  </vt:lpstr>
      <vt:lpstr>de artillar barcos con bandera panameña, con motivo de la segunda guerra mundial. La Presidencia fue asumida el 9 de octubre por Ricardo Adolfo De    la Guardia, Ministro de Gobierno y Justicia, aunque legalmente le correspondía asumir el cargo a alguno de los designados en su  orden:  José Peset. Ernesto Jaén Guardia y Aníbal  Ríos; a esta lógica prevaleció una maniobra política de la oligarquía con el alto mando de la policía,  </vt:lpstr>
      <vt:lpstr>Imágenes de cortesía</vt:lpstr>
      <vt:lpstr>https://es.wikipedia.org/wiki/Ricardo_Adolfo_de_la_Guardia  https://www.pinterest.com/pin/462111611744395280/  https://es.wikipedia.org/wiki/Florencio_Harmodio_Arosemena  https://befonts.com/carta-magna-font.html  https://es.linkedin.com/in/jorge-f%C3%A1brega-golpe-306b0025  https://scout.es/webinars-derechos-humanos-desde-la-educacion-no-formal-en-el-tiempo-libre/  https://editorial.tirant.com/es/ebook/legislacion-de-nacionalidad-y-extranjeria-3-edicion-2012-ana-paloma-abarca-junco-978849004694  https://www.mascontainer.com/panama-autoridad-maritima-confirma-8-516-buques-bajo-su-bandera/  </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Juan_Borace</dc:creator>
  <cp:lastModifiedBy>Juan_Borace</cp:lastModifiedBy>
  <cp:revision>585</cp:revision>
  <dcterms:created xsi:type="dcterms:W3CDTF">2023-11-07T12:05:58Z</dcterms:created>
  <dcterms:modified xsi:type="dcterms:W3CDTF">2023-11-23T14:29:57Z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