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4" r:id="rId7"/>
    <p:sldId id="262" r:id="rId8"/>
    <p:sldId id="263" r:id="rId9"/>
    <p:sldId id="266" r:id="rId10"/>
    <p:sldId id="261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2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4055" y="614368"/>
            <a:ext cx="7766936" cy="2879640"/>
          </a:xfrm>
        </p:spPr>
        <p:txBody>
          <a:bodyPr/>
          <a:lstStyle/>
          <a:p>
            <a:pPr algn="ctr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7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br>
              <a:rPr lang="es-ES" sz="7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7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Cognoscitivo 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s-PA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4E20273-AC58-4B21-A4B9-2C9CC2F6F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7"/>
            <a:ext cx="1759714" cy="1342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70" y="3176001"/>
            <a:ext cx="3076435" cy="2911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ángulo 2"/>
          <p:cNvSpPr/>
          <p:nvPr/>
        </p:nvSpPr>
        <p:spPr>
          <a:xfrm>
            <a:off x="6414220" y="4230900"/>
            <a:ext cx="37817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Autora: Cecilia Mejía.</a:t>
            </a:r>
            <a:r>
              <a:rPr lang="es-E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s-E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s-P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94" y="5796335"/>
            <a:ext cx="3992006" cy="8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87566"/>
            <a:ext cx="8596668" cy="819150"/>
          </a:xfrm>
        </p:spPr>
        <p:txBody>
          <a:bodyPr>
            <a:noAutofit/>
          </a:bodyPr>
          <a:lstStyle/>
          <a:p>
            <a:pPr algn="ctr"/>
            <a:r>
              <a:rPr lang="es-PA" sz="5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Universidad</a:t>
            </a:r>
            <a:endParaRPr lang="es-PA" sz="5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4673" y="2160589"/>
            <a:ext cx="7635993" cy="2708866"/>
          </a:xfrm>
        </p:spPr>
        <p:txBody>
          <a:bodyPr>
            <a:noAutofit/>
          </a:bodyPr>
          <a:lstStyle/>
          <a:p>
            <a:r>
              <a:rPr lang="es-P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Ajustes a la universidad</a:t>
            </a:r>
          </a:p>
          <a:p>
            <a:r>
              <a:rPr lang="es-P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Crecimiento cognoscitivo en la universidad</a:t>
            </a:r>
          </a:p>
          <a:p>
            <a:r>
              <a:rPr lang="es-P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comunitaria y educación ocupacional</a:t>
            </a:r>
          </a:p>
          <a:p>
            <a:r>
              <a:rPr lang="es-P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Egreso de la universidad.</a:t>
            </a:r>
            <a:endParaRPr lang="es-P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>
            <a:normAutofit/>
          </a:bodyPr>
          <a:lstStyle/>
          <a:p>
            <a:pPr algn="ctr"/>
            <a:r>
              <a:rPr lang="es-PA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A" sz="4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rabajo</a:t>
            </a:r>
            <a:endParaRPr lang="es-PA" sz="4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469" y="1786015"/>
            <a:ext cx="8596668" cy="2619229"/>
          </a:xfrm>
        </p:spPr>
        <p:txBody>
          <a:bodyPr/>
          <a:lstStyle/>
          <a:p>
            <a:pPr marL="0" indent="0" algn="just">
              <a:buNone/>
            </a:pPr>
            <a:r>
              <a:rPr lang="es-PA" sz="2000" dirty="0" smtClean="0"/>
              <a:t>La educación superior aumenta la oportunidad de adquirir un empleo para mejora la calidad de vida de la persona a largo plazo.</a:t>
            </a:r>
          </a:p>
          <a:p>
            <a:pPr marL="0" indent="0">
              <a:buNone/>
            </a:pPr>
            <a:endParaRPr lang="es-PA" dirty="0"/>
          </a:p>
          <a:p>
            <a:r>
              <a:rPr lang="es-PA" dirty="0" smtClean="0"/>
              <a:t>Combinación del trabajo y la educación</a:t>
            </a:r>
          </a:p>
          <a:p>
            <a:r>
              <a:rPr lang="es-PA" dirty="0" smtClean="0"/>
              <a:t>Crecimiento cognoscitivo en el trabajo.</a:t>
            </a:r>
            <a:endParaRPr lang="es-PA" dirty="0"/>
          </a:p>
        </p:txBody>
      </p:sp>
      <p:pic>
        <p:nvPicPr>
          <p:cNvPr id="4" name="Picture 7" descr="Resultado de imagen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02" y="3470203"/>
            <a:ext cx="3810000" cy="300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0985"/>
            <a:ext cx="8411582" cy="886691"/>
          </a:xfrm>
        </p:spPr>
        <p:txBody>
          <a:bodyPr>
            <a:noAutofit/>
          </a:bodyPr>
          <a:lstStyle/>
          <a:p>
            <a:pPr algn="ctr"/>
            <a:r>
              <a:rPr lang="es-PA" sz="4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A" sz="4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facilitar la transición al trabajo?</a:t>
            </a:r>
            <a:endParaRPr lang="es-PA" sz="4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00846"/>
            <a:ext cx="8596668" cy="2494538"/>
          </a:xfrm>
        </p:spPr>
        <p:txBody>
          <a:bodyPr/>
          <a:lstStyle/>
          <a:p>
            <a:r>
              <a:rPr lang="es-PA" dirty="0" smtClean="0"/>
              <a:t>Manejar el diálogo entre los educadores y los empleados.</a:t>
            </a:r>
          </a:p>
          <a:p>
            <a:r>
              <a:rPr lang="es-PA" dirty="0" smtClean="0"/>
              <a:t>Modificar los programa de la escuela.</a:t>
            </a:r>
          </a:p>
          <a:p>
            <a:r>
              <a:rPr lang="es-PA" dirty="0" smtClean="0"/>
              <a:t>Permitir que los empleados participen en el diseño de los programa.</a:t>
            </a:r>
          </a:p>
          <a:p>
            <a:r>
              <a:rPr lang="es-PA" dirty="0" smtClean="0"/>
              <a:t>Incrementar las disponibilidad del trabajo temporal y del medio tiempo.</a:t>
            </a:r>
          </a:p>
          <a:p>
            <a:r>
              <a:rPr lang="es-PA" dirty="0" smtClean="0"/>
              <a:t>Proporcionar becas, ayudas financieras y seguros médicos para estudiantes y empleados.</a:t>
            </a:r>
            <a:endParaRPr lang="es-PA" dirty="0"/>
          </a:p>
        </p:txBody>
      </p:sp>
      <p:pic>
        <p:nvPicPr>
          <p:cNvPr id="4" name="Picture 9" descr="Resultado de imagen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32" y="4224217"/>
            <a:ext cx="4782992" cy="24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3450"/>
          </a:xfrm>
        </p:spPr>
        <p:txBody>
          <a:bodyPr>
            <a:normAutofit/>
          </a:bodyPr>
          <a:lstStyle/>
          <a:p>
            <a:pPr algn="ctr"/>
            <a:r>
              <a:rPr lang="es-PA" sz="5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Cognoscitivo</a:t>
            </a:r>
            <a:endParaRPr lang="es-PA" sz="54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8934" y="1920576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Algunos investigadores tratan de </a:t>
            </a: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descifrar </a:t>
            </a: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capacidades cognoscitivas  distintas que se aprenden en la adultez y otros se concentran en los aspectos de la inteligencia que están presente en nuestra vida.</a:t>
            </a:r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5" y="3313041"/>
            <a:ext cx="3567466" cy="2488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94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1517" y="842935"/>
            <a:ext cx="8282483" cy="961551"/>
          </a:xfrm>
        </p:spPr>
        <p:txBody>
          <a:bodyPr>
            <a:normAutofit fontScale="90000"/>
          </a:bodyPr>
          <a:lstStyle/>
          <a:p>
            <a:pPr algn="ctr"/>
            <a:r>
              <a:rPr lang="es-PA" sz="53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SCHAIE</a:t>
            </a:r>
            <a:r>
              <a:rPr lang="es-PA" b="1" dirty="0" smtClean="0">
                <a:solidFill>
                  <a:srgbClr val="92D050"/>
                </a:solidFill>
              </a:rPr>
              <a:t/>
            </a:r>
            <a:br>
              <a:rPr lang="es-PA" b="1" dirty="0" smtClean="0">
                <a:solidFill>
                  <a:srgbClr val="92D050"/>
                </a:solidFill>
              </a:rPr>
            </a:br>
            <a:endParaRPr lang="es-PA" sz="2200" b="1" dirty="0">
              <a:solidFill>
                <a:srgbClr val="92D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63" y="2250150"/>
            <a:ext cx="6524390" cy="4607850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77334" y="2160589"/>
            <a:ext cx="9986994" cy="3880773"/>
          </a:xfrm>
        </p:spPr>
        <p:txBody>
          <a:bodyPr>
            <a:normAutofit/>
          </a:bodyPr>
          <a:lstStyle/>
          <a:p>
            <a:r>
              <a:rPr lang="es-P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 un modelo de ciclo de vida del Desarrollo </a:t>
            </a:r>
            <a:r>
              <a:rPr lang="es-P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Cognoscitivo.</a:t>
            </a:r>
            <a:endParaRPr lang="es-P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28" y="1995374"/>
            <a:ext cx="4862626" cy="48626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539827"/>
            <a:ext cx="8191245" cy="7028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s-PA" sz="3100" b="1" dirty="0">
                <a:solidFill>
                  <a:srgbClr val="FF9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Podemos mencionar siete etapas que giran en entorno a metas motivacionales:</a:t>
            </a:r>
            <a:r>
              <a:rPr lang="es-PA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es-PA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es-PA" sz="2200" b="1" dirty="0">
              <a:solidFill>
                <a:srgbClr val="92D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877" y="1901761"/>
            <a:ext cx="10163265" cy="3880773"/>
          </a:xfrm>
        </p:spPr>
        <p:txBody>
          <a:bodyPr>
            <a:normAutofit/>
          </a:bodyPr>
          <a:lstStyle/>
          <a:p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Etapa adquisitiva (Niñez y adolescencia).</a:t>
            </a:r>
          </a:p>
          <a:p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Etapa de logro (De los 19 a 21 años hasta los 30 o 31)</a:t>
            </a:r>
          </a:p>
          <a:p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Etapa de responsabilidad (De los 39 a los 61 años)</a:t>
            </a:r>
          </a:p>
          <a:p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Etapa ejecutiva (De los 30 a 40 o a la edad media)</a:t>
            </a:r>
          </a:p>
          <a:p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Etapa de la reorganización (Fin de la adolescencia media, inicio de la adultez tardía)</a:t>
            </a:r>
          </a:p>
          <a:p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Etapa reintegrativa (</a:t>
            </a: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dultez tardía)</a:t>
            </a:r>
          </a:p>
          <a:p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Etapa de la creación del legado (Vejez avanzada).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470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ultado de imagen para inteligencia emocion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750" y1="20333" x2="48750" y2="20333"/>
                        <a14:foregroundMark x1="52500" y1="15000" x2="52500" y2="15000"/>
                        <a14:foregroundMark x1="48000" y1="14000" x2="48000" y2="14000"/>
                        <a14:foregroundMark x1="46000" y1="14000" x2="46000" y2="14000"/>
                        <a14:foregroundMark x1="52500" y1="13000" x2="52500" y2="13000"/>
                        <a14:foregroundMark x1="47250" y1="10333" x2="47250" y2="10333"/>
                        <a14:foregroundMark x1="39000" y1="39333" x2="39000" y2="39333"/>
                        <a14:foregroundMark x1="51750" y1="11000" x2="5175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81" y="2079664"/>
            <a:ext cx="2660650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4685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PA" sz="4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Inteligencia Emocional </a:t>
            </a:r>
            <a:endParaRPr lang="es-PA" sz="4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90429"/>
            <a:ext cx="9457266" cy="4525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 inteligencia nos permite como personas manejar eficazmente el ambiente social, tener conciencia de la actitud en un área determinada.</a:t>
            </a:r>
          </a:p>
          <a:p>
            <a:pPr marL="0" indent="0">
              <a:buNone/>
            </a:pPr>
            <a:endParaRPr lang="es-P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P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Consiste en cuatro partes:</a:t>
            </a:r>
          </a:p>
          <a:p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1. Capacidad para percibir </a:t>
            </a:r>
          </a:p>
          <a:p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Capacidad para usar</a:t>
            </a:r>
          </a:p>
          <a:p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Capacidad para entender</a:t>
            </a:r>
          </a:p>
          <a:p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Manejar o regular emociones propia o ajenas.</a:t>
            </a:r>
            <a:endParaRPr lang="es-P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Resultado de imagen para inteligencia emo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753410"/>
            <a:ext cx="3244671" cy="2435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A" sz="4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Razonamiento Moral</a:t>
            </a:r>
          </a:p>
        </p:txBody>
      </p:sp>
      <p:sp>
        <p:nvSpPr>
          <p:cNvPr id="12291" name="Marcador de contenido 2"/>
          <p:cNvSpPr>
            <a:spLocks noGrp="1"/>
          </p:cNvSpPr>
          <p:nvPr>
            <p:ph idx="1"/>
          </p:nvPr>
        </p:nvSpPr>
        <p:spPr>
          <a:xfrm>
            <a:off x="752500" y="1787669"/>
            <a:ext cx="8596668" cy="1605424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desarrollo moral de los niños y adolescentes viene con la madurez cognoscitiva, los jóvenes adquieren juicio moral al liberarse del egocentrismo, al igual que la capacidad de pensar de manera abstracta; no obstante, en la adultez el juicio moral es más completo.</a:t>
            </a:r>
          </a:p>
        </p:txBody>
      </p:sp>
      <p:pic>
        <p:nvPicPr>
          <p:cNvPr id="12292" name="Picture 2" descr="Resultado de imagen para razonamiento m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55" y="4018756"/>
            <a:ext cx="2395537" cy="1797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Resultado de imagen para razonamiento mo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7" y="3866355"/>
            <a:ext cx="2394000" cy="1550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294" name="Picture 6" descr="Resultado de imagen para razonamiento mo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82" y="3430190"/>
            <a:ext cx="2254099" cy="2829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22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4434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PA" sz="4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la fe a lo largo del ciclo de la vida</a:t>
            </a:r>
            <a:endParaRPr lang="es-PA" sz="4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Según Piaget, </a:t>
            </a:r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P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ohlberg y Erickson, nuestra fe depende de la madurez.</a:t>
            </a:r>
          </a:p>
          <a:p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Etapa 1: Fe intuitiva- Proyectiva de los 18-24 meses a los 7 años</a:t>
            </a:r>
          </a:p>
          <a:p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Etapa 2: Fe mítica –Literal de 7 a 8 años</a:t>
            </a:r>
          </a:p>
          <a:p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Etapa 3: Fe sintética- Convencional adolescencia o más alta</a:t>
            </a:r>
          </a:p>
          <a:p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Etapa 4: Fe intuitiva reflexiva -20 o 25 años</a:t>
            </a:r>
          </a:p>
          <a:p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Etapa 5: Fe conjuntiva – Vida media o más allá</a:t>
            </a:r>
          </a:p>
          <a:p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Etapa 6: Fe universal- Vejes.</a:t>
            </a:r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5" name="Picture 2" descr="Resultado de imagen para desarrollo de la fe a lo largo de l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62" y="3994303"/>
            <a:ext cx="3524423" cy="252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9.24855E-6 C -0.2651 0.00417 -0.53007 0.00925 -0.79517 0.01272 C -0.79713 0.01272 -0.79127 0.01133 -0.78931 0.01064 C -0.78215 0.00833 -0.77499 0.00579 -0.76783 0.00417 C -0.72512 -0.00508 -0.74895 -0.00161 -0.69635 -0.00416 C -0.65077 -0.00277 -0.6052 -0.00323 -0.5595 9.24855E-6 C -0.54674 0.00093 -0.53411 0.00648 -0.52135 0.00856 C -0.51353 0.00995 -0.49765 0.01064 -0.49765 0.01064 L 5.20833E-6 9.24855E-6 Z " pathEditMode="relative" ptsTypes="fffffffA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009" y="23502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PA" sz="4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Niveles de desarrollo según GILLIAN</a:t>
            </a:r>
            <a:endParaRPr lang="es-PA" sz="44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047198"/>
              </p:ext>
            </p:extLst>
          </p:nvPr>
        </p:nvGraphicFramePr>
        <p:xfrm>
          <a:off x="755009" y="1930400"/>
          <a:ext cx="8749718" cy="45759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82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6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6053">
                <a:tc>
                  <a:txBody>
                    <a:bodyPr/>
                    <a:lstStyle/>
                    <a:p>
                      <a:pPr algn="ctr"/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Etapas </a:t>
                      </a:r>
                      <a:endParaRPr lang="es-P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P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408">
                <a:tc>
                  <a:txBody>
                    <a:bodyPr/>
                    <a:lstStyle/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1</a:t>
                      </a:r>
                    </a:p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Orientación a la supervisión</a:t>
                      </a:r>
                    </a:p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endParaRPr lang="es-P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sabiduría se concentra en </a:t>
                      </a:r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 </a:t>
                      </a:r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mismo, en lo que es </a:t>
                      </a:r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práctica </a:t>
                      </a:r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mejor para ellos.</a:t>
                      </a:r>
                      <a:endParaRPr lang="es-P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9885">
                <a:tc>
                  <a:txBody>
                    <a:bodyPr/>
                    <a:lstStyle/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2</a:t>
                      </a:r>
                    </a:p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bondad como auto sacrificio</a:t>
                      </a:r>
                      <a:endParaRPr lang="es-P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sabiduría femenina</a:t>
                      </a:r>
                      <a:r>
                        <a:rPr lang="es-P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convencional impone sacrificio, los deseos de la mujer por lo que otros piensa de ella.</a:t>
                      </a:r>
                      <a:endParaRPr lang="es-P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8408">
                <a:tc>
                  <a:txBody>
                    <a:bodyPr/>
                    <a:lstStyle/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Transición</a:t>
                      </a:r>
                      <a:r>
                        <a:rPr lang="es-P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</a:p>
                    <a:p>
                      <a:r>
                        <a:rPr lang="es-P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bondad a la verdad</a:t>
                      </a:r>
                      <a:endParaRPr lang="es-P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mujeres evalúan sus decisiones no con las bases de la</a:t>
                      </a:r>
                      <a:r>
                        <a:rPr lang="es-P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 en la que reaccionan los demás si no con base en sus intenciones y las consecuencias.</a:t>
                      </a:r>
                      <a:endParaRPr lang="es-P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8408">
                <a:tc>
                  <a:txBody>
                    <a:bodyPr/>
                    <a:lstStyle/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3</a:t>
                      </a:r>
                    </a:p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Moralidad de la no violencia</a:t>
                      </a:r>
                      <a:r>
                        <a:rPr lang="es-P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P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convertir la orden en contra de dañar a cualquiera</a:t>
                      </a:r>
                      <a:r>
                        <a:rPr lang="es-P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es un principio que rige todo los juicios y acciones morales.</a:t>
                      </a:r>
                      <a:endParaRPr lang="es-P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5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75701"/>
            <a:ext cx="8596668" cy="781050"/>
          </a:xfrm>
        </p:spPr>
        <p:txBody>
          <a:bodyPr>
            <a:normAutofit/>
          </a:bodyPr>
          <a:lstStyle/>
          <a:p>
            <a:pPr algn="ctr"/>
            <a:r>
              <a:rPr lang="es-PA" sz="4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y Trabajo</a:t>
            </a:r>
            <a:endParaRPr lang="es-PA" sz="4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39404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diferencia de los jóvenes de las generaciones pasadas por lo general podrían pasar de la escuela al trabajo y la independencia financiera, algunos adultos en generales no tiene metas profesionales.</a:t>
            </a:r>
          </a:p>
          <a:p>
            <a:pPr marL="0" indent="0" algn="just">
              <a:buNone/>
            </a:pPr>
            <a:endParaRPr lang="es-PA" sz="2000" dirty="0"/>
          </a:p>
        </p:txBody>
      </p:sp>
      <p:pic>
        <p:nvPicPr>
          <p:cNvPr id="4" name="3 Imagen" descr="Bolsa de trabaj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11" y="3511550"/>
            <a:ext cx="4506913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2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623</Words>
  <Application>Microsoft Macintosh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Trebuchet MS</vt:lpstr>
      <vt:lpstr>Wingdings 3</vt:lpstr>
      <vt:lpstr>Faceta</vt:lpstr>
      <vt:lpstr>    Desarrollo  Cognoscitivo     </vt:lpstr>
      <vt:lpstr>Desarrollo Cognoscitivo</vt:lpstr>
      <vt:lpstr>SCHAIE </vt:lpstr>
      <vt:lpstr>Podemos mencionar siete etapas que giran en entorno a metas motivacionales: </vt:lpstr>
      <vt:lpstr>Inteligencia Emocional </vt:lpstr>
      <vt:lpstr>Razonamiento Moral</vt:lpstr>
      <vt:lpstr>Desarrollo de la fe a lo largo del ciclo de la vida</vt:lpstr>
      <vt:lpstr>Niveles de desarrollo según GILLIAN</vt:lpstr>
      <vt:lpstr>Educación y Trabajo</vt:lpstr>
      <vt:lpstr>La Universidad</vt:lpstr>
      <vt:lpstr>Trabajo</vt:lpstr>
      <vt:lpstr>¿Cómo facilitar la transición al trabajo?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 Educa Panamá Facultad de Informática, Electrónica y Comunicación   Tema:  Desarrollo Cognoscitivo     Autora: Cecilia Mejía Licda. En Informática Aplicada UP</dc:title>
  <dc:creator>cecilia mejia</dc:creator>
  <cp:lastModifiedBy>josefina gaitán</cp:lastModifiedBy>
  <cp:revision>36</cp:revision>
  <dcterms:created xsi:type="dcterms:W3CDTF">2022-07-21T00:07:19Z</dcterms:created>
  <dcterms:modified xsi:type="dcterms:W3CDTF">2022-09-13T15:10:46Z</dcterms:modified>
</cp:coreProperties>
</file>