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9" autoAdjust="0"/>
    <p:restoredTop sz="94660"/>
  </p:normalViewPr>
  <p:slideViewPr>
    <p:cSldViewPr>
      <p:cViewPr varScale="1">
        <p:scale>
          <a:sx n="108" d="100"/>
          <a:sy n="108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ECA2-E7D1-45FE-A01E-C5C5190140AD}" type="datetimeFigureOut">
              <a:rPr lang="es-ES" smtClean="0"/>
              <a:t>01/09/2022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A293E-17A2-44EC-8DE3-CC878B4748E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tx2">
                <a:lumMod val="60000"/>
                <a:lumOff val="40000"/>
                <a:alpha val="7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55C8-B668-4A9C-BE6F-5CA60EBD9AE2}" type="datetimeFigureOut">
              <a:rPr lang="es-ES" smtClean="0"/>
              <a:pPr/>
              <a:t>01/09/2022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0121-04A6-4106-8292-2F9CC04372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http://docentes.uacj.mx/gtapia/AN/Unidadse/euler/euler.39.gif" TargetMode="External"/><Relationship Id="rId18" Type="http://schemas.openxmlformats.org/officeDocument/2006/relationships/image" Target="../media/image21.gif"/><Relationship Id="rId26" Type="http://schemas.openxmlformats.org/officeDocument/2006/relationships/image" Target="../media/image25.gif"/><Relationship Id="rId3" Type="http://schemas.openxmlformats.org/officeDocument/2006/relationships/image" Target="http://docentes.uacj.mx/gtapia/AN/Unidadse/euler/euler.34.gif" TargetMode="External"/><Relationship Id="rId21" Type="http://schemas.openxmlformats.org/officeDocument/2006/relationships/image" Target="http://docentes.uacj.mx/gtapia/AN/Unidadse/euler/euler.43.gif" TargetMode="External"/><Relationship Id="rId7" Type="http://schemas.openxmlformats.org/officeDocument/2006/relationships/image" Target="http://docentes.uacj.mx/gtapia/AN/Unidadse/euler/euler.36.gif" TargetMode="External"/><Relationship Id="rId12" Type="http://schemas.openxmlformats.org/officeDocument/2006/relationships/image" Target="../media/image18.gif"/><Relationship Id="rId17" Type="http://schemas.openxmlformats.org/officeDocument/2006/relationships/image" Target="http://docentes.uacj.mx/gtapia/AN/Unidadse/euler/euler.41.gif" TargetMode="External"/><Relationship Id="rId25" Type="http://schemas.openxmlformats.org/officeDocument/2006/relationships/image" Target="http://docentes.uacj.mx/gtapia/AN/Unidadse/euler/euler.45.gif" TargetMode="External"/><Relationship Id="rId2" Type="http://schemas.openxmlformats.org/officeDocument/2006/relationships/image" Target="../media/image13.gif"/><Relationship Id="rId16" Type="http://schemas.openxmlformats.org/officeDocument/2006/relationships/image" Target="../media/image20.gif"/><Relationship Id="rId20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http://docentes.uacj.mx/gtapia/AN/Unidadse/euler/euler.38.gif" TargetMode="External"/><Relationship Id="rId24" Type="http://schemas.openxmlformats.org/officeDocument/2006/relationships/image" Target="../media/image24.gif"/><Relationship Id="rId5" Type="http://schemas.openxmlformats.org/officeDocument/2006/relationships/image" Target="http://docentes.uacj.mx/gtapia/AN/Unidadse/euler/euler.35.gif" TargetMode="External"/><Relationship Id="rId15" Type="http://schemas.openxmlformats.org/officeDocument/2006/relationships/image" Target="http://docentes.uacj.mx/gtapia/AN/Unidadse/euler/euler.40.gif" TargetMode="External"/><Relationship Id="rId23" Type="http://schemas.openxmlformats.org/officeDocument/2006/relationships/image" Target="http://docentes.uacj.mx/gtapia/AN/Unidadse/euler/euler.44.gif" TargetMode="External"/><Relationship Id="rId10" Type="http://schemas.openxmlformats.org/officeDocument/2006/relationships/image" Target="../media/image17.gif"/><Relationship Id="rId19" Type="http://schemas.openxmlformats.org/officeDocument/2006/relationships/image" Target="http://docentes.uacj.mx/gtapia/AN/Unidadse/euler/euler.42.gif" TargetMode="External"/><Relationship Id="rId4" Type="http://schemas.openxmlformats.org/officeDocument/2006/relationships/image" Target="../media/image14.gif"/><Relationship Id="rId9" Type="http://schemas.openxmlformats.org/officeDocument/2006/relationships/image" Target="http://docentes.uacj.mx/gtapia/AN/Unidadse/euler/euler.37.gif" TargetMode="External"/><Relationship Id="rId14" Type="http://schemas.openxmlformats.org/officeDocument/2006/relationships/image" Target="../media/image19.gif"/><Relationship Id="rId22" Type="http://schemas.openxmlformats.org/officeDocument/2006/relationships/image" Target="../media/image23.gif"/><Relationship Id="rId27" Type="http://schemas.openxmlformats.org/officeDocument/2006/relationships/image" Target="http://docentes.uacj.mx/gtapia/AN/Unidadse/euler/euler.46.gi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http://docentes.uacj.mx/gtapia/AN/Unidadse/euler/euler.52.gif" TargetMode="External"/><Relationship Id="rId3" Type="http://schemas.openxmlformats.org/officeDocument/2006/relationships/image" Target="http://docentes.uacj.mx/gtapia/AN/Unidadse/euler/euler.47.gif" TargetMode="External"/><Relationship Id="rId7" Type="http://schemas.openxmlformats.org/officeDocument/2006/relationships/image" Target="http://docentes.uacj.mx/gtapia/AN/Unidadse/euler/euler.49.gif" TargetMode="External"/><Relationship Id="rId12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11" Type="http://schemas.openxmlformats.org/officeDocument/2006/relationships/image" Target="http://docentes.uacj.mx/gtapia/AN/Unidadse/euler/euler.51.gif" TargetMode="External"/><Relationship Id="rId5" Type="http://schemas.openxmlformats.org/officeDocument/2006/relationships/image" Target="http://docentes.uacj.mx/gtapia/AN/Unidadse/euler/euler.48.gif" TargetMode="External"/><Relationship Id="rId10" Type="http://schemas.openxmlformats.org/officeDocument/2006/relationships/image" Target="../media/image30.gif"/><Relationship Id="rId4" Type="http://schemas.openxmlformats.org/officeDocument/2006/relationships/image" Target="../media/image27.gif"/><Relationship Id="rId9" Type="http://schemas.openxmlformats.org/officeDocument/2006/relationships/image" Target="http://docentes.uacj.mx/gtapia/AN/Unidadse/euler/euler.50.gi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png"/><Relationship Id="rId7" Type="http://schemas.openxmlformats.org/officeDocument/2006/relationships/image" Target="http://docentes.uacj.mx/gtapia/AN/Unidadse/mejorado/mejora77.gif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http://docentes.uacj.mx/gtapia/AN/Unidadse/mejorado/mejora79.gif" TargetMode="External"/><Relationship Id="rId5" Type="http://schemas.openxmlformats.org/officeDocument/2006/relationships/image" Target="../media/image41.png"/><Relationship Id="rId10" Type="http://schemas.openxmlformats.org/officeDocument/2006/relationships/image" Target="../media/image29.gif"/><Relationship Id="rId4" Type="http://schemas.openxmlformats.org/officeDocument/2006/relationships/image" Target="../media/image40.png"/><Relationship Id="rId9" Type="http://schemas.openxmlformats.org/officeDocument/2006/relationships/image" Target="http://docentes.uacj.mx/gtapia/AN/Unidadse/mejorado/mejora78.gi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42711"/>
            <a:ext cx="1752488" cy="147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85786" y="1714488"/>
            <a:ext cx="700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 Narrow" panose="020B0606020202030204" pitchFamily="34" charset="0"/>
              </a:rPr>
              <a:t>Portal Educa Panamá</a:t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dirty="0">
                <a:latin typeface="Arial Narrow" panose="020B0606020202030204" pitchFamily="34" charset="0"/>
              </a:rPr>
              <a:t>Facultad de Informática, Electrónica y Comunicación</a:t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dirty="0">
                <a:latin typeface="Arial Narrow" panose="020B0606020202030204" pitchFamily="34" charset="0"/>
              </a:rPr>
              <a:t/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Tema: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400" b="1" dirty="0">
                <a:latin typeface="Arial Narrow" panose="020B0606020202030204" pitchFamily="34" charset="0"/>
              </a:rPr>
              <a:t/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dirty="0">
                <a:latin typeface="Arial Narrow" panose="020B0606020202030204" pitchFamily="34" charset="0"/>
              </a:rPr>
              <a:t>M</a:t>
            </a:r>
            <a:r>
              <a:rPr lang="es-ES" sz="2400" b="1" dirty="0" smtClean="0">
                <a:latin typeface="Arial Narrow" panose="020B0606020202030204" pitchFamily="34" charset="0"/>
              </a:rPr>
              <a:t>étodo Euler</a:t>
            </a:r>
          </a:p>
          <a:p>
            <a:pPr algn="ctr"/>
            <a:r>
              <a:rPr lang="es-ES" sz="2400" b="1" dirty="0" smtClean="0">
                <a:latin typeface="Arial Narrow" panose="020B0606020202030204" pitchFamily="34" charset="0"/>
              </a:rPr>
              <a:t>Método Runge-Kutta</a:t>
            </a:r>
          </a:p>
          <a:p>
            <a:pPr algn="ctr"/>
            <a:r>
              <a:rPr lang="es-ES" sz="2400" b="1" dirty="0">
                <a:latin typeface="Arial Narrow" panose="020B0606020202030204" pitchFamily="34" charset="0"/>
              </a:rPr>
              <a:t/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Autora:</a:t>
            </a:r>
            <a:r>
              <a:rPr lang="es-ES" sz="2400" b="1" dirty="0">
                <a:latin typeface="Arial Narrow" panose="020B0606020202030204" pitchFamily="34" charset="0"/>
              </a:rPr>
              <a:t/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dirty="0">
                <a:latin typeface="Arial Narrow" panose="020B0606020202030204" pitchFamily="34" charset="0"/>
              </a:rPr>
              <a:t>Cecilia Mejía</a:t>
            </a:r>
            <a:br>
              <a:rPr lang="es-ES" sz="2400" b="1" dirty="0">
                <a:latin typeface="Arial Narrow" panose="020B0606020202030204" pitchFamily="34" charset="0"/>
              </a:rPr>
            </a:br>
            <a:r>
              <a:rPr lang="es-ES" sz="2400" b="1" dirty="0">
                <a:latin typeface="Arial Narrow" panose="020B0606020202030204" pitchFamily="34" charset="0"/>
              </a:rPr>
              <a:t>Licda. En Informática Aplicada UP</a:t>
            </a:r>
            <a:endParaRPr lang="es-ES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97CED3-917A-45F4-9BF5-E91685F5C4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1964"/>
            <a:ext cx="3027631" cy="144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Ecuaciones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7924" r="3050" b="7650"/>
          <a:stretch>
            <a:fillRect/>
          </a:stretch>
        </p:blipFill>
        <p:spPr bwMode="auto">
          <a:xfrm>
            <a:off x="1250133" y="2204864"/>
            <a:ext cx="664373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t="1913" r="2981" b="11749"/>
          <a:stretch>
            <a:fillRect/>
          </a:stretch>
        </p:blipFill>
        <p:spPr bwMode="auto">
          <a:xfrm>
            <a:off x="1285852" y="1714488"/>
            <a:ext cx="700092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ocentes.uacj.mx/gtapia/AN/Unidadse/euler/euler.34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857232"/>
            <a:ext cx="561975" cy="428625"/>
          </a:xfrm>
          <a:prstGeom prst="rect">
            <a:avLst/>
          </a:prstGeom>
          <a:noFill/>
        </p:spPr>
      </p:pic>
      <p:pic>
        <p:nvPicPr>
          <p:cNvPr id="26625" name="Picture 1" descr="http://docentes.uacj.mx/gtapia/AN/Unidadse/euler/euler.35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928662" y="1500174"/>
            <a:ext cx="428625" cy="200025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28604"/>
            <a:ext cx="4786314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Dada la siguiente ecuación diferencial con la condición inicial: 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08585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1357298"/>
            <a:ext cx="1088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Aproxima</a:t>
            </a:r>
            <a:r>
              <a:rPr lang="es-ES" sz="1400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s-ES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42844" y="14285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Ejemplo </a:t>
            </a:r>
            <a:endParaRPr lang="es-ES" dirty="0"/>
          </a:p>
        </p:txBody>
      </p:sp>
      <p:pic>
        <p:nvPicPr>
          <p:cNvPr id="26655" name="Picture 31" descr="http://docentes.uacj.mx/gtapia/AN/Unidadse/euler/euler.36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85720" y="1928802"/>
            <a:ext cx="619125" cy="390525"/>
          </a:xfrm>
          <a:prstGeom prst="rect">
            <a:avLst/>
          </a:prstGeom>
          <a:noFill/>
        </p:spPr>
      </p:pic>
      <p:pic>
        <p:nvPicPr>
          <p:cNvPr id="26654" name="Picture 30" descr="http://docentes.uacj.mx/gtapia/AN/Unidadse/euler/euler.37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214282" y="2428868"/>
            <a:ext cx="685800" cy="428625"/>
          </a:xfrm>
          <a:prstGeom prst="rect">
            <a:avLst/>
          </a:prstGeom>
          <a:noFill/>
        </p:spPr>
      </p:pic>
      <p:pic>
        <p:nvPicPr>
          <p:cNvPr id="26653" name="Picture 29" descr="http://docentes.uacj.mx/gtapia/AN/Unidadse/euler/euler.38.gif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214282" y="2928934"/>
            <a:ext cx="866775" cy="428625"/>
          </a:xfrm>
          <a:prstGeom prst="rect">
            <a:avLst/>
          </a:prstGeom>
          <a:noFill/>
        </p:spPr>
      </p:pic>
      <p:pic>
        <p:nvPicPr>
          <p:cNvPr id="26652" name="Picture 28" descr="http://docentes.uacj.mx/gtapia/AN/Unidadse/euler/euler.39.gif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142844" y="3357562"/>
            <a:ext cx="838200" cy="257175"/>
          </a:xfrm>
          <a:prstGeom prst="rect">
            <a:avLst/>
          </a:prstGeom>
          <a:noFill/>
        </p:spPr>
      </p:pic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1714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4963" algn="l"/>
              </a:tabLst>
            </a:pPr>
            <a:r>
              <a:rPr kumimoji="0" lang="es-E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Solución Analítica</a:t>
            </a:r>
            <a:r>
              <a:rPr kumimoji="0" lang="es-E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	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4963" algn="l"/>
              </a:tabLst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0" y="1962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63" name="Picture 39" descr="http://docentes.uacj.mx/gtapia/AN/Unidadse/euler/euler.40.gif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214282" y="3929066"/>
            <a:ext cx="904875" cy="200025"/>
          </a:xfrm>
          <a:prstGeom prst="rect">
            <a:avLst/>
          </a:prstGeom>
          <a:noFill/>
        </p:spPr>
      </p:pic>
      <p:pic>
        <p:nvPicPr>
          <p:cNvPr id="26662" name="Picture 38" descr="http://docentes.uacj.mx/gtapia/AN/Unidadse/euler/euler.41.gif"/>
          <p:cNvPicPr>
            <a:picLocks noChangeAspect="1" noChangeArrowheads="1"/>
          </p:cNvPicPr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285720" y="4214818"/>
            <a:ext cx="752475" cy="200025"/>
          </a:xfrm>
          <a:prstGeom prst="rect">
            <a:avLst/>
          </a:prstGeom>
          <a:noFill/>
        </p:spPr>
      </p:pic>
      <p:pic>
        <p:nvPicPr>
          <p:cNvPr id="26661" name="Picture 37" descr="http://docentes.uacj.mx/gtapia/AN/Unidadse/euler/euler.42.gif"/>
          <p:cNvPicPr>
            <a:picLocks noChangeAspect="1" noChangeArrowheads="1"/>
          </p:cNvPicPr>
          <p:nvPr/>
        </p:nvPicPr>
        <p:blipFill>
          <a:blip r:embed="rId18" r:link="rId19"/>
          <a:srcRect/>
          <a:stretch>
            <a:fillRect/>
          </a:stretch>
        </p:blipFill>
        <p:spPr bwMode="auto">
          <a:xfrm>
            <a:off x="357158" y="4572008"/>
            <a:ext cx="352425" cy="157152"/>
          </a:xfrm>
          <a:prstGeom prst="rect">
            <a:avLst/>
          </a:prstGeom>
          <a:noFill/>
        </p:spPr>
      </p:pic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0" y="3571876"/>
            <a:ext cx="2428892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Sustituyendo la condición inicial: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  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70" name="Picture 46" descr="http://docentes.uacj.mx/gtapia/AN/Unidadse/euler/euler.43.gif"/>
          <p:cNvPicPr>
            <a:picLocks noChangeAspect="1" noChangeArrowheads="1"/>
          </p:cNvPicPr>
          <p:nvPr/>
        </p:nvPicPr>
        <p:blipFill>
          <a:blip r:embed="rId20" r:link="rId21"/>
          <a:srcRect/>
          <a:stretch>
            <a:fillRect/>
          </a:stretch>
        </p:blipFill>
        <p:spPr bwMode="auto">
          <a:xfrm>
            <a:off x="357158" y="5072074"/>
            <a:ext cx="571500" cy="228600"/>
          </a:xfrm>
          <a:prstGeom prst="rect">
            <a:avLst/>
          </a:prstGeom>
          <a:noFill/>
        </p:spPr>
      </p:pic>
      <p:pic>
        <p:nvPicPr>
          <p:cNvPr id="26669" name="Picture 45" descr="http://docentes.uacj.mx/gtapia/AN/Unidadse/euler/euler.44.gif"/>
          <p:cNvPicPr>
            <a:picLocks noChangeAspect="1" noChangeArrowheads="1"/>
          </p:cNvPicPr>
          <p:nvPr/>
        </p:nvPicPr>
        <p:blipFill>
          <a:blip r:embed="rId22" r:link="rId23"/>
          <a:srcRect/>
          <a:stretch>
            <a:fillRect/>
          </a:stretch>
        </p:blipFill>
        <p:spPr bwMode="auto">
          <a:xfrm>
            <a:off x="357158" y="5357826"/>
            <a:ext cx="619125" cy="228600"/>
          </a:xfrm>
          <a:prstGeom prst="rect">
            <a:avLst/>
          </a:prstGeom>
          <a:noFill/>
        </p:spPr>
      </p:pic>
      <p:pic>
        <p:nvPicPr>
          <p:cNvPr id="26668" name="Picture 44" descr="http://docentes.uacj.mx/gtapia/AN/Unidadse/euler/euler.45.gif"/>
          <p:cNvPicPr>
            <a:picLocks noChangeAspect="1" noChangeArrowheads="1"/>
          </p:cNvPicPr>
          <p:nvPr/>
        </p:nvPicPr>
        <p:blipFill>
          <a:blip r:embed="rId24" r:link="rId25"/>
          <a:srcRect/>
          <a:stretch>
            <a:fillRect/>
          </a:stretch>
        </p:blipFill>
        <p:spPr bwMode="auto">
          <a:xfrm>
            <a:off x="428596" y="5643578"/>
            <a:ext cx="485775" cy="257175"/>
          </a:xfrm>
          <a:prstGeom prst="rect">
            <a:avLst/>
          </a:prstGeom>
          <a:noFill/>
        </p:spPr>
      </p:pic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0" y="4786322"/>
            <a:ext cx="4289957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Por lo tanto, tenemos que la curva solución real está dada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 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2" name="Rectangle 48"/>
          <p:cNvSpPr>
            <a:spLocks noChangeArrowheads="1"/>
          </p:cNvSpPr>
          <p:nvPr/>
        </p:nvSpPr>
        <p:spPr bwMode="auto">
          <a:xfrm>
            <a:off x="0" y="685800"/>
            <a:ext cx="42148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3" name="Rectangle 49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 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285720" y="5929330"/>
            <a:ext cx="3429024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Y por lo tanto, el valor real que se pide es</a:t>
            </a: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:  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75" name="Picture 51" descr="http://docentes.uacj.mx/gtapia/AN/Unidadse/euler/euler.46.gif"/>
          <p:cNvPicPr>
            <a:picLocks noChangeAspect="1" noChangeArrowheads="1"/>
          </p:cNvPicPr>
          <p:nvPr/>
        </p:nvPicPr>
        <p:blipFill>
          <a:blip r:embed="rId26" r:link="rId27"/>
          <a:srcRect/>
          <a:stretch>
            <a:fillRect/>
          </a:stretch>
        </p:blipFill>
        <p:spPr bwMode="auto">
          <a:xfrm>
            <a:off x="357158" y="6143644"/>
            <a:ext cx="1562100" cy="2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8596" y="357166"/>
            <a:ext cx="262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Ejemplo :método de </a:t>
            </a:r>
            <a:r>
              <a:rPr lang="es-ES" dirty="0" err="1" smtClean="0"/>
              <a:t>Euler</a:t>
            </a:r>
            <a:endParaRPr lang="es-ES" dirty="0" smtClean="0"/>
          </a:p>
        </p:txBody>
      </p:sp>
      <p:pic>
        <p:nvPicPr>
          <p:cNvPr id="27661" name="Picture 13" descr="http://docentes.uacj.mx/gtapia/AN/Unidadse/euler/euler.47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000892" y="1071546"/>
            <a:ext cx="419100" cy="228600"/>
          </a:xfrm>
          <a:prstGeom prst="rect">
            <a:avLst/>
          </a:prstGeom>
          <a:noFill/>
        </p:spPr>
      </p:pic>
      <p:pic>
        <p:nvPicPr>
          <p:cNvPr id="27660" name="Picture 12" descr="http://docentes.uacj.mx/gtapia/AN/Unidadse/euler/euler.48.gif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7572396" y="1071546"/>
            <a:ext cx="523875" cy="219075"/>
          </a:xfrm>
          <a:prstGeom prst="rect">
            <a:avLst/>
          </a:prstGeom>
          <a:noFill/>
        </p:spPr>
      </p:pic>
      <p:pic>
        <p:nvPicPr>
          <p:cNvPr id="27659" name="Picture 11" descr="http://docentes.uacj.mx/gtapia/AN/Unidadse/euler/euler.49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14282" y="1714488"/>
            <a:ext cx="466725" cy="180975"/>
          </a:xfrm>
          <a:prstGeom prst="rect">
            <a:avLst/>
          </a:prstGeom>
          <a:noFill/>
        </p:spPr>
      </p:pic>
      <p:pic>
        <p:nvPicPr>
          <p:cNvPr id="27658" name="Picture 10" descr="http://docentes.uacj.mx/gtapia/AN/Unidadse/euler/euler.50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286116" y="2571744"/>
            <a:ext cx="1152525" cy="914400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785794"/>
            <a:ext cx="72189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Solución Numérica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Aplicamos el método de </a:t>
            </a:r>
            <a:r>
              <a:rPr kumimoji="0" lang="es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Euler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y para ello, observamos que la distancia entre  </a:t>
            </a: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358082" y="1142984"/>
            <a:ext cx="26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Y</a:t>
            </a:r>
            <a:endParaRPr lang="es-ES" sz="12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0" y="1285860"/>
            <a:ext cx="906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no es lo suficientemente pequeña. Si divísimos  esta distancia entre cinco obtenemos un </a:t>
            </a:r>
            <a:r>
              <a:rPr lang="es-ES" sz="12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valor d</a:t>
            </a:r>
            <a:r>
              <a:rPr lang="es-ES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es-ES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lang="es-ES" sz="40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14282" y="1857364"/>
            <a:ext cx="6651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 y por lo tanto, obtendremos la aproximación deseada en cinco pasos.  </a:t>
            </a:r>
            <a:endParaRPr lang="es-E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De esta forma, tenemos los siguientes datos:  </a:t>
            </a:r>
            <a:endParaRPr lang="es-E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57158" y="3857628"/>
            <a:ext cx="7266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Sustituyendo estos datos en la formula de </a:t>
            </a:r>
            <a:r>
              <a:rPr lang="es-E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Euler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tenemos, en un primer paso: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67" name="Picture 19" descr="http://docentes.uacj.mx/gtapia/AN/Unidadse/euler/euler.51.gif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2357422" y="4357694"/>
            <a:ext cx="3228975" cy="495300"/>
          </a:xfrm>
          <a:prstGeom prst="rect">
            <a:avLst/>
          </a:prstGeom>
          <a:noFill/>
        </p:spPr>
      </p:pic>
      <p:sp>
        <p:nvSpPr>
          <p:cNvPr id="27669" name="Rectangle 21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57158" y="5072074"/>
            <a:ext cx="703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Aplicando nuevamente la formula de </a:t>
            </a:r>
            <a:r>
              <a:rPr lang="es-E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Euler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tenemos, en un segundo </a:t>
            </a:r>
            <a:r>
              <a:rPr lang="es-ES" dirty="0" smtClean="0"/>
              <a:t>paso:  </a:t>
            </a:r>
          </a:p>
          <a:p>
            <a:endParaRPr lang="es-ES" dirty="0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7670" name="Picture 22" descr="http://docentes.uacj.mx/gtapia/AN/Unidadse/euler/euler.52.gif"/>
          <p:cNvPicPr>
            <a:picLocks noChangeAspect="1" noChangeArrowheads="1"/>
          </p:cNvPicPr>
          <p:nvPr/>
        </p:nvPicPr>
        <p:blipFill>
          <a:blip r:embed="rId12" r:link="rId13"/>
          <a:srcRect/>
          <a:stretch>
            <a:fillRect/>
          </a:stretch>
        </p:blipFill>
        <p:spPr bwMode="auto">
          <a:xfrm>
            <a:off x="2428860" y="5715016"/>
            <a:ext cx="3419475" cy="485775"/>
          </a:xfrm>
          <a:prstGeom prst="rect">
            <a:avLst/>
          </a:prstGeom>
          <a:noFill/>
        </p:spPr>
      </p:pic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357166"/>
            <a:ext cx="801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 así sucesivamente hasta obtener  . Resumimos los resultados en la siguiente tabla:  </a:t>
            </a:r>
          </a:p>
          <a:p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4700" t="39751" r="35919" b="37674"/>
          <a:stretch>
            <a:fillRect/>
          </a:stretch>
        </p:blipFill>
        <p:spPr bwMode="auto">
          <a:xfrm>
            <a:off x="1785918" y="857232"/>
            <a:ext cx="43577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14348" y="3286124"/>
            <a:ext cx="6479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Concluimos que el valor aproximado, usando el método de </a:t>
            </a:r>
            <a:r>
              <a:rPr lang="es-E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Euler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es:  </a:t>
            </a:r>
            <a:endParaRPr lang="es-E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675" name="Picture 3" descr="eu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1000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28596" y="4143380"/>
            <a:ext cx="75571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Puesto que en este caso, conocemos el valor verdadero, podemos usarlo para</a:t>
            </a:r>
          </a:p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calcular el error relativo porcentual que se cometió al aplicar la formula de </a:t>
            </a:r>
            <a:r>
              <a:rPr lang="es-E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Euler</a:t>
            </a:r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es-E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Tenemos que:  </a:t>
            </a:r>
          </a:p>
          <a:p>
            <a:endParaRPr lang="es-ES" dirty="0"/>
          </a:p>
        </p:txBody>
      </p:sp>
      <p:pic>
        <p:nvPicPr>
          <p:cNvPr id="28676" name="Picture 4" descr="eu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286388"/>
            <a:ext cx="2527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 rot="19620514">
            <a:off x="-506044" y="2483291"/>
            <a:ext cx="9394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METODO DE EULER MEJORADO 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mejorado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4500570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Este método se basa en la misma idea del </a:t>
            </a:r>
            <a:r>
              <a:rPr lang="es-ES" dirty="0" err="1" smtClean="0"/>
              <a:t>métod</a:t>
            </a:r>
            <a:r>
              <a:rPr lang="es-ES" dirty="0" smtClean="0"/>
              <a:t> anterior, pero hace un refinamiento en la aproximación, tomando un promedio entre ciertas pendientes.  </a:t>
            </a:r>
          </a:p>
          <a:p>
            <a:r>
              <a:rPr lang="es-ES" dirty="0" smtClean="0"/>
              <a:t>La fórmula es la siguiente:  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9698" name="Picture 2" descr="6f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91"/>
            <a:ext cx="5643602" cy="25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mejora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143512"/>
            <a:ext cx="3097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285852" y="557214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donde </a:t>
            </a:r>
            <a:endParaRPr lang="es-ES" dirty="0"/>
          </a:p>
        </p:txBody>
      </p:sp>
      <p:pic>
        <p:nvPicPr>
          <p:cNvPr id="29700" name="Picture 4" descr="mejora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6072206"/>
            <a:ext cx="16827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357166"/>
            <a:ext cx="394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Ejemplo de método mejorado de </a:t>
            </a:r>
            <a:r>
              <a:rPr lang="es-ES" dirty="0" err="1" smtClean="0"/>
              <a:t>Euler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000108"/>
            <a:ext cx="526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Aplicar el método de Euler mejorado, para aproximar  </a:t>
            </a:r>
            <a:endParaRPr lang="es-ES" dirty="0"/>
          </a:p>
        </p:txBody>
      </p:sp>
      <p:pic>
        <p:nvPicPr>
          <p:cNvPr id="30722" name="Picture 2" descr="mejora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4318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500694" y="107154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si:</a:t>
            </a:r>
            <a:endParaRPr lang="es-ES" dirty="0"/>
          </a:p>
        </p:txBody>
      </p:sp>
      <p:pic>
        <p:nvPicPr>
          <p:cNvPr id="30723" name="Picture 3" descr="mejora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56038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mejora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785926"/>
            <a:ext cx="5349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14282" y="200024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Solución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2428868"/>
            <a:ext cx="773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Vemos que este es el mismo ejemplo 1 del método anterior. Así que definimos  </a:t>
            </a:r>
            <a:endParaRPr lang="es-ES" dirty="0"/>
          </a:p>
        </p:txBody>
      </p:sp>
      <p:pic>
        <p:nvPicPr>
          <p:cNvPr id="30725" name="Picture 5" descr="mejora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500306"/>
            <a:ext cx="4667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0" y="2857496"/>
            <a:ext cx="8621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 y encontraremos la aproximación después de cinco iteraciones. A diferencia del método </a:t>
            </a:r>
          </a:p>
          <a:p>
            <a:r>
              <a:rPr lang="es-ES" dirty="0" smtClean="0"/>
              <a:t>  de </a:t>
            </a:r>
            <a:r>
              <a:rPr lang="es-ES" dirty="0" err="1" smtClean="0"/>
              <a:t>Euler</a:t>
            </a:r>
            <a:r>
              <a:rPr lang="es-ES" dirty="0" smtClean="0"/>
              <a:t> 1, en cada iteración requerimos de dos cálculos en vez de uno solo: el de </a:t>
            </a:r>
            <a:endParaRPr lang="es-ES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http://docentes.uacj.mx/gtapia/AN/Unidadse/mejorado/mejora77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7786710" y="3071810"/>
            <a:ext cx="285752" cy="375989"/>
          </a:xfrm>
          <a:prstGeom prst="rect">
            <a:avLst/>
          </a:prstGeom>
          <a:noFill/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s-E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3571876"/>
            <a:ext cx="349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  primero  y posteriormente el de  </a:t>
            </a:r>
            <a:endParaRPr lang="es-ES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29" name="Picture 9" descr="http://docentes.uacj.mx/gtapia/AN/Unidadse/mejorado/mejora78.gif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286116" y="3643314"/>
            <a:ext cx="214314" cy="270712"/>
          </a:xfrm>
          <a:prstGeom prst="rect">
            <a:avLst/>
          </a:prstGeom>
          <a:noFill/>
        </p:spPr>
      </p:pic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0" y="4071942"/>
            <a:ext cx="7785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 Para aclarar el método veamos con detalle las primeras dos iteraciones. Primero</a:t>
            </a:r>
          </a:p>
          <a:p>
            <a:r>
              <a:rPr lang="es-ES" dirty="0" smtClean="0"/>
              <a:t>  </a:t>
            </a:r>
          </a:p>
          <a:p>
            <a:r>
              <a:rPr lang="es-ES" dirty="0" smtClean="0"/>
              <a:t>   que nada, aclaramos que tenemos los siguientes datos iníciales:  </a:t>
            </a:r>
          </a:p>
          <a:p>
            <a:endParaRPr lang="es-ES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0732" name="Picture 12" descr="http://docentes.uacj.mx/gtapia/AN/Unidadse/mejorado/mejora79.gif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>
            <a:off x="3286116" y="5214950"/>
            <a:ext cx="1440666" cy="1143008"/>
          </a:xfrm>
          <a:prstGeom prst="rect">
            <a:avLst/>
          </a:prstGeom>
          <a:noFill/>
        </p:spPr>
      </p:pic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 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 flipV="1">
            <a:off x="2928926" y="3714752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s-E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500042"/>
            <a:ext cx="3788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nuestra primera iteración tenemos:</a:t>
            </a:r>
          </a:p>
          <a:p>
            <a:endParaRPr lang="es-ES" dirty="0"/>
          </a:p>
        </p:txBody>
      </p:sp>
      <p:pic>
        <p:nvPicPr>
          <p:cNvPr id="33800" name="Picture 8" descr="mejora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1301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mejora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000108"/>
            <a:ext cx="1604963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mejora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25796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mejora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785926"/>
            <a:ext cx="26574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85720" y="2786058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Nótese que el valor de  </a:t>
            </a:r>
            <a:endParaRPr lang="es-ES" dirty="0"/>
          </a:p>
        </p:txBody>
      </p:sp>
      <p:pic>
        <p:nvPicPr>
          <p:cNvPr id="33804" name="Picture 12" descr="mejora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2857496"/>
            <a:ext cx="1809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2714612" y="2786058"/>
            <a:ext cx="163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coincide con el </a:t>
            </a:r>
            <a:endParaRPr lang="es-ES" dirty="0"/>
          </a:p>
        </p:txBody>
      </p:sp>
      <p:pic>
        <p:nvPicPr>
          <p:cNvPr id="33805" name="Picture 13" descr="mejora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857496"/>
            <a:ext cx="163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214282" y="3286124"/>
            <a:ext cx="628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Euler</a:t>
            </a:r>
            <a:r>
              <a:rPr lang="es-ES" dirty="0" smtClean="0"/>
              <a:t> 1), y es el único valor que va a coincidir, pues para calcular </a:t>
            </a:r>
            <a:endParaRPr lang="es-ES" dirty="0"/>
          </a:p>
        </p:txBody>
      </p:sp>
      <p:pic>
        <p:nvPicPr>
          <p:cNvPr id="33806" name="Picture 14" descr="mejora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357562"/>
            <a:ext cx="1809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CuadroTexto"/>
          <p:cNvSpPr txBox="1"/>
          <p:nvPr/>
        </p:nvSpPr>
        <p:spPr>
          <a:xfrm>
            <a:off x="6500826" y="3286124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 usará  </a:t>
            </a:r>
            <a:endParaRPr lang="es-ES" dirty="0"/>
          </a:p>
        </p:txBody>
      </p:sp>
      <p:pic>
        <p:nvPicPr>
          <p:cNvPr id="33807" name="Picture 15" descr="mejora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3429000"/>
            <a:ext cx="163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CuadroTexto"/>
          <p:cNvSpPr txBox="1"/>
          <p:nvPr/>
        </p:nvSpPr>
        <p:spPr>
          <a:xfrm>
            <a:off x="7643834" y="328612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 no  </a:t>
            </a:r>
            <a:endParaRPr lang="es-ES" dirty="0"/>
          </a:p>
        </p:txBody>
      </p:sp>
      <p:pic>
        <p:nvPicPr>
          <p:cNvPr id="33808" name="Picture 16" descr="mejora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76" y="3429000"/>
            <a:ext cx="1809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1500166" y="3786190"/>
            <a:ext cx="512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Esto lo veremos claramente en la siguiente iteración:</a:t>
            </a:r>
          </a:p>
          <a:p>
            <a:endParaRPr lang="es-ES" dirty="0"/>
          </a:p>
        </p:txBody>
      </p:sp>
      <p:pic>
        <p:nvPicPr>
          <p:cNvPr id="33809" name="Picture 17" descr="mejora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786322"/>
            <a:ext cx="12858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8" descr="mejora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4714884"/>
            <a:ext cx="17160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19" descr="mejora9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5214950"/>
            <a:ext cx="194151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2" name="Picture 20" descr="mejora9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5643578"/>
            <a:ext cx="2828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42976" y="428604"/>
            <a:ext cx="4213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Nótese que ya no coinciden los valores de  </a:t>
            </a:r>
            <a:endParaRPr lang="es-ES" dirty="0"/>
          </a:p>
        </p:txBody>
      </p:sp>
      <p:pic>
        <p:nvPicPr>
          <p:cNvPr id="34818" name="Picture 2" descr="mejora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1809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572132" y="428604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(</a:t>
            </a:r>
            <a:r>
              <a:rPr lang="es-ES" dirty="0" err="1" smtClean="0"/>
              <a:t>Euler</a:t>
            </a:r>
            <a:r>
              <a:rPr lang="es-ES" dirty="0" smtClean="0"/>
              <a:t> 1) y el de </a:t>
            </a:r>
            <a:endParaRPr lang="es-ES" dirty="0"/>
          </a:p>
        </p:txBody>
      </p:sp>
      <p:pic>
        <p:nvPicPr>
          <p:cNvPr id="34819" name="Picture 3" descr="mejora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0042"/>
            <a:ext cx="1809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428728" y="714356"/>
            <a:ext cx="491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El proceso debe seguirse hasta la quinta iteración. </a:t>
            </a:r>
          </a:p>
          <a:p>
            <a:pPr algn="ctr"/>
            <a:r>
              <a:rPr lang="es-ES" dirty="0" smtClean="0"/>
              <a:t>Resumimos los resultados en la siguiente tabla:  </a:t>
            </a:r>
            <a:endParaRPr lang="es-E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 rotWithShape="1">
          <a:blip r:embed="rId4"/>
          <a:srcRect l="35308" t="26971" r="37692" b="53394"/>
          <a:stretch/>
        </p:blipFill>
        <p:spPr bwMode="auto">
          <a:xfrm>
            <a:off x="2195735" y="1484784"/>
            <a:ext cx="3744417" cy="172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0" y="321468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Concluimos entonces que la aproximación obtenida con el método de </a:t>
            </a:r>
            <a:r>
              <a:rPr lang="es-ES" dirty="0" err="1" smtClean="0"/>
              <a:t>Euler</a:t>
            </a:r>
            <a:r>
              <a:rPr lang="es-ES" dirty="0" smtClean="0"/>
              <a:t> mejorado  es:  </a:t>
            </a:r>
            <a:endParaRPr lang="es-ES" dirty="0"/>
          </a:p>
        </p:txBody>
      </p:sp>
      <p:pic>
        <p:nvPicPr>
          <p:cNvPr id="34821" name="Picture 5" descr="mejora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643314"/>
            <a:ext cx="107791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571472" y="3929066"/>
            <a:ext cx="6454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 fines de comparación, calculamos el error relativo verdadero:  </a:t>
            </a:r>
          </a:p>
          <a:p>
            <a:endParaRPr lang="es-ES" dirty="0"/>
          </a:p>
        </p:txBody>
      </p:sp>
      <p:pic>
        <p:nvPicPr>
          <p:cNvPr id="34822" name="Picture 6" descr="mejora9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4429132"/>
            <a:ext cx="2597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0" y="5143512"/>
            <a:ext cx="9405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Vemos que efectivamente se ha obtenido una mejor aproximación con este </a:t>
            </a:r>
          </a:p>
          <a:p>
            <a:r>
              <a:rPr lang="es-ES" dirty="0" smtClean="0"/>
              <a:t>método, reduciendo el error relativo verdadero de un 5.4% hasta un 0.05%. </a:t>
            </a:r>
          </a:p>
          <a:p>
            <a:r>
              <a:rPr lang="es-ES" dirty="0" smtClean="0"/>
              <a:t>En nuestro tercer método veremos cómo se reduce aún más este error prácticamente a un 0%! 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Euler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computación y en matemática, hay un método muy utilizado llamado </a:t>
            </a:r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Euler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el mismo es nombrando en honor a Leonhard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Euler,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 que es un manera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descomposición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numérica para resolver ecuaciones diferenciales ordinarias (EDO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Euler es el más simple de los métodos numéricos para resolver un problema de valor </a:t>
            </a:r>
            <a:r>
              <a:rPr lang="es-E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inicia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 Imagen" descr="arielmigu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785926"/>
            <a:ext cx="2428892" cy="189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b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mejorado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1179" t="19399" r="4083" b="21583"/>
          <a:stretch>
            <a:fillRect/>
          </a:stretch>
        </p:blipFill>
        <p:spPr bwMode="auto">
          <a:xfrm>
            <a:off x="1071538" y="2857496"/>
            <a:ext cx="7165703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9032509">
            <a:off x="442756" y="2782418"/>
            <a:ext cx="708123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Método de Runge-Kutta</a:t>
            </a:r>
            <a:endParaRPr lang="es-E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Runge-Kutta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1428736"/>
            <a:ext cx="77695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Este método es uno de los mas populares y el mas exacto para obtener </a:t>
            </a:r>
            <a:r>
              <a:rPr lang="es-MX" dirty="0" smtClean="0"/>
              <a:t>resultados aproximados a la de las ecuaciones diferenciales.</a:t>
            </a:r>
          </a:p>
          <a:p>
            <a:endParaRPr lang="es-MX" dirty="0" smtClean="0"/>
          </a:p>
          <a:p>
            <a:r>
              <a:rPr lang="es-MX" dirty="0" smtClean="0"/>
              <a:t>Aquí se detalla la Formula  </a:t>
            </a:r>
            <a:r>
              <a:rPr lang="es-MX" dirty="0" smtClean="0"/>
              <a:t>del método de  Runger-Kutt</a:t>
            </a:r>
          </a:p>
          <a:p>
            <a:endParaRPr lang="es-MX" dirty="0" smtClean="0"/>
          </a:p>
          <a:p>
            <a:r>
              <a:rPr lang="es-MX" dirty="0" smtClean="0"/>
              <a:t>                                                         y</a:t>
            </a:r>
            <a:r>
              <a:rPr lang="es-MX" sz="1200" dirty="0" smtClean="0"/>
              <a:t>n+1</a:t>
            </a:r>
            <a:r>
              <a:rPr lang="es-MX" dirty="0" smtClean="0"/>
              <a:t>=</a:t>
            </a:r>
            <a:r>
              <a:rPr lang="es-MX" dirty="0" err="1" smtClean="0"/>
              <a:t>y</a:t>
            </a:r>
            <a:r>
              <a:rPr lang="es-MX" sz="1200" dirty="0" err="1" smtClean="0"/>
              <a:t>n</a:t>
            </a:r>
            <a:r>
              <a:rPr lang="es-MX" dirty="0" smtClean="0"/>
              <a:t>+/6(k</a:t>
            </a:r>
            <a:r>
              <a:rPr lang="es-MX" sz="1200" dirty="0" smtClean="0"/>
              <a:t>1</a:t>
            </a:r>
            <a:r>
              <a:rPr lang="es-MX" dirty="0" smtClean="0"/>
              <a:t>+2k</a:t>
            </a:r>
            <a:r>
              <a:rPr lang="es-MX" sz="1200" dirty="0" smtClean="0"/>
              <a:t>2</a:t>
            </a:r>
            <a:r>
              <a:rPr lang="es-MX" dirty="0" smtClean="0"/>
              <a:t>+2k</a:t>
            </a:r>
            <a:r>
              <a:rPr lang="es-MX" sz="1200" dirty="0" smtClean="0"/>
              <a:t>3</a:t>
            </a:r>
            <a:r>
              <a:rPr lang="es-MX" dirty="0" smtClean="0"/>
              <a:t>+k</a:t>
            </a:r>
            <a:r>
              <a:rPr lang="es-MX" sz="1200" dirty="0" smtClean="0"/>
              <a:t>4</a:t>
            </a:r>
            <a:r>
              <a:rPr lang="es-MX" dirty="0" smtClean="0"/>
              <a:t>)</a:t>
            </a:r>
          </a:p>
          <a:p>
            <a:r>
              <a:rPr lang="es-MX" dirty="0" smtClean="0"/>
              <a:t>En donde encontramos </a:t>
            </a:r>
            <a:endParaRPr lang="es-MX" dirty="0"/>
          </a:p>
          <a:p>
            <a:r>
              <a:rPr lang="es-MX" dirty="0" smtClean="0"/>
              <a:t> lo siguiente                                        </a:t>
            </a:r>
            <a:r>
              <a:rPr lang="es-MX" dirty="0" smtClean="0"/>
              <a:t>k</a:t>
            </a:r>
            <a:r>
              <a:rPr lang="es-MX" sz="1200" dirty="0" smtClean="0"/>
              <a:t>1</a:t>
            </a:r>
            <a:r>
              <a:rPr lang="es-MX" dirty="0" smtClean="0"/>
              <a:t>=</a:t>
            </a:r>
            <a:r>
              <a:rPr lang="es-MX" dirty="0" err="1" smtClean="0"/>
              <a:t>hf</a:t>
            </a:r>
            <a:r>
              <a:rPr lang="es-MX" dirty="0" smtClean="0"/>
              <a:t>(</a:t>
            </a:r>
            <a:r>
              <a:rPr lang="es-MX" dirty="0" err="1" smtClean="0"/>
              <a:t>x</a:t>
            </a:r>
            <a:r>
              <a:rPr lang="es-MX" sz="1200" dirty="0" err="1" smtClean="0"/>
              <a:t>n</a:t>
            </a:r>
            <a:r>
              <a:rPr lang="es-MX" dirty="0" err="1" smtClean="0"/>
              <a:t>,y</a:t>
            </a:r>
            <a:r>
              <a:rPr lang="es-MX" sz="1200" dirty="0" err="1" smtClean="0"/>
              <a:t>n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r>
              <a:rPr lang="es-MX" dirty="0" smtClean="0"/>
              <a:t>                                                             K</a:t>
            </a:r>
            <a:r>
              <a:rPr lang="es-MX" sz="1200" dirty="0" smtClean="0"/>
              <a:t>2</a:t>
            </a:r>
            <a:r>
              <a:rPr lang="es-MX" dirty="0" smtClean="0"/>
              <a:t>=</a:t>
            </a:r>
            <a:r>
              <a:rPr lang="es-MX" dirty="0" err="1" smtClean="0"/>
              <a:t>hf</a:t>
            </a:r>
            <a:r>
              <a:rPr lang="es-MX" dirty="0" smtClean="0"/>
              <a:t>(x</a:t>
            </a:r>
            <a:r>
              <a:rPr lang="es-MX" sz="1200" dirty="0" smtClean="0"/>
              <a:t>n</a:t>
            </a:r>
            <a:r>
              <a:rPr lang="es-MX" dirty="0" smtClean="0"/>
              <a:t>+1/2h,y</a:t>
            </a:r>
            <a:r>
              <a:rPr lang="es-MX" sz="1200" dirty="0" smtClean="0"/>
              <a:t>n</a:t>
            </a:r>
            <a:r>
              <a:rPr lang="es-MX" dirty="0" smtClean="0"/>
              <a:t>+1/2k</a:t>
            </a:r>
            <a:r>
              <a:rPr lang="es-MX" sz="1200" dirty="0" smtClean="0"/>
              <a:t>1</a:t>
            </a:r>
            <a:r>
              <a:rPr lang="es-MX" dirty="0" smtClean="0"/>
              <a:t>) </a:t>
            </a:r>
          </a:p>
          <a:p>
            <a:endParaRPr lang="es-MX" dirty="0" smtClean="0"/>
          </a:p>
          <a:p>
            <a:r>
              <a:rPr lang="es-MX" dirty="0" smtClean="0"/>
              <a:t>                                                             K</a:t>
            </a:r>
            <a:r>
              <a:rPr lang="es-MX" sz="1200" dirty="0" smtClean="0"/>
              <a:t>3</a:t>
            </a:r>
            <a:r>
              <a:rPr lang="es-MX" dirty="0" smtClean="0"/>
              <a:t>=</a:t>
            </a:r>
            <a:r>
              <a:rPr lang="es-MX" dirty="0" err="1" smtClean="0"/>
              <a:t>hf</a:t>
            </a:r>
            <a:r>
              <a:rPr lang="es-MX" dirty="0" smtClean="0"/>
              <a:t>(x</a:t>
            </a:r>
            <a:r>
              <a:rPr lang="es-MX" sz="1200" dirty="0" smtClean="0"/>
              <a:t>n</a:t>
            </a:r>
            <a:r>
              <a:rPr lang="es-MX" dirty="0" smtClean="0"/>
              <a:t>+1/2h,y</a:t>
            </a:r>
            <a:r>
              <a:rPr lang="es-MX" sz="1200" dirty="0" smtClean="0"/>
              <a:t>n</a:t>
            </a:r>
            <a:r>
              <a:rPr lang="es-MX" dirty="0" smtClean="0"/>
              <a:t>+1/2k</a:t>
            </a:r>
            <a:r>
              <a:rPr lang="es-MX" sz="1200" dirty="0" smtClean="0"/>
              <a:t>2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r>
              <a:rPr lang="es-MX" dirty="0" smtClean="0"/>
              <a:t>                                                             K</a:t>
            </a:r>
            <a:r>
              <a:rPr lang="es-MX" sz="1200" dirty="0" smtClean="0"/>
              <a:t>4</a:t>
            </a:r>
            <a:r>
              <a:rPr lang="es-MX" dirty="0" smtClean="0"/>
              <a:t>=</a:t>
            </a:r>
            <a:r>
              <a:rPr lang="es-MX" dirty="0" err="1" smtClean="0"/>
              <a:t>hf</a:t>
            </a:r>
            <a:r>
              <a:rPr lang="es-MX" dirty="0" smtClean="0"/>
              <a:t>(x</a:t>
            </a:r>
            <a:r>
              <a:rPr lang="es-MX" sz="1200" dirty="0" smtClean="0"/>
              <a:t>n</a:t>
            </a:r>
            <a:r>
              <a:rPr lang="es-MX" dirty="0" smtClean="0"/>
              <a:t>+h,y</a:t>
            </a:r>
            <a:r>
              <a:rPr lang="es-MX" sz="1200" dirty="0" smtClean="0"/>
              <a:t>n</a:t>
            </a:r>
            <a:r>
              <a:rPr lang="es-MX" dirty="0" smtClean="0"/>
              <a:t>+k</a:t>
            </a:r>
            <a:r>
              <a:rPr lang="es-MX" sz="1200" dirty="0" smtClean="0"/>
              <a:t>2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Runge-Kutta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500174"/>
            <a:ext cx="85288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Ejemplo #1 </a:t>
            </a:r>
            <a:endParaRPr lang="es-ES" dirty="0" smtClean="0"/>
          </a:p>
          <a:p>
            <a:r>
              <a:rPr lang="es-ES" dirty="0" smtClean="0"/>
              <a:t>Utilizando  </a:t>
            </a:r>
            <a:r>
              <a:rPr lang="es-ES" dirty="0" smtClean="0"/>
              <a:t>el método de Runge-Kutta para obtener una aproximación de y(1.5) para solución de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Y=2xy</a:t>
            </a:r>
            <a:endParaRPr lang="es-ES" dirty="0" smtClean="0"/>
          </a:p>
          <a:p>
            <a:pPr algn="ctr"/>
            <a:r>
              <a:rPr lang="es-ES" dirty="0" smtClean="0"/>
              <a:t>Y=1</a:t>
            </a:r>
          </a:p>
          <a:p>
            <a:pPr algn="ctr"/>
            <a:r>
              <a:rPr lang="es-ES" dirty="0" smtClean="0"/>
              <a:t>Use h=0.1</a:t>
            </a:r>
          </a:p>
          <a:p>
            <a:r>
              <a:rPr lang="es-ES" b="1" i="1" dirty="0" smtClean="0"/>
              <a:t>Solución </a:t>
            </a:r>
          </a:p>
          <a:p>
            <a:r>
              <a:rPr lang="es-ES" dirty="0" smtClean="0"/>
              <a:t>Realizaremos estos cálculos </a:t>
            </a:r>
            <a:r>
              <a:rPr lang="es-ES" dirty="0" smtClean="0"/>
              <a:t>para el caso </a:t>
            </a:r>
            <a:r>
              <a:rPr lang="es-ES" dirty="0" smtClean="0"/>
              <a:t>donde n=0  guiándonos de la formula anterior. K</a:t>
            </a:r>
            <a:r>
              <a:rPr lang="es-ES" sz="1200" dirty="0" smtClean="0"/>
              <a:t>1</a:t>
            </a:r>
            <a:r>
              <a:rPr lang="es-ES" dirty="0" smtClean="0"/>
              <a:t>=(0.1)f(x</a:t>
            </a:r>
            <a:r>
              <a:rPr lang="es-ES" sz="1200" dirty="0" smtClean="0"/>
              <a:t>0</a:t>
            </a:r>
            <a:r>
              <a:rPr lang="es-ES" dirty="0" smtClean="0"/>
              <a:t>,y</a:t>
            </a:r>
            <a:r>
              <a:rPr lang="es-ES" sz="1200" dirty="0" smtClean="0"/>
              <a:t>0</a:t>
            </a:r>
            <a:r>
              <a:rPr lang="es-ES" dirty="0" smtClean="0"/>
              <a:t>)</a:t>
            </a:r>
          </a:p>
          <a:p>
            <a:r>
              <a:rPr lang="es-ES" dirty="0" smtClean="0"/>
              <a:t>      =(0.1)2x</a:t>
            </a:r>
            <a:r>
              <a:rPr lang="es-ES" sz="1200" dirty="0" smtClean="0"/>
              <a:t>0</a:t>
            </a:r>
            <a:r>
              <a:rPr lang="es-ES" dirty="0" smtClean="0"/>
              <a:t>y</a:t>
            </a:r>
            <a:r>
              <a:rPr lang="es-ES" sz="1200" dirty="0" smtClean="0"/>
              <a:t>0</a:t>
            </a:r>
            <a:endParaRPr lang="es-ES" dirty="0" smtClean="0"/>
          </a:p>
          <a:p>
            <a:r>
              <a:rPr lang="es-ES" dirty="0" smtClean="0"/>
              <a:t>       =0.2 </a:t>
            </a:r>
          </a:p>
          <a:p>
            <a:r>
              <a:rPr lang="es-ES" dirty="0" smtClean="0"/>
              <a:t>K</a:t>
            </a:r>
            <a:r>
              <a:rPr lang="es-ES" sz="1200" dirty="0" smtClean="0"/>
              <a:t>2</a:t>
            </a:r>
            <a:r>
              <a:rPr lang="es-ES" dirty="0" smtClean="0"/>
              <a:t>=(0.1)f(x</a:t>
            </a:r>
            <a:r>
              <a:rPr lang="es-ES" sz="1200" dirty="0" smtClean="0"/>
              <a:t>0</a:t>
            </a:r>
            <a:r>
              <a:rPr lang="es-ES" dirty="0" smtClean="0"/>
              <a:t>+1/2(0.1),y</a:t>
            </a:r>
            <a:r>
              <a:rPr lang="es-ES" sz="1200" dirty="0" smtClean="0"/>
              <a:t>0</a:t>
            </a:r>
            <a:r>
              <a:rPr lang="es-ES" dirty="0" smtClean="0"/>
              <a:t>+1/2(0.2))</a:t>
            </a:r>
          </a:p>
          <a:p>
            <a:r>
              <a:rPr lang="es-ES" dirty="0" smtClean="0"/>
              <a:t>     =(0.1)2(x</a:t>
            </a:r>
            <a:r>
              <a:rPr lang="es-ES" sz="1200" dirty="0" smtClean="0"/>
              <a:t>0</a:t>
            </a:r>
            <a:r>
              <a:rPr lang="es-ES" dirty="0" smtClean="0"/>
              <a:t>+1/2(0.1))(Y</a:t>
            </a:r>
            <a:r>
              <a:rPr lang="es-ES" sz="1200" dirty="0" smtClean="0"/>
              <a:t>0</a:t>
            </a:r>
            <a:r>
              <a:rPr lang="es-ES" dirty="0" smtClean="0"/>
              <a:t>+1/2(0.2))</a:t>
            </a:r>
          </a:p>
          <a:p>
            <a:r>
              <a:rPr lang="es-ES" dirty="0" smtClean="0"/>
              <a:t>     =0.231</a:t>
            </a:r>
          </a:p>
          <a:p>
            <a:endParaRPr lang="es-ES" dirty="0" smtClean="0"/>
          </a:p>
          <a:p>
            <a:r>
              <a:rPr lang="es-ES" dirty="0" smtClean="0"/>
              <a:t>K</a:t>
            </a:r>
            <a:r>
              <a:rPr lang="es-ES" sz="1200" dirty="0" smtClean="0"/>
              <a:t>3</a:t>
            </a:r>
            <a:r>
              <a:rPr lang="es-ES" dirty="0" smtClean="0"/>
              <a:t>=(0.1)f(x</a:t>
            </a:r>
            <a:r>
              <a:rPr lang="es-ES" sz="1200" dirty="0" smtClean="0"/>
              <a:t>0</a:t>
            </a:r>
            <a:r>
              <a:rPr lang="es-ES" dirty="0" smtClean="0"/>
              <a:t>+1/2(0.1),y</a:t>
            </a:r>
            <a:r>
              <a:rPr lang="es-ES" sz="1200" dirty="0" smtClean="0"/>
              <a:t>0</a:t>
            </a:r>
            <a:r>
              <a:rPr lang="es-ES" dirty="0" smtClean="0"/>
              <a:t>+1/2(0.231))</a:t>
            </a:r>
          </a:p>
          <a:p>
            <a:r>
              <a:rPr lang="es-ES" dirty="0" smtClean="0"/>
              <a:t>     =(0.1)2(x</a:t>
            </a:r>
            <a:r>
              <a:rPr lang="es-ES" sz="1200" dirty="0" smtClean="0"/>
              <a:t>0</a:t>
            </a:r>
            <a:r>
              <a:rPr lang="es-ES" dirty="0" smtClean="0"/>
              <a:t>+1/2(0.1))(Y</a:t>
            </a:r>
            <a:r>
              <a:rPr lang="es-ES" sz="1200" dirty="0" smtClean="0"/>
              <a:t>0</a:t>
            </a:r>
            <a:r>
              <a:rPr lang="es-ES" dirty="0" smtClean="0"/>
              <a:t>+1/2(0.2))</a:t>
            </a:r>
          </a:p>
          <a:p>
            <a:r>
              <a:rPr lang="es-ES" dirty="0" smtClean="0"/>
              <a:t>     =0.234255</a:t>
            </a:r>
          </a:p>
          <a:p>
            <a:endParaRPr lang="es-ES" dirty="0" smtClean="0"/>
          </a:p>
          <a:p>
            <a:endParaRPr lang="es-ES" dirty="0" smtClean="0"/>
          </a:p>
          <a:p>
            <a:pPr algn="ctr"/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Runge-Kutta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2000240"/>
            <a:ext cx="813620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K</a:t>
            </a:r>
            <a:r>
              <a:rPr lang="es-ES" sz="1200" dirty="0" smtClean="0"/>
              <a:t>4</a:t>
            </a:r>
            <a:r>
              <a:rPr lang="es-ES" dirty="0" smtClean="0"/>
              <a:t>=(0.1)f(x</a:t>
            </a:r>
            <a:r>
              <a:rPr lang="es-ES" sz="1200" dirty="0" smtClean="0"/>
              <a:t>0</a:t>
            </a:r>
            <a:r>
              <a:rPr lang="es-ES" dirty="0" smtClean="0"/>
              <a:t>+0.1,y</a:t>
            </a:r>
            <a:r>
              <a:rPr lang="es-ES" sz="1200" dirty="0" smtClean="0"/>
              <a:t>0</a:t>
            </a:r>
            <a:r>
              <a:rPr lang="es-ES" dirty="0" smtClean="0"/>
              <a:t>+ 0.234255)</a:t>
            </a:r>
          </a:p>
          <a:p>
            <a:r>
              <a:rPr lang="es-ES" dirty="0" smtClean="0"/>
              <a:t>     =(0.1)2(x</a:t>
            </a:r>
            <a:r>
              <a:rPr lang="es-ES" sz="1200" dirty="0" smtClean="0"/>
              <a:t>0</a:t>
            </a:r>
            <a:r>
              <a:rPr lang="es-ES" dirty="0" smtClean="0"/>
              <a:t>+0.1)(Y</a:t>
            </a:r>
            <a:r>
              <a:rPr lang="es-ES" sz="1200" dirty="0" smtClean="0"/>
              <a:t>0</a:t>
            </a:r>
            <a:r>
              <a:rPr lang="es-ES" dirty="0" smtClean="0"/>
              <a:t>+0.234255)</a:t>
            </a:r>
          </a:p>
          <a:p>
            <a:r>
              <a:rPr lang="es-ES" dirty="0" smtClean="0"/>
              <a:t>     =0.2715361</a:t>
            </a:r>
          </a:p>
          <a:p>
            <a:endParaRPr lang="es-ES" dirty="0" smtClean="0"/>
          </a:p>
          <a:p>
            <a:r>
              <a:rPr lang="es-ES" dirty="0" smtClean="0"/>
              <a:t>Por lo tanto </a:t>
            </a:r>
          </a:p>
          <a:p>
            <a:r>
              <a:rPr lang="es-ES" dirty="0" smtClean="0"/>
              <a:t>Y</a:t>
            </a:r>
            <a:r>
              <a:rPr lang="es-ES" sz="1200" dirty="0" smtClean="0"/>
              <a:t>1</a:t>
            </a:r>
            <a:r>
              <a:rPr lang="es-ES" dirty="0" smtClean="0"/>
              <a:t>=y</a:t>
            </a:r>
            <a:r>
              <a:rPr lang="es-ES" sz="1200" dirty="0" smtClean="0"/>
              <a:t>0</a:t>
            </a:r>
            <a:r>
              <a:rPr lang="es-ES" dirty="0" smtClean="0"/>
              <a:t>+1/6(k</a:t>
            </a:r>
            <a:r>
              <a:rPr lang="es-ES" sz="1200" dirty="0" smtClean="0"/>
              <a:t>1</a:t>
            </a:r>
            <a:r>
              <a:rPr lang="es-ES" dirty="0" smtClean="0"/>
              <a:t>+2k</a:t>
            </a:r>
            <a:r>
              <a:rPr lang="es-ES" sz="1200" dirty="0" smtClean="0"/>
              <a:t>2</a:t>
            </a:r>
            <a:r>
              <a:rPr lang="es-ES" dirty="0" smtClean="0"/>
              <a:t>+2k</a:t>
            </a:r>
            <a:r>
              <a:rPr lang="es-ES" sz="1400" dirty="0" smtClean="0"/>
              <a:t>3</a:t>
            </a:r>
            <a:r>
              <a:rPr lang="es-ES" dirty="0" smtClean="0"/>
              <a:t>+k</a:t>
            </a:r>
            <a:r>
              <a:rPr lang="es-ES" sz="1200" dirty="0" smtClean="0"/>
              <a:t>4</a:t>
            </a:r>
            <a:r>
              <a:rPr lang="es-ES" dirty="0" smtClean="0"/>
              <a:t>)</a:t>
            </a:r>
          </a:p>
          <a:p>
            <a:r>
              <a:rPr lang="es-ES" dirty="0" smtClean="0"/>
              <a:t>     =1+1/6(0.2+0.231)+ 0.234255+ 0.2715361)</a:t>
            </a:r>
          </a:p>
          <a:p>
            <a:r>
              <a:rPr lang="es-ES" dirty="0" smtClean="0"/>
              <a:t>=1.233674535</a:t>
            </a:r>
          </a:p>
          <a:p>
            <a:endParaRPr lang="es-ES" dirty="0" smtClean="0"/>
          </a:p>
          <a:p>
            <a:r>
              <a:rPr lang="es-ES" dirty="0" smtClean="0"/>
              <a:t>SI redondeamos este valor a las acostumbradas cuatro cifras decimales obtendremos</a:t>
            </a:r>
          </a:p>
          <a:p>
            <a:endParaRPr lang="es-ES" dirty="0" smtClean="0"/>
          </a:p>
          <a:p>
            <a:pPr algn="ctr"/>
            <a:r>
              <a:rPr lang="es-ES" dirty="0" smtClean="0"/>
              <a:t>Y1=12337</a:t>
            </a:r>
          </a:p>
          <a:p>
            <a:pPr algn="ctr"/>
            <a:r>
              <a:rPr lang="es-ES" dirty="0" smtClean="0"/>
              <a:t>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1520" y="428604"/>
            <a:ext cx="849694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Comportamiento del método</a:t>
            </a:r>
            <a:endParaRPr lang="es-E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 Euler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Ecuacione</a:t>
            </a:r>
            <a:r>
              <a:rPr lang="es-E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3918" t="31522" r="12275" b="7522"/>
          <a:stretch/>
        </p:blipFill>
        <p:spPr bwMode="auto">
          <a:xfrm>
            <a:off x="1357289" y="3140968"/>
            <a:ext cx="631301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857224" y="2000240"/>
            <a:ext cx="709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Descubrir </a:t>
            </a:r>
            <a:r>
              <a:rPr lang="es-ES" dirty="0" smtClean="0"/>
              <a:t>una aproximación de </a:t>
            </a:r>
            <a:r>
              <a:rPr lang="es-ES" dirty="0" smtClean="0">
                <a:latin typeface="Book Antiqua" pitchFamily="18" charset="0"/>
              </a:rPr>
              <a:t>y=y(x</a:t>
            </a:r>
            <a:r>
              <a:rPr lang="es-ES" dirty="0" smtClean="0"/>
              <a:t>) tal que  </a:t>
            </a:r>
            <a:r>
              <a:rPr lang="es-ES" dirty="0" smtClean="0">
                <a:latin typeface="Century Schoolbook" pitchFamily="18" charset="0"/>
              </a:rPr>
              <a:t>dy/dx  =f(x</a:t>
            </a:r>
            <a:r>
              <a:rPr lang="es-ES" dirty="0" smtClean="0">
                <a:latin typeface="Century Schoolbook" pitchFamily="18" charset="0"/>
              </a:rPr>
              <a:t>, y</a:t>
            </a:r>
            <a:r>
              <a:rPr lang="es-ES" dirty="0" smtClean="0">
                <a:latin typeface="Century Schoolbook" pitchFamily="18" charset="0"/>
              </a:rPr>
              <a:t>) ; y(x</a:t>
            </a:r>
            <a:r>
              <a:rPr lang="es-ES" sz="1050" dirty="0" smtClean="0">
                <a:latin typeface="Century Schoolbook" pitchFamily="18" charset="0"/>
              </a:rPr>
              <a:t>0</a:t>
            </a:r>
            <a:r>
              <a:rPr lang="es-ES" dirty="0" smtClean="0">
                <a:latin typeface="Century Schoolbook" pitchFamily="18" charset="0"/>
              </a:rPr>
              <a:t> )=y</a:t>
            </a:r>
            <a:r>
              <a:rPr lang="es-ES" sz="1050" dirty="0" smtClean="0">
                <a:latin typeface="Century Schoolbook" pitchFamily="18" charset="0"/>
              </a:rPr>
              <a:t>0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643042" y="2500306"/>
            <a:ext cx="288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Graficar la ecuación </a:t>
            </a:r>
            <a:r>
              <a:rPr lang="es-ES" dirty="0" smtClean="0">
                <a:latin typeface="Book Antiqua" pitchFamily="18" charset="0"/>
              </a:rPr>
              <a:t>y=y(x</a:t>
            </a:r>
            <a:r>
              <a:rPr lang="es-ES" dirty="0" smtClean="0"/>
              <a:t>)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7310" t="33104" r="14302" b="7323"/>
          <a:stretch>
            <a:fillRect/>
          </a:stretch>
        </p:blipFill>
        <p:spPr bwMode="auto">
          <a:xfrm>
            <a:off x="1214414" y="2714620"/>
            <a:ext cx="65722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1472" y="1857364"/>
            <a:ext cx="79296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/>
              <a:t>se </a:t>
            </a:r>
            <a:r>
              <a:rPr lang="es-ES" dirty="0" smtClean="0"/>
              <a:t>podrá graficar una </a:t>
            </a:r>
            <a:r>
              <a:rPr lang="es-ES" dirty="0" smtClean="0"/>
              <a:t>recta tangente en el punto de inicio de la condición inicial ,</a:t>
            </a:r>
            <a:r>
              <a:rPr lang="es-ES" dirty="0" smtClean="0">
                <a:latin typeface="Century Schoolbook" pitchFamily="18" charset="0"/>
              </a:rPr>
              <a:t> y(x</a:t>
            </a:r>
            <a:r>
              <a:rPr lang="es-ES" sz="1050" dirty="0" smtClean="0">
                <a:latin typeface="Century Schoolbook" pitchFamily="18" charset="0"/>
              </a:rPr>
              <a:t>0</a:t>
            </a:r>
            <a:r>
              <a:rPr lang="es-ES" dirty="0" smtClean="0">
                <a:latin typeface="Century Schoolbook" pitchFamily="18" charset="0"/>
              </a:rPr>
              <a:t> )=y</a:t>
            </a:r>
            <a:r>
              <a:rPr lang="es-ES" sz="1050" dirty="0" smtClean="0">
                <a:latin typeface="Century Schoolbook" pitchFamily="18" charset="0"/>
              </a:rPr>
              <a:t>0, </a:t>
            </a:r>
            <a:r>
              <a:rPr lang="es-ES" dirty="0" smtClean="0"/>
              <a:t>que pasa por el punto</a:t>
            </a:r>
            <a:r>
              <a:rPr lang="es-ES" dirty="0" smtClean="0">
                <a:latin typeface="Century Schoolbook" pitchFamily="18" charset="0"/>
              </a:rPr>
              <a:t>(x</a:t>
            </a:r>
            <a:r>
              <a:rPr lang="es-ES" sz="1050" dirty="0" smtClean="0">
                <a:latin typeface="Century Schoolbook" pitchFamily="18" charset="0"/>
              </a:rPr>
              <a:t>0</a:t>
            </a:r>
            <a:r>
              <a:rPr lang="es-ES" dirty="0" smtClean="0">
                <a:latin typeface="Century Schoolbook" pitchFamily="18" charset="0"/>
              </a:rPr>
              <a:t> y</a:t>
            </a:r>
            <a:r>
              <a:rPr lang="es-ES" sz="1050" dirty="0" smtClean="0">
                <a:latin typeface="Century Schoolbook" pitchFamily="18" charset="0"/>
              </a:rPr>
              <a:t>0</a:t>
            </a:r>
            <a:r>
              <a:rPr lang="es-ES" dirty="0" smtClean="0">
                <a:latin typeface="Century Schoolbook" pitchFamily="18" charset="0"/>
              </a:rPr>
              <a:t>, )</a:t>
            </a:r>
            <a:r>
              <a:rPr lang="es-ES" dirty="0" smtClean="0"/>
              <a:t> </a:t>
            </a:r>
            <a:endParaRPr lang="es-ES" dirty="0" smtClean="0">
              <a:latin typeface="Century Schoolbook" pitchFamily="18" charset="0"/>
            </a:endParaRPr>
          </a:p>
          <a:p>
            <a:endParaRPr lang="es-ES" sz="1050" dirty="0" smtClean="0">
              <a:latin typeface="Century Schoolbook" pitchFamily="18" charset="0"/>
            </a:endParaRPr>
          </a:p>
          <a:p>
            <a:endParaRPr lang="es-ES" sz="1050" dirty="0" smtClean="0">
              <a:latin typeface="Century Schoolbook" pitchFamily="18" charset="0"/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8121" t="32315" r="14165" b="5600"/>
          <a:stretch>
            <a:fillRect/>
          </a:stretch>
        </p:blipFill>
        <p:spPr bwMode="auto">
          <a:xfrm>
            <a:off x="1285852" y="2928934"/>
            <a:ext cx="6479460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7158" y="1785926"/>
            <a:ext cx="88566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Avanzar un  tamaño h ,pasamos de  X</a:t>
            </a:r>
            <a:r>
              <a:rPr lang="es-ES" sz="1600" dirty="0" smtClean="0"/>
              <a:t>0</a:t>
            </a:r>
            <a:r>
              <a:rPr lang="es-ES" sz="2000" dirty="0" smtClean="0"/>
              <a:t>  a  X</a:t>
            </a:r>
            <a:r>
              <a:rPr lang="es-ES" sz="1600" dirty="0" smtClean="0"/>
              <a:t>0</a:t>
            </a:r>
            <a:r>
              <a:rPr lang="es-ES" sz="2000" dirty="0" smtClean="0"/>
              <a:t> + h ,al nuevo punto tomado le llamaremos Y</a:t>
            </a:r>
            <a:r>
              <a:rPr lang="es-ES" sz="1600" dirty="0" smtClean="0"/>
              <a:t>1</a:t>
            </a:r>
            <a:r>
              <a:rPr lang="es-ES" sz="2000" dirty="0" smtClean="0"/>
              <a:t>    a X</a:t>
            </a:r>
            <a:r>
              <a:rPr lang="es-ES" sz="1600" dirty="0" smtClean="0"/>
              <a:t>0</a:t>
            </a:r>
            <a:r>
              <a:rPr lang="es-ES" sz="2000" dirty="0" smtClean="0"/>
              <a:t>+h se le llamara X</a:t>
            </a:r>
            <a:r>
              <a:rPr lang="es-ES" sz="1600" dirty="0" smtClean="0"/>
              <a:t>1.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19283" t="32181" r="14521" b="8969"/>
          <a:stretch>
            <a:fillRect/>
          </a:stretch>
        </p:blipFill>
        <p:spPr bwMode="auto">
          <a:xfrm>
            <a:off x="857224" y="2357430"/>
            <a:ext cx="68580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500166" y="142873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 grafica la nueva función </a:t>
            </a:r>
            <a:r>
              <a:rPr lang="es-ES" sz="2400" dirty="0" smtClean="0">
                <a:latin typeface="Century Schoolbook" pitchFamily="18" charset="0"/>
              </a:rPr>
              <a:t>y( x</a:t>
            </a:r>
            <a:r>
              <a:rPr lang="es-ES" sz="1200" dirty="0" smtClean="0">
                <a:latin typeface="Century Schoolbook" pitchFamily="18" charset="0"/>
              </a:rPr>
              <a:t>1</a:t>
            </a:r>
            <a:r>
              <a:rPr lang="es-ES" sz="2400" dirty="0" smtClean="0">
                <a:latin typeface="Century Schoolbook" pitchFamily="18" charset="0"/>
              </a:rPr>
              <a:t> )=y</a:t>
            </a:r>
            <a:r>
              <a:rPr lang="es-ES" sz="1200" dirty="0" smtClean="0">
                <a:latin typeface="Century Schoolbook" pitchFamily="18" charset="0"/>
              </a:rPr>
              <a:t>1</a:t>
            </a:r>
            <a:r>
              <a:rPr lang="es-ES" sz="2400" dirty="0" smtClean="0"/>
              <a:t> 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Método de </a:t>
            </a:r>
            <a:r>
              <a:rPr lang="es-E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Euler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22414" t="34364" r="12835" b="8973"/>
          <a:stretch>
            <a:fillRect/>
          </a:stretch>
        </p:blipFill>
        <p:spPr bwMode="auto">
          <a:xfrm>
            <a:off x="1142976" y="2500306"/>
            <a:ext cx="7072362" cy="362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85786" y="1643050"/>
            <a:ext cx="762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Repetimos el paso anterior  cuantas veces sea necesario   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Ecuaciones de Euler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17315" t="26106" r="37732" b="5738"/>
          <a:stretch>
            <a:fillRect/>
          </a:stretch>
        </p:blipFill>
        <p:spPr bwMode="auto">
          <a:xfrm>
            <a:off x="285720" y="2071678"/>
            <a:ext cx="3429024" cy="384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 l="21408" t="36500" r="24891" b="6831"/>
          <a:stretch>
            <a:fillRect/>
          </a:stretch>
        </p:blipFill>
        <p:spPr bwMode="auto">
          <a:xfrm>
            <a:off x="4000496" y="2143116"/>
            <a:ext cx="48577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1018</Words>
  <Application>Microsoft Office PowerPoint</Application>
  <PresentationFormat>Presentación en pantalla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Book Antiqua</vt:lpstr>
      <vt:lpstr>Calibri</vt:lpstr>
      <vt:lpstr>Century Schoolbook</vt:lpstr>
      <vt:lpstr>Times New Roman</vt:lpstr>
      <vt:lpstr>Verdana</vt:lpstr>
      <vt:lpstr>Tema de Office</vt:lpstr>
      <vt:lpstr>Presentación de PowerPoint</vt:lpstr>
      <vt:lpstr>Método de Euler</vt:lpstr>
      <vt:lpstr>     </vt:lpstr>
      <vt:lpstr>Método de Euler</vt:lpstr>
      <vt:lpstr>Método de Euler</vt:lpstr>
      <vt:lpstr>Método de Euler</vt:lpstr>
      <vt:lpstr>Método de Euler</vt:lpstr>
      <vt:lpstr>Método de Euler</vt:lpstr>
      <vt:lpstr>Ecuaciones de Euler</vt:lpstr>
      <vt:lpstr>Ecuaciones de Euler</vt:lpstr>
      <vt:lpstr>Método de Euler</vt:lpstr>
      <vt:lpstr>Presentación de PowerPoint</vt:lpstr>
      <vt:lpstr>Presentación de PowerPoint</vt:lpstr>
      <vt:lpstr>Presentación de PowerPoint</vt:lpstr>
      <vt:lpstr>Presentación de PowerPoint</vt:lpstr>
      <vt:lpstr>Método de Euler mejorado</vt:lpstr>
      <vt:lpstr>Presentación de PowerPoint</vt:lpstr>
      <vt:lpstr>Presentación de PowerPoint</vt:lpstr>
      <vt:lpstr>Presentación de PowerPoint</vt:lpstr>
      <vt:lpstr> Método de Euler vs Método de Euler mejorado</vt:lpstr>
      <vt:lpstr>Presentación de PowerPoint</vt:lpstr>
      <vt:lpstr>Método de Runge-Kutta</vt:lpstr>
      <vt:lpstr>Método de Runge-Kutta</vt:lpstr>
      <vt:lpstr>Método de Runge-Kutta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Ariel</dc:creator>
  <cp:lastModifiedBy>PC279311</cp:lastModifiedBy>
  <cp:revision>53</cp:revision>
  <dcterms:created xsi:type="dcterms:W3CDTF">2017-11-19T23:46:41Z</dcterms:created>
  <dcterms:modified xsi:type="dcterms:W3CDTF">2022-09-01T13:16:25Z</dcterms:modified>
</cp:coreProperties>
</file>