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17"/>
  </p:notesMasterIdLst>
  <p:handoutMasterIdLst>
    <p:handoutMasterId r:id="rId18"/>
  </p:handoutMasterIdLst>
  <p:sldIdLst>
    <p:sldId id="257" r:id="rId5"/>
    <p:sldId id="258" r:id="rId6"/>
    <p:sldId id="259" r:id="rId7"/>
    <p:sldId id="260" r:id="rId8"/>
    <p:sldId id="261" r:id="rId9"/>
    <p:sldId id="262" r:id="rId10"/>
    <p:sldId id="263" r:id="rId11"/>
    <p:sldId id="265" r:id="rId12"/>
    <p:sldId id="266" r:id="rId13"/>
    <p:sldId id="264" r:id="rId14"/>
    <p:sldId id="267" r:id="rId15"/>
    <p:sldId id="268" r:id="rId1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94F21-8E76-41D0-946C-5E4D559C02FC}" v="881" dt="2023-11-29T18:54:2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autoAdjust="0"/>
  </p:normalViewPr>
  <p:slideViewPr>
    <p:cSldViewPr snapToGrid="0">
      <p:cViewPr varScale="1">
        <p:scale>
          <a:sx n="82" d="100"/>
          <a:sy n="82" d="100"/>
        </p:scale>
        <p:origin x="-82" y="-53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70"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C380F-B986-440E-A941-F81B9E0984E3}" type="datetime1">
              <a:rPr lang="es-ES" smtClean="0"/>
              <a:pPr rtl="0"/>
              <a:t>30/11/2023</a:t>
            </a:fld>
            <a:endParaRPr lang="es-ES"/>
          </a:p>
        </p:txBody>
      </p:sp>
      <p:sp>
        <p:nvSpPr>
          <p:cNvPr id="4" name="Marcador de pie de página 3">
            <a:extLst>
              <a:ext uri="{FF2B5EF4-FFF2-40B4-BE49-F238E27FC236}">
                <a16:creationId xmlns=""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es-ES" smtClean="0"/>
              <a:pPr rtl="0"/>
              <a:t>‹Nº›</a:t>
            </a:fld>
            <a:endParaRPr lang="es-ES"/>
          </a:p>
        </p:txBody>
      </p:sp>
    </p:spTree>
    <p:extLst>
      <p:ext uri="{BB962C8B-B14F-4D97-AF65-F5344CB8AC3E}">
        <p14:creationId xmlns=""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8ED417-72B0-400E-9505-0FABEF441596}" type="datetime1">
              <a:rPr lang="es-ES" noProof="0" smtClean="0"/>
              <a:pPr rtl="0"/>
              <a:t>30/11/2023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es-ES" noProof="0" smtClean="0"/>
              <a:pPr rtl="0"/>
              <a:t>‹Nº›</a:t>
            </a:fld>
            <a:endParaRPr lang="es-ES" noProof="0"/>
          </a:p>
        </p:txBody>
      </p:sp>
    </p:spTree>
    <p:extLst>
      <p:ext uri="{BB962C8B-B14F-4D97-AF65-F5344CB8AC3E}">
        <p14:creationId xmlns=""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dirty="0"/>
          </a:p>
        </p:txBody>
      </p:sp>
      <p:sp>
        <p:nvSpPr>
          <p:cNvPr id="5" name="Footer Placeholder 4">
            <a:extLst>
              <a:ext uri="{FF2B5EF4-FFF2-40B4-BE49-F238E27FC236}">
                <a16:creationId xmlns=""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dirty="0"/>
          </a:p>
        </p:txBody>
      </p:sp>
      <p:cxnSp>
        <p:nvCxnSpPr>
          <p:cNvPr id="7" name="Straight Connector 6">
            <a:extLst>
              <a:ext uri="{FF2B5EF4-FFF2-40B4-BE49-F238E27FC236}">
                <a16:creationId xmlns=""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7805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5" name="Footer Placeholder 4">
            <a:extLst>
              <a:ext uri="{FF2B5EF4-FFF2-40B4-BE49-F238E27FC236}">
                <a16:creationId xmlns=""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35133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5" name="Footer Placeholder 4">
            <a:extLst>
              <a:ext uri="{FF2B5EF4-FFF2-40B4-BE49-F238E27FC236}">
                <a16:creationId xmlns=""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150893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5" name="Footer Placeholder 4">
            <a:extLst>
              <a:ext uri="{FF2B5EF4-FFF2-40B4-BE49-F238E27FC236}">
                <a16:creationId xmlns=""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15917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5" name="Footer Placeholder 4">
            <a:extLst>
              <a:ext uri="{FF2B5EF4-FFF2-40B4-BE49-F238E27FC236}">
                <a16:creationId xmlns=""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grpSp>
        <p:nvGrpSpPr>
          <p:cNvPr id="20" name="Group 19">
            <a:extLst>
              <a:ext uri="{FF2B5EF4-FFF2-40B4-BE49-F238E27FC236}">
                <a16:creationId xmlns=""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2665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6" name="Footer Placeholder 5">
            <a:extLst>
              <a:ext uri="{FF2B5EF4-FFF2-40B4-BE49-F238E27FC236}">
                <a16:creationId xmlns=""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100885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8" name="Footer Placeholder 7">
            <a:extLst>
              <a:ext uri="{FF2B5EF4-FFF2-40B4-BE49-F238E27FC236}">
                <a16:creationId xmlns=""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222513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4" name="Footer Placeholder 3">
            <a:extLst>
              <a:ext uri="{FF2B5EF4-FFF2-40B4-BE49-F238E27FC236}">
                <a16:creationId xmlns=""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43299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3" name="Footer Placeholder 2">
            <a:extLst>
              <a:ext uri="{FF2B5EF4-FFF2-40B4-BE49-F238E27FC236}">
                <a16:creationId xmlns=""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415228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6" name="Footer Placeholder 5">
            <a:extLst>
              <a:ext uri="{FF2B5EF4-FFF2-40B4-BE49-F238E27FC236}">
                <a16:creationId xmlns=""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183759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11/30/2023</a:t>
            </a:fld>
            <a:endParaRPr lang="en-US"/>
          </a:p>
        </p:txBody>
      </p:sp>
      <p:sp>
        <p:nvSpPr>
          <p:cNvPr id="6" name="Footer Placeholder 5">
            <a:extLst>
              <a:ext uri="{FF2B5EF4-FFF2-40B4-BE49-F238E27FC236}">
                <a16:creationId xmlns=""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‹Nº›</a:t>
            </a:fld>
            <a:endParaRPr lang="en-US"/>
          </a:p>
        </p:txBody>
      </p:sp>
    </p:spTree>
    <p:extLst>
      <p:ext uri="{BB962C8B-B14F-4D97-AF65-F5344CB8AC3E}">
        <p14:creationId xmlns="" xmlns:p14="http://schemas.microsoft.com/office/powerpoint/2010/main" val="18176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11/30/2023</a:t>
            </a:fld>
            <a:endParaRPr lang="en-US" dirty="0"/>
          </a:p>
        </p:txBody>
      </p:sp>
      <p:sp>
        <p:nvSpPr>
          <p:cNvPr id="5" name="Footer Placeholder 4">
            <a:extLst>
              <a:ext uri="{FF2B5EF4-FFF2-40B4-BE49-F238E27FC236}">
                <a16:creationId xmlns=""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‹Nº›</a:t>
            </a:fld>
            <a:endParaRPr lang="en-US" dirty="0"/>
          </a:p>
        </p:txBody>
      </p:sp>
    </p:spTree>
    <p:extLst>
      <p:ext uri="{BB962C8B-B14F-4D97-AF65-F5344CB8AC3E}">
        <p14:creationId xmlns="" xmlns:p14="http://schemas.microsoft.com/office/powerpoint/2010/main" val="378277345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depositphotos.com/es/photos/unicef.html" TargetMode="External"/><Relationship Id="rId3" Type="http://schemas.openxmlformats.org/officeDocument/2006/relationships/hyperlink" Target="https://www.biografiasyvidas.com/biografia/b/bunau.htm" TargetMode="External"/><Relationship Id="rId7" Type="http://schemas.openxmlformats.org/officeDocument/2006/relationships/hyperlink" Target="https://www.facebook.com/photo/?fbid=722308919935955&amp;set=a.628547085978806" TargetMode="External"/><Relationship Id="rId2" Type="http://schemas.openxmlformats.org/officeDocument/2006/relationships/hyperlink" Target="https://pancanal.com/tratados-torrijos-carter/las-negociaciones-y-sus-actores-biografias-pendientes/" TargetMode="External"/><Relationship Id="rId1" Type="http://schemas.openxmlformats.org/officeDocument/2006/relationships/slideLayout" Target="../slideLayouts/slideLayout2.xml"/><Relationship Id="rId6" Type="http://schemas.openxmlformats.org/officeDocument/2006/relationships/hyperlink" Target="https://lawebdelasalud.com/senacyt-liderara-consorcio-regional-para-fortalecer-capacidades-de-ciencia-e-innovacion-en-centroamerica/" TargetMode="External"/><Relationship Id="rId11" Type="http://schemas.openxmlformats.org/officeDocument/2006/relationships/hyperlink" Target="https://www.metrolibre.com/nacionales/omar-torrijos-el-panameno-universal-PDML209006" TargetMode="External"/><Relationship Id="rId5" Type="http://schemas.openxmlformats.org/officeDocument/2006/relationships/hyperlink" Target="https://eldigitalpanama.com/con-doblez-de-bandera-del-cerro-ancon-inicia-preambulo-de-fiestas-patrias/" TargetMode="External"/><Relationship Id="rId10" Type="http://schemas.openxmlformats.org/officeDocument/2006/relationships/hyperlink" Target="https://pixabay.com/es/photos/pacifista-mahatma-gandhi-71445/" TargetMode="External"/><Relationship Id="rId4" Type="http://schemas.openxmlformats.org/officeDocument/2006/relationships/hyperlink" Target="https://www.istockphoto.com/es/search/2/image-film?phrase=canal+de+panam%C3%A1" TargetMode="External"/><Relationship Id="rId9" Type="http://schemas.openxmlformats.org/officeDocument/2006/relationships/hyperlink" Target="https://d2v9ipibika81v.cloudfront.net/uploads/sites/262/20191217066-48-copy-1140x684.j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69" name="Straight Connector 43">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45">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47" name="Freeform: Shape 46">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49" name="Freeform: Shape 48">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 name="Straight Connector 49">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71" name="Rectangle 51">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9CBA4685-9C41-8449-FC36-4AE12CEE8913}"/>
              </a:ext>
            </a:extLst>
          </p:cNvPr>
          <p:cNvSpPr>
            <a:spLocks noGrp="1"/>
          </p:cNvSpPr>
          <p:nvPr>
            <p:ph type="title"/>
          </p:nvPr>
        </p:nvSpPr>
        <p:spPr>
          <a:xfrm>
            <a:off x="177282" y="2136710"/>
            <a:ext cx="9078685" cy="2202025"/>
          </a:xfrm>
        </p:spPr>
        <p:txBody>
          <a:bodyPr vert="horz" lIns="0" tIns="0" rIns="0" bIns="0" rtlCol="0" anchor="b" anchorCtr="0">
            <a:noAutofit/>
          </a:bodyPr>
          <a:lstStyle/>
          <a:p>
            <a:pPr algn="just">
              <a:lnSpc>
                <a:spcPct val="90000"/>
              </a:lnSpc>
            </a:pPr>
            <a:r>
              <a:rPr lang="es-CO" sz="4800" i="1" cap="none" dirty="0">
                <a:latin typeface="Arial"/>
                <a:cs typeface="Arial"/>
              </a:rPr>
              <a:t>Los principales logros de la negociación de los tratados Torrijos-Carter.</a:t>
            </a:r>
            <a:endParaRPr lang="es-CO" sz="4800" cap="none" dirty="0">
              <a:latin typeface="Arial"/>
              <a:cs typeface="Arial"/>
            </a:endParaRPr>
          </a:p>
        </p:txBody>
      </p:sp>
      <p:sp>
        <p:nvSpPr>
          <p:cNvPr id="3" name="Marcador de contenido 2">
            <a:extLst>
              <a:ext uri="{FF2B5EF4-FFF2-40B4-BE49-F238E27FC236}">
                <a16:creationId xmlns="" xmlns:a16="http://schemas.microsoft.com/office/drawing/2014/main" id="{6E7B0BD2-5C7A-7276-C539-F173207AC39E}"/>
              </a:ext>
            </a:extLst>
          </p:cNvPr>
          <p:cNvSpPr>
            <a:spLocks noGrp="1"/>
          </p:cNvSpPr>
          <p:nvPr>
            <p:ph idx="1"/>
          </p:nvPr>
        </p:nvSpPr>
        <p:spPr>
          <a:xfrm>
            <a:off x="177282" y="5103845"/>
            <a:ext cx="5652379" cy="905069"/>
          </a:xfrm>
        </p:spPr>
        <p:txBody>
          <a:bodyPr vert="horz" lIns="0" tIns="0" rIns="0" bIns="0" rtlCol="0" anchor="t" anchorCtr="0">
            <a:normAutofit/>
          </a:bodyPr>
          <a:lstStyle/>
          <a:p>
            <a:pPr marL="0" indent="0" algn="just">
              <a:buNone/>
            </a:pPr>
            <a:r>
              <a:rPr lang="es-EC" b="1" i="1" dirty="0">
                <a:latin typeface="Arial"/>
                <a:cs typeface="Arial"/>
              </a:rPr>
              <a:t>Lic. Tomasa De León, Portal Educativo Panamá</a:t>
            </a:r>
            <a:r>
              <a:rPr lang="es-EC" i="1" dirty="0">
                <a:latin typeface="Arial"/>
                <a:cs typeface="Arial"/>
              </a:rPr>
              <a:t> </a:t>
            </a:r>
            <a:endParaRPr lang="es-ES" dirty="0"/>
          </a:p>
        </p:txBody>
      </p:sp>
      <p:cxnSp>
        <p:nvCxnSpPr>
          <p:cNvPr id="72" name="Straight Connector 53">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 xmlns:a16="http://schemas.microsoft.com/office/drawing/2014/main" id="{73CE1A1F-661D-F42E-0A39-8E8BD9EF2687}"/>
              </a:ext>
            </a:extLst>
          </p:cNvPr>
          <p:cNvPicPr>
            <a:picLocks noChangeAspect="1"/>
          </p:cNvPicPr>
          <p:nvPr/>
        </p:nvPicPr>
        <p:blipFill rotWithShape="1">
          <a:blip r:embed="rId2" cstate="print"/>
          <a:srcRect l="4808" r="26874"/>
          <a:stretch/>
        </p:blipFill>
        <p:spPr>
          <a:xfrm>
            <a:off x="9442580" y="611040"/>
            <a:ext cx="2631231" cy="3858324"/>
          </a:xfrm>
          <a:prstGeom prst="rect">
            <a:avLst/>
          </a:prstGeom>
        </p:spPr>
      </p:pic>
    </p:spTree>
    <p:extLst>
      <p:ext uri="{BB962C8B-B14F-4D97-AF65-F5344CB8AC3E}">
        <p14:creationId xmlns="" xmlns:p14="http://schemas.microsoft.com/office/powerpoint/2010/main" val="292158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17B81B31-CD70-ADD5-C7C8-32C69D824183}"/>
              </a:ext>
            </a:extLst>
          </p:cNvPr>
          <p:cNvSpPr>
            <a:spLocks noGrp="1"/>
          </p:cNvSpPr>
          <p:nvPr>
            <p:ph type="title"/>
          </p:nvPr>
        </p:nvSpPr>
        <p:spPr>
          <a:xfrm>
            <a:off x="307859" y="2661130"/>
            <a:ext cx="7809417" cy="3421378"/>
          </a:xfrm>
        </p:spPr>
        <p:txBody>
          <a:bodyPr vert="horz" lIns="0" tIns="0" rIns="0" bIns="0" rtlCol="0" anchor="b" anchorCtr="0">
            <a:normAutofit/>
          </a:bodyPr>
          <a:lstStyle/>
          <a:p>
            <a:pPr algn="just">
              <a:lnSpc>
                <a:spcPct val="90000"/>
              </a:lnSpc>
            </a:pPr>
            <a:r>
              <a:rPr lang="x-none" sz="2000" cap="none" dirty="0">
                <a:latin typeface="Arial"/>
                <a:cs typeface="Arial"/>
              </a:rPr>
              <a:t> “Las reivindicaciones que se alcanzaron durante el gobierno que encabezó el General Omar Torrijos Herrera,  impusieron una revisión fundamental de los objetivos de la política exterior de Panamá para que respondieran al régimen de neutralidad permanente de la vía interoceánica y a las nuevas realidades contemporáneas”. </a:t>
            </a:r>
            <a:r>
              <a:rPr lang="en-US" sz="2000" dirty="0">
                <a:latin typeface="Arial"/>
                <a:cs typeface="Arial"/>
              </a:rPr>
              <a:t> </a:t>
            </a:r>
            <a:endParaRPr lang="es-ES" dirty="0"/>
          </a:p>
          <a:p>
            <a:pPr>
              <a:lnSpc>
                <a:spcPct val="90000"/>
              </a:lnSpc>
            </a:pPr>
            <a:endParaRPr lang="en-US" sz="2000" dirty="0">
              <a:latin typeface="Arial"/>
              <a:cs typeface="Arial"/>
            </a:endParaRPr>
          </a:p>
        </p:txBody>
      </p:sp>
      <p:cxnSp>
        <p:nvCxnSpPr>
          <p:cNvPr id="18" name="Straight Connector 1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 xmlns:a16="http://schemas.microsoft.com/office/drawing/2014/main" id="{FEE78BDD-C915-F958-4BAA-DFC40F055C6B}"/>
              </a:ext>
            </a:extLst>
          </p:cNvPr>
          <p:cNvPicPr>
            <a:picLocks noChangeAspect="1"/>
          </p:cNvPicPr>
          <p:nvPr/>
        </p:nvPicPr>
        <p:blipFill>
          <a:blip r:embed="rId2" cstate="print"/>
          <a:stretch>
            <a:fillRect/>
          </a:stretch>
        </p:blipFill>
        <p:spPr>
          <a:xfrm>
            <a:off x="8438088" y="251603"/>
            <a:ext cx="3047667" cy="4927899"/>
          </a:xfrm>
          <a:prstGeom prst="rect">
            <a:avLst/>
          </a:prstGeom>
        </p:spPr>
      </p:pic>
    </p:spTree>
    <p:extLst>
      <p:ext uri="{BB962C8B-B14F-4D97-AF65-F5344CB8AC3E}">
        <p14:creationId xmlns="" xmlns:p14="http://schemas.microsoft.com/office/powerpoint/2010/main" val="276694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AF8015-4827-528D-F5A8-8AFFAE14BBDC}"/>
              </a:ext>
            </a:extLst>
          </p:cNvPr>
          <p:cNvSpPr>
            <a:spLocks noGrp="1"/>
          </p:cNvSpPr>
          <p:nvPr>
            <p:ph type="title"/>
          </p:nvPr>
        </p:nvSpPr>
        <p:spPr>
          <a:xfrm>
            <a:off x="1079500" y="493654"/>
            <a:ext cx="9005858" cy="1216352"/>
          </a:xfrm>
        </p:spPr>
        <p:txBody>
          <a:bodyPr>
            <a:normAutofit/>
          </a:bodyPr>
          <a:lstStyle/>
          <a:p>
            <a:r>
              <a:rPr lang="es-ES" sz="4800" dirty="0"/>
              <a:t>I</a:t>
            </a:r>
            <a:r>
              <a:rPr lang="es-ES" sz="4800" cap="none">
                <a:latin typeface="Arial"/>
                <a:cs typeface="Arial"/>
              </a:rPr>
              <a:t>mágenes de cortesía</a:t>
            </a:r>
            <a:endParaRPr lang="es-ES" sz="4800">
              <a:latin typeface="Arial"/>
              <a:cs typeface="Arial"/>
            </a:endParaRPr>
          </a:p>
        </p:txBody>
      </p:sp>
      <p:sp>
        <p:nvSpPr>
          <p:cNvPr id="3" name="Marcador de contenido 2">
            <a:extLst>
              <a:ext uri="{FF2B5EF4-FFF2-40B4-BE49-F238E27FC236}">
                <a16:creationId xmlns="" xmlns:a16="http://schemas.microsoft.com/office/drawing/2014/main" id="{E4F59FD1-E8AE-748F-15A6-2AC1B049AF1D}"/>
              </a:ext>
            </a:extLst>
          </p:cNvPr>
          <p:cNvSpPr>
            <a:spLocks noGrp="1"/>
          </p:cNvSpPr>
          <p:nvPr>
            <p:ph idx="1"/>
          </p:nvPr>
        </p:nvSpPr>
        <p:spPr>
          <a:xfrm>
            <a:off x="1079500" y="1546285"/>
            <a:ext cx="10026650" cy="5056576"/>
          </a:xfrm>
        </p:spPr>
        <p:txBody>
          <a:bodyPr>
            <a:normAutofit fontScale="92500" lnSpcReduction="10000"/>
          </a:bodyPr>
          <a:lstStyle/>
          <a:p>
            <a:pPr marL="359410" indent="-359410"/>
            <a:r>
              <a:rPr lang="es-ES" sz="4800" dirty="0">
                <a:latin typeface="Arial"/>
                <a:cs typeface="Arial"/>
              </a:rPr>
              <a:t>Infografía</a:t>
            </a:r>
            <a:endParaRPr lang="es-ES" sz="4800" dirty="0" err="1">
              <a:solidFill>
                <a:srgbClr val="FFFFFF">
                  <a:alpha val="70000"/>
                </a:srgbClr>
              </a:solidFill>
            </a:endParaRPr>
          </a:p>
          <a:p>
            <a:pPr marL="359410" indent="-359410">
              <a:buClr>
                <a:srgbClr val="EF8C6A"/>
              </a:buClr>
            </a:pPr>
            <a:r>
              <a:rPr lang="es-ES" sz="1600" dirty="0">
                <a:solidFill>
                  <a:schemeClr val="tx1"/>
                </a:solidFill>
                <a:latin typeface="Arial"/>
                <a:cs typeface="Arial"/>
                <a:hlinkClick r:id="rId2">
                  <a:extLst>
                    <a:ext uri="{A12FA001-AC4F-418D-AE19-62706E023703}">
                      <ahyp:hlinkClr xmlns="" xmlns:ahyp="http://schemas.microsoft.com/office/drawing/2018/hyperlinkcolor" val="tx"/>
                    </a:ext>
                  </a:extLst>
                </a:hlinkClick>
              </a:rPr>
              <a:t>https://pancanal.com/tratados-torrijos-carter/las-negociaciones-y-sus-actores-biografias-pendientes/</a:t>
            </a:r>
            <a:endParaRPr lang="es-ES" sz="1600" dirty="0">
              <a:solidFill>
                <a:schemeClr val="tx1"/>
              </a:solidFill>
              <a:hlinkClick r:id="rId2">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3">
                  <a:extLst>
                    <a:ext uri="{A12FA001-AC4F-418D-AE19-62706E023703}">
                      <ahyp:hlinkClr xmlns="" xmlns:ahyp="http://schemas.microsoft.com/office/drawing/2018/hyperlinkcolor" val="tx"/>
                    </a:ext>
                  </a:extLst>
                </a:hlinkClick>
              </a:rPr>
              <a:t>https://www.biografiasyvidas.com/biografia/b/bunau.htm</a:t>
            </a:r>
            <a:endParaRPr lang="es-ES" sz="1600" dirty="0">
              <a:solidFill>
                <a:schemeClr val="tx1"/>
              </a:solidFill>
              <a:hlinkClick r:id="rId3">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4">
                  <a:extLst>
                    <a:ext uri="{A12FA001-AC4F-418D-AE19-62706E023703}">
                      <ahyp:hlinkClr xmlns="" xmlns:ahyp="http://schemas.microsoft.com/office/drawing/2018/hyperlinkcolor" val="tx"/>
                    </a:ext>
                  </a:extLst>
                </a:hlinkClick>
              </a:rPr>
              <a:t>https://www.istockphoto.com/es/search/2/image-film?phrase=canal+de+panam%C3%A1</a:t>
            </a:r>
            <a:endParaRPr lang="es-ES" sz="1600" dirty="0">
              <a:solidFill>
                <a:schemeClr val="tx1"/>
              </a:solidFill>
              <a:hlinkClick r:id="rId4">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5">
                  <a:extLst>
                    <a:ext uri="{A12FA001-AC4F-418D-AE19-62706E023703}">
                      <ahyp:hlinkClr xmlns="" xmlns:ahyp="http://schemas.microsoft.com/office/drawing/2018/hyperlinkcolor" val="tx"/>
                    </a:ext>
                  </a:extLst>
                </a:hlinkClick>
              </a:rPr>
              <a:t>https://eldigitalpanama.com/con-doblez-de-bandera-del-cerro-ancon-inicia-preambulo-de-fiestas-patrias/</a:t>
            </a:r>
            <a:endParaRPr lang="es-ES" sz="1600" dirty="0">
              <a:solidFill>
                <a:schemeClr val="tx1"/>
              </a:solidFill>
              <a:hlinkClick r:id="rId5">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6">
                  <a:extLst>
                    <a:ext uri="{A12FA001-AC4F-418D-AE19-62706E023703}">
                      <ahyp:hlinkClr xmlns="" xmlns:ahyp="http://schemas.microsoft.com/office/drawing/2018/hyperlinkcolor" val="tx"/>
                    </a:ext>
                  </a:extLst>
                </a:hlinkClick>
              </a:rPr>
              <a:t>https://lawebdelasalud.com/senacyt-liderara-consorcio-regional-para-fortalecer-capacidades-de-ciencia-e-innovacion-en-centroamerica/</a:t>
            </a:r>
            <a:endParaRPr lang="es-ES" sz="1600" dirty="0">
              <a:solidFill>
                <a:schemeClr val="tx1"/>
              </a:solidFill>
              <a:hlinkClick r:id="rId6">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7">
                  <a:extLst>
                    <a:ext uri="{A12FA001-AC4F-418D-AE19-62706E023703}">
                      <ahyp:hlinkClr xmlns="" xmlns:ahyp="http://schemas.microsoft.com/office/drawing/2018/hyperlinkcolor" val="tx"/>
                    </a:ext>
                  </a:extLst>
                </a:hlinkClick>
              </a:rPr>
              <a:t>https://www.facebook.com/photo/?fbid=722308919935955&amp;set=a.628547085978806</a:t>
            </a:r>
            <a:endParaRPr lang="es-ES" sz="1600" dirty="0">
              <a:solidFill>
                <a:schemeClr val="tx1"/>
              </a:solidFill>
              <a:hlinkClick r:id="rId7">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ea typeface="+mn-lt"/>
                <a:cs typeface="+mn-lt"/>
                <a:hlinkClick r:id="rId8">
                  <a:extLst>
                    <a:ext uri="{A12FA001-AC4F-418D-AE19-62706E023703}">
                      <ahyp:hlinkClr xmlns="" xmlns:ahyp="http://schemas.microsoft.com/office/drawing/2018/hyperlinkcolor" val="tx"/>
                    </a:ext>
                  </a:extLst>
                </a:hlinkClick>
              </a:rPr>
              <a:t>https://depositphotos.com/es/photos/unicef.html</a:t>
            </a:r>
            <a:endParaRPr lang="es-ES" sz="1600" dirty="0">
              <a:solidFill>
                <a:schemeClr val="tx1"/>
              </a:solidFill>
              <a:hlinkClick r:id="rId8">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9">
                  <a:extLst>
                    <a:ext uri="{A12FA001-AC4F-418D-AE19-62706E023703}">
                      <ahyp:hlinkClr xmlns="" xmlns:ahyp="http://schemas.microsoft.com/office/drawing/2018/hyperlinkcolor" val="tx"/>
                    </a:ext>
                  </a:extLst>
                </a:hlinkClick>
              </a:rPr>
              <a:t>https://d2v9ipibika81v.cloudfront.net/uploads/sites/262/20191217066-48-copy-1140x684.jp</a:t>
            </a:r>
            <a:endParaRPr lang="es-ES" sz="1600" dirty="0">
              <a:solidFill>
                <a:schemeClr val="tx1"/>
              </a:solidFill>
              <a:hlinkClick r:id="rId9">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10">
                  <a:extLst>
                    <a:ext uri="{A12FA001-AC4F-418D-AE19-62706E023703}">
                      <ahyp:hlinkClr xmlns="" xmlns:ahyp="http://schemas.microsoft.com/office/drawing/2018/hyperlinkcolor" val="tx"/>
                    </a:ext>
                  </a:extLst>
                </a:hlinkClick>
              </a:rPr>
              <a:t>https://pixabay.com/es/photos/pacifista-mahatma-gandhi-71445/</a:t>
            </a:r>
            <a:endParaRPr lang="es-ES" sz="1600" dirty="0">
              <a:solidFill>
                <a:schemeClr val="tx1"/>
              </a:solidFill>
              <a:hlinkClick r:id="rId10">
                <a:extLst>
                  <a:ext uri="{A12FA001-AC4F-418D-AE19-62706E023703}">
                    <ahyp:hlinkClr xmlns="" xmlns:ahyp="http://schemas.microsoft.com/office/drawing/2018/hyperlinkcolor" val="tx"/>
                  </a:ext>
                </a:extLst>
              </a:hlinkClick>
            </a:endParaRPr>
          </a:p>
          <a:p>
            <a:pPr marL="359410" indent="-359410">
              <a:buClr>
                <a:srgbClr val="EF8C6A"/>
              </a:buClr>
            </a:pPr>
            <a:r>
              <a:rPr lang="es-ES" sz="1600" dirty="0">
                <a:solidFill>
                  <a:schemeClr val="tx1"/>
                </a:solidFill>
                <a:latin typeface="Arial"/>
                <a:cs typeface="Arial"/>
                <a:hlinkClick r:id="rId11">
                  <a:extLst>
                    <a:ext uri="{A12FA001-AC4F-418D-AE19-62706E023703}">
                      <ahyp:hlinkClr xmlns="" xmlns:ahyp="http://schemas.microsoft.com/office/drawing/2018/hyperlinkcolor" val="tx"/>
                    </a:ext>
                  </a:extLst>
                </a:hlinkClick>
              </a:rPr>
              <a:t>https://www.metrolibre.com/nacionales/omar-torrijos-el-panameno-universal-PDML209006</a:t>
            </a:r>
            <a:endParaRPr lang="es-ES" sz="1600" dirty="0">
              <a:solidFill>
                <a:schemeClr val="tx1"/>
              </a:solidFill>
              <a:hlinkClick r:id="rId11">
                <a:extLst>
                  <a:ext uri="{A12FA001-AC4F-418D-AE19-62706E023703}">
                    <ahyp:hlinkClr xmlns="" xmlns:ahyp="http://schemas.microsoft.com/office/drawing/2018/hyperlinkcolor" val="tx"/>
                  </a:ext>
                </a:extLst>
              </a:hlinkClick>
            </a:endParaRPr>
          </a:p>
        </p:txBody>
      </p:sp>
    </p:spTree>
    <p:extLst>
      <p:ext uri="{BB962C8B-B14F-4D97-AF65-F5344CB8AC3E}">
        <p14:creationId xmlns="" xmlns:p14="http://schemas.microsoft.com/office/powerpoint/2010/main" val="34507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3" name="Straight Connector 8">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10">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Connector 14">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86" name="Rectangle 16">
            <a:extLst>
              <a:ext uri="{FF2B5EF4-FFF2-40B4-BE49-F238E27FC236}">
                <a16:creationId xmlns="" xmlns:a16="http://schemas.microsoft.com/office/drawing/2014/main" id="{3011B0B3-5679-4759-90B8-3B908C4CBD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5AA00B90-369E-3A53-4268-AB7DF5129713}"/>
              </a:ext>
            </a:extLst>
          </p:cNvPr>
          <p:cNvSpPr>
            <a:spLocks noGrp="1"/>
          </p:cNvSpPr>
          <p:nvPr>
            <p:ph type="title"/>
          </p:nvPr>
        </p:nvSpPr>
        <p:spPr>
          <a:xfrm>
            <a:off x="434141" y="1089025"/>
            <a:ext cx="6769934" cy="1823714"/>
          </a:xfrm>
        </p:spPr>
        <p:txBody>
          <a:bodyPr vert="horz" lIns="0" tIns="0" rIns="0" bIns="0" rtlCol="0" anchor="b" anchorCtr="0">
            <a:normAutofit/>
          </a:bodyPr>
          <a:lstStyle/>
          <a:p>
            <a:pPr algn="just"/>
            <a:r>
              <a:rPr lang="x-none" sz="4800" dirty="0">
                <a:latin typeface="Arial"/>
                <a:cs typeface="Arial"/>
              </a:rPr>
              <a:t>Muchas</a:t>
            </a:r>
            <a:r>
              <a:rPr lang="en-US" sz="4800" dirty="0">
                <a:latin typeface="Arial"/>
                <a:cs typeface="Arial"/>
              </a:rPr>
              <a:t> gracias </a:t>
            </a:r>
            <a:endParaRPr lang="es-ES"/>
          </a:p>
        </p:txBody>
      </p:sp>
      <p:grpSp>
        <p:nvGrpSpPr>
          <p:cNvPr id="87" name="Group 18">
            <a:extLst>
              <a:ext uri="{FF2B5EF4-FFF2-40B4-BE49-F238E27FC236}">
                <a16:creationId xmlns="" xmlns:a16="http://schemas.microsoft.com/office/drawing/2014/main" id="{49E013D9-9421-47E7-9080-30F6E544BE4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36889" y="2840038"/>
            <a:ext cx="2216150" cy="1177924"/>
            <a:chOff x="4987925" y="2840038"/>
            <a:chExt cx="2216150" cy="1177924"/>
          </a:xfrm>
        </p:grpSpPr>
        <p:sp>
          <p:nvSpPr>
            <p:cNvPr id="20" name="Rectangle 19">
              <a:extLst>
                <a:ext uri="{FF2B5EF4-FFF2-40B4-BE49-F238E27FC236}">
                  <a16:creationId xmlns="" xmlns:a16="http://schemas.microsoft.com/office/drawing/2014/main" id="{9109F7CF-3139-48B9-AF7B-9BD2941A8D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0">
              <a:extLst>
                <a:ext uri="{FF2B5EF4-FFF2-40B4-BE49-F238E27FC236}">
                  <a16:creationId xmlns="" xmlns:a16="http://schemas.microsoft.com/office/drawing/2014/main" id="{15A838F8-C7B5-4988-81A9-B02E6C8F9B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85B86A1A-402F-4AE2-B5E6-B8A5FB16CD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 xmlns:a16="http://schemas.microsoft.com/office/drawing/2014/main" id="{44A0542D-9B1C-46B1-82B5-54470B697F1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614944" y="3117662"/>
              <a:ext cx="1009280" cy="464739"/>
              <a:chOff x="4432859" y="3200647"/>
              <a:chExt cx="1009280" cy="464739"/>
            </a:xfrm>
          </p:grpSpPr>
          <p:sp>
            <p:nvSpPr>
              <p:cNvPr id="89" name="Freeform: Shape 30">
                <a:extLst>
                  <a:ext uri="{FF2B5EF4-FFF2-40B4-BE49-F238E27FC236}">
                    <a16:creationId xmlns="" xmlns:a16="http://schemas.microsoft.com/office/drawing/2014/main" id="{F3AFD408-F48C-4C50-8D5E-5DD6271799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 xmlns:a16="http://schemas.microsoft.com/office/drawing/2014/main" id="{9C45F007-BD45-43C0-8579-5601F9CA78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 xmlns:a16="http://schemas.microsoft.com/office/drawing/2014/main" id="{97131E1B-CE62-4AB1-A2D9-02E823C9B32D}"/>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679979" y="2915338"/>
              <a:ext cx="1080000" cy="1080000"/>
              <a:chOff x="4497894" y="2998323"/>
              <a:chExt cx="1080000" cy="1080000"/>
            </a:xfrm>
          </p:grpSpPr>
          <p:grpSp>
            <p:nvGrpSpPr>
              <p:cNvPr id="25" name="Group 24">
                <a:extLst>
                  <a:ext uri="{FF2B5EF4-FFF2-40B4-BE49-F238E27FC236}">
                    <a16:creationId xmlns="" xmlns:a16="http://schemas.microsoft.com/office/drawing/2014/main" id="{745E8D88-C0BB-4D1C-B240-D441BBA6F7A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3500000">
                <a:off x="4805524" y="2998323"/>
                <a:ext cx="464739" cy="1080000"/>
                <a:chOff x="4511184" y="2470620"/>
                <a:chExt cx="464739" cy="1080000"/>
              </a:xfrm>
            </p:grpSpPr>
            <p:sp>
              <p:nvSpPr>
                <p:cNvPr id="29" name="Freeform: Shape 28">
                  <a:extLst>
                    <a:ext uri="{FF2B5EF4-FFF2-40B4-BE49-F238E27FC236}">
                      <a16:creationId xmlns="" xmlns:a16="http://schemas.microsoft.com/office/drawing/2014/main" id="{AAB960BE-12F5-4ADA-AA9E-0EC5425641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0" name="Straight Connector 29">
                  <a:extLst>
                    <a:ext uri="{FF2B5EF4-FFF2-40B4-BE49-F238E27FC236}">
                      <a16:creationId xmlns="" xmlns:a16="http://schemas.microsoft.com/office/drawing/2014/main" id="{7E9BB9F7-7101-4BF3-9191-5893E4C582A5}"/>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 xmlns:a16="http://schemas.microsoft.com/office/drawing/2014/main" id="{D0710A9C-48A5-404F-9EC4-D486FCDFDAB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8100000" flipH="1">
                <a:off x="4542572" y="2998323"/>
                <a:ext cx="464739" cy="1080000"/>
                <a:chOff x="4511184" y="2470620"/>
                <a:chExt cx="464739" cy="1080000"/>
              </a:xfrm>
            </p:grpSpPr>
            <p:sp>
              <p:nvSpPr>
                <p:cNvPr id="27" name="Freeform: Shape 26">
                  <a:extLst>
                    <a:ext uri="{FF2B5EF4-FFF2-40B4-BE49-F238E27FC236}">
                      <a16:creationId xmlns="" xmlns:a16="http://schemas.microsoft.com/office/drawing/2014/main" id="{5111EC00-4B3D-478C-AD25-F35644013E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Connector 27">
                  <a:extLst>
                    <a:ext uri="{FF2B5EF4-FFF2-40B4-BE49-F238E27FC236}">
                      <a16:creationId xmlns="" xmlns:a16="http://schemas.microsoft.com/office/drawing/2014/main" id="{350412DA-ED08-4AFA-AED3-DFB42655D4B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90" name="Rectangle 33">
            <a:extLst>
              <a:ext uri="{FF2B5EF4-FFF2-40B4-BE49-F238E27FC236}">
                <a16:creationId xmlns="" xmlns:a16="http://schemas.microsoft.com/office/drawing/2014/main" id="{470449D5-48B2-452B-AC40-73EFA74FA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24850" y="0"/>
            <a:ext cx="3867150"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91" name="Graphic 5" descr="Smiling Face with No Fill">
            <a:extLst>
              <a:ext uri="{FF2B5EF4-FFF2-40B4-BE49-F238E27FC236}">
                <a16:creationId xmlns="" xmlns:a16="http://schemas.microsoft.com/office/drawing/2014/main" id="{4841270B-6F2F-2CB4-4AA2-E5371FB6FA8E}"/>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883650" y="2045319"/>
            <a:ext cx="2767362" cy="2767362"/>
          </a:xfrm>
          <a:prstGeom prst="rect">
            <a:avLst/>
          </a:prstGeom>
        </p:spPr>
      </p:pic>
    </p:spTree>
    <p:extLst>
      <p:ext uri="{BB962C8B-B14F-4D97-AF65-F5344CB8AC3E}">
        <p14:creationId xmlns="" xmlns:p14="http://schemas.microsoft.com/office/powerpoint/2010/main" val="379353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3553971A-08F1-56D7-CE23-41200A18511A}"/>
              </a:ext>
            </a:extLst>
          </p:cNvPr>
          <p:cNvSpPr>
            <a:spLocks noGrp="1"/>
          </p:cNvSpPr>
          <p:nvPr>
            <p:ph type="title"/>
          </p:nvPr>
        </p:nvSpPr>
        <p:spPr>
          <a:xfrm>
            <a:off x="5504608" y="130596"/>
            <a:ext cx="6433158" cy="3360474"/>
          </a:xfrm>
        </p:spPr>
        <p:txBody>
          <a:bodyPr vert="horz" lIns="0" tIns="0" rIns="0" bIns="0" rtlCol="0" anchor="b" anchorCtr="0">
            <a:noAutofit/>
          </a:bodyPr>
          <a:lstStyle/>
          <a:p>
            <a:pPr algn="just">
              <a:lnSpc>
                <a:spcPct val="90000"/>
              </a:lnSpc>
            </a:pPr>
            <a:r>
              <a:rPr lang="es-AR" sz="2000" cap="none" dirty="0">
                <a:latin typeface="Arial"/>
                <a:cs typeface="Arial"/>
              </a:rPr>
              <a:t>La negociación de los tratados aportaron innumerables beneficios a la sociedad panameña, en diversas áreas: económica, comercial, jurídica, política y de imagen interaccional. algunos ejemplos de estos beneficios son:</a:t>
            </a:r>
          </a:p>
          <a:p>
            <a:pPr algn="just">
              <a:lnSpc>
                <a:spcPct val="90000"/>
              </a:lnSpc>
            </a:pPr>
            <a:r>
              <a:rPr lang="es-AR" sz="2000" cap="none" dirty="0">
                <a:latin typeface="Arial"/>
                <a:cs typeface="Arial"/>
              </a:rPr>
              <a:t>- derogación completa del tratado Hay </a:t>
            </a:r>
            <a:r>
              <a:rPr lang="es-CO" sz="2000" cap="none" dirty="0" err="1">
                <a:latin typeface="Arial"/>
                <a:cs typeface="Arial"/>
              </a:rPr>
              <a:t>Buneau</a:t>
            </a:r>
            <a:r>
              <a:rPr lang="es-AR" sz="2000" cap="none" dirty="0">
                <a:latin typeface="Arial"/>
                <a:cs typeface="Arial"/>
              </a:rPr>
              <a:t> Varilla, que entregaba, a perpetuidad, a los norteamericanos el Canal de Panamá</a:t>
            </a:r>
          </a:p>
        </p:txBody>
      </p:sp>
      <p:sp>
        <p:nvSpPr>
          <p:cNvPr id="18" name="Rectangle 5">
            <a:extLst>
              <a:ext uri="{FF2B5EF4-FFF2-40B4-BE49-F238E27FC236}">
                <a16:creationId xmlns="" xmlns:a16="http://schemas.microsoft.com/office/drawing/2014/main" id="{DA714449-8D94-4E06-B961-E8E7BC610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443748" y="443198"/>
            <a:ext cx="49896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 xmlns:a16="http://schemas.microsoft.com/office/drawing/2014/main" id="{FB83DF17-2FE1-FCC6-7E8F-C3F05298EB33}"/>
              </a:ext>
            </a:extLst>
          </p:cNvPr>
          <p:cNvPicPr>
            <a:picLocks noChangeAspect="1"/>
          </p:cNvPicPr>
          <p:nvPr/>
        </p:nvPicPr>
        <p:blipFill rotWithShape="1">
          <a:blip r:embed="rId2" cstate="print"/>
          <a:srcRect r="2" b="2147"/>
          <a:stretch/>
        </p:blipFill>
        <p:spPr>
          <a:xfrm>
            <a:off x="167178" y="540000"/>
            <a:ext cx="3385948" cy="5778000"/>
          </a:xfrm>
          <a:prstGeom prst="rect">
            <a:avLst/>
          </a:prstGeom>
        </p:spPr>
      </p:pic>
      <p:cxnSp>
        <p:nvCxnSpPr>
          <p:cNvPr id="20" name="Straight Connector 19">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609338"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 xmlns:a16="http://schemas.microsoft.com/office/drawing/2014/main" id="{752B8D2A-8DDF-472F-8D3B-AE757AC7FD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443748" y="6203198"/>
            <a:ext cx="49896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 xmlns:a16="http://schemas.microsoft.com/office/drawing/2014/main" id="{74F14C48-F152-4293-99ED-02DCEAA8F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43334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61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922314F7-656D-4F4F-8050-CCD6FC0FCF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0C8FC45C-D11C-C5DC-4BB8-6CD9C587E423}"/>
              </a:ext>
            </a:extLst>
          </p:cNvPr>
          <p:cNvSpPr>
            <a:spLocks noGrp="1"/>
          </p:cNvSpPr>
          <p:nvPr>
            <p:ph type="title"/>
          </p:nvPr>
        </p:nvSpPr>
        <p:spPr>
          <a:xfrm>
            <a:off x="518794" y="3206002"/>
            <a:ext cx="6154216" cy="2885416"/>
          </a:xfrm>
        </p:spPr>
        <p:txBody>
          <a:bodyPr vert="horz" lIns="0" tIns="0" rIns="0" bIns="0" rtlCol="0" anchor="ctr" anchorCtr="0">
            <a:normAutofit/>
          </a:bodyPr>
          <a:lstStyle/>
          <a:p>
            <a:pPr>
              <a:lnSpc>
                <a:spcPct val="90000"/>
              </a:lnSpc>
            </a:pPr>
            <a:endParaRPr lang="en-US" sz="900"/>
          </a:p>
          <a:p>
            <a:pPr marL="342900" indent="-342900" algn="just">
              <a:lnSpc>
                <a:spcPct val="90000"/>
              </a:lnSpc>
              <a:buFont typeface="Calibri"/>
              <a:buChar char="-"/>
            </a:pPr>
            <a:r>
              <a:rPr lang="es-AR" sz="2000" cap="none" dirty="0">
                <a:latin typeface="Arial"/>
                <a:cs typeface="Arial"/>
              </a:rPr>
              <a:t>Liquidación del enclave Colonial llamado Zona del Canal con leyes y administración norteamericanas.</a:t>
            </a:r>
          </a:p>
          <a:p>
            <a:pPr algn="just">
              <a:lnSpc>
                <a:spcPct val="90000"/>
              </a:lnSpc>
            </a:pPr>
            <a:r>
              <a:rPr lang="es-AR" sz="2000" cap="none" dirty="0">
                <a:latin typeface="Arial"/>
                <a:cs typeface="Arial"/>
              </a:rPr>
              <a:t>- Devolución a Panamá de tierras y aguas que conformaban esa Zona que no eran indispensables para el funcionamiento del Canal.</a:t>
            </a:r>
          </a:p>
          <a:p>
            <a:pPr algn="just">
              <a:lnSpc>
                <a:spcPct val="90000"/>
              </a:lnSpc>
            </a:pPr>
            <a:r>
              <a:rPr lang="es-AR" sz="2000" cap="none" dirty="0">
                <a:latin typeface="Arial"/>
                <a:cs typeface="Arial"/>
              </a:rPr>
              <a:t>- finalización de la presencia militar norteamericana en el país y cierre de las bases militares extranjeras.</a:t>
            </a:r>
          </a:p>
          <a:p>
            <a:pPr algn="just">
              <a:lnSpc>
                <a:spcPct val="90000"/>
              </a:lnSpc>
            </a:pPr>
            <a:endParaRPr lang="es-AR" sz="2000" dirty="0">
              <a:latin typeface="Arial"/>
              <a:cs typeface="Arial"/>
            </a:endParaRPr>
          </a:p>
        </p:txBody>
      </p:sp>
      <p:cxnSp>
        <p:nvCxnSpPr>
          <p:cNvPr id="18" name="Straight Connector 17">
            <a:extLst>
              <a:ext uri="{FF2B5EF4-FFF2-40B4-BE49-F238E27FC236}">
                <a16:creationId xmlns="" xmlns:a16="http://schemas.microsoft.com/office/drawing/2014/main" id="{32E97E5C-7A5F-424E-AAE4-654396E9079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 xmlns:a16="http://schemas.microsoft.com/office/drawing/2014/main" id="{894A2C9A-D1DA-0027-C699-716FBEB00C3D}"/>
              </a:ext>
            </a:extLst>
          </p:cNvPr>
          <p:cNvPicPr>
            <a:picLocks noChangeAspect="1"/>
          </p:cNvPicPr>
          <p:nvPr/>
        </p:nvPicPr>
        <p:blipFill>
          <a:blip r:embed="rId2" cstate="print"/>
          <a:stretch>
            <a:fillRect/>
          </a:stretch>
        </p:blipFill>
        <p:spPr>
          <a:xfrm>
            <a:off x="7744254" y="600345"/>
            <a:ext cx="4309467" cy="4593549"/>
          </a:xfrm>
          <a:prstGeom prst="rect">
            <a:avLst/>
          </a:prstGeom>
        </p:spPr>
      </p:pic>
    </p:spTree>
    <p:extLst>
      <p:ext uri="{BB962C8B-B14F-4D97-AF65-F5344CB8AC3E}">
        <p14:creationId xmlns="" xmlns:p14="http://schemas.microsoft.com/office/powerpoint/2010/main" val="64432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26" name="Freeform: Shape 25">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28" name="Freeform: Shape 27">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Connector 28">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31" name="Rectangle 30">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ED2D2D8-CA64-B989-BB75-4CC9461D3404}"/>
              </a:ext>
            </a:extLst>
          </p:cNvPr>
          <p:cNvSpPr>
            <a:spLocks noGrp="1"/>
          </p:cNvSpPr>
          <p:nvPr>
            <p:ph type="title"/>
          </p:nvPr>
        </p:nvSpPr>
        <p:spPr>
          <a:xfrm>
            <a:off x="523519" y="2186677"/>
            <a:ext cx="7694398" cy="3982094"/>
          </a:xfrm>
        </p:spPr>
        <p:txBody>
          <a:bodyPr vert="horz" lIns="0" tIns="0" rIns="0" bIns="0" rtlCol="0" anchor="b" anchorCtr="0">
            <a:noAutofit/>
          </a:bodyPr>
          <a:lstStyle/>
          <a:p>
            <a:pPr algn="just">
              <a:lnSpc>
                <a:spcPct val="90000"/>
              </a:lnSpc>
            </a:pPr>
            <a:r>
              <a:rPr lang="es-CO" sz="2000" cap="none" dirty="0">
                <a:latin typeface="Arial"/>
                <a:cs typeface="Arial"/>
              </a:rPr>
              <a:t>- Transferencia del Canal a Panamá a manos del gobierno y pueblo panameños (31 de diciembre de 1999.</a:t>
            </a:r>
            <a:endParaRPr lang="es-ES" cap="none" dirty="0"/>
          </a:p>
          <a:p>
            <a:pPr algn="just">
              <a:lnSpc>
                <a:spcPct val="90000"/>
              </a:lnSpc>
            </a:pPr>
            <a:r>
              <a:rPr lang="es-CO" sz="2000" cap="none" dirty="0">
                <a:latin typeface="Arial"/>
                <a:cs typeface="Arial"/>
              </a:rPr>
              <a:t>-Igualmente se devuelve a Panamá uno de los  símbolos más representativos de la nacionalidad, el Cerro Ancón. </a:t>
            </a:r>
          </a:p>
          <a:p>
            <a:pPr marL="342900" indent="-342900" algn="just">
              <a:lnSpc>
                <a:spcPct val="90000"/>
              </a:lnSpc>
              <a:buFont typeface="Calibri"/>
              <a:buChar char="-"/>
            </a:pPr>
            <a:r>
              <a:rPr lang="es-CO" sz="2000" cap="none" dirty="0">
                <a:latin typeface="Arial"/>
                <a:cs typeface="Arial"/>
              </a:rPr>
              <a:t>Transferencia de bienes que hoy constituyen valiosos activos para el desarrollo nacional: hospitales, escuelas, carreteras, edificios, viviendas, antiguas bases militares, tribunales de justicia, centros de investigación, los puertos de Balboa y Cristóbal, entre muchos otros.</a:t>
            </a:r>
          </a:p>
          <a:p>
            <a:pPr algn="just">
              <a:lnSpc>
                <a:spcPct val="90000"/>
              </a:lnSpc>
            </a:pPr>
            <a:endParaRPr lang="es-CO" sz="2000" dirty="0">
              <a:latin typeface="Arial"/>
              <a:cs typeface="Arial"/>
            </a:endParaRPr>
          </a:p>
        </p:txBody>
      </p:sp>
      <p:cxnSp>
        <p:nvCxnSpPr>
          <p:cNvPr id="33" name="Straight Connector 32">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 xmlns:a16="http://schemas.microsoft.com/office/drawing/2014/main" id="{094962EE-6ED8-5A97-6A2D-9EC4A8AC4523}"/>
              </a:ext>
            </a:extLst>
          </p:cNvPr>
          <p:cNvPicPr>
            <a:picLocks noChangeAspect="1"/>
          </p:cNvPicPr>
          <p:nvPr/>
        </p:nvPicPr>
        <p:blipFill>
          <a:blip r:embed="rId2" cstate="print"/>
          <a:stretch>
            <a:fillRect/>
          </a:stretch>
        </p:blipFill>
        <p:spPr>
          <a:xfrm>
            <a:off x="8512824" y="783566"/>
            <a:ext cx="3545175" cy="4712239"/>
          </a:xfrm>
          <a:prstGeom prst="rect">
            <a:avLst/>
          </a:prstGeom>
        </p:spPr>
      </p:pic>
    </p:spTree>
    <p:extLst>
      <p:ext uri="{BB962C8B-B14F-4D97-AF65-F5344CB8AC3E}">
        <p14:creationId xmlns="" xmlns:p14="http://schemas.microsoft.com/office/powerpoint/2010/main" val="149998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BFE25F11-F6B2-8EF5-12EC-230BE7DAC909}"/>
              </a:ext>
            </a:extLst>
          </p:cNvPr>
          <p:cNvSpPr>
            <a:spLocks noGrp="1"/>
          </p:cNvSpPr>
          <p:nvPr>
            <p:ph type="title"/>
          </p:nvPr>
        </p:nvSpPr>
        <p:spPr>
          <a:xfrm>
            <a:off x="4779215" y="2100412"/>
            <a:ext cx="6946777" cy="3895830"/>
          </a:xfrm>
        </p:spPr>
        <p:txBody>
          <a:bodyPr vert="horz" lIns="0" tIns="0" rIns="0" bIns="0" rtlCol="0" anchor="b" anchorCtr="0">
            <a:normAutofit/>
          </a:bodyPr>
          <a:lstStyle/>
          <a:p>
            <a:pPr algn="just">
              <a:lnSpc>
                <a:spcPct val="90000"/>
              </a:lnSpc>
            </a:pPr>
            <a:r>
              <a:rPr lang="es-PE" sz="2000" cap="none" dirty="0">
                <a:latin typeface="Arial"/>
                <a:cs typeface="Arial"/>
              </a:rPr>
              <a:t> Actualmente, ministerios y las principales universidades oficiales del país tienen sedes en esta área, lo mismo que la Secretaria Nacional de Ciencia, Tecnología e Innovación (SENACYT), el organismo más importante en la promoción del desarrollo científico en Panamá. </a:t>
            </a:r>
            <a:endParaRPr lang="es-ES" dirty="0"/>
          </a:p>
          <a:p>
            <a:pPr algn="just">
              <a:lnSpc>
                <a:spcPct val="90000"/>
              </a:lnSpc>
            </a:pPr>
            <a:r>
              <a:rPr lang="es-PE" sz="2000" cap="none" dirty="0">
                <a:latin typeface="Arial"/>
                <a:cs typeface="Arial"/>
              </a:rPr>
              <a:t>- Integración de todo el territorio nacional bajo una sola bandera.</a:t>
            </a:r>
          </a:p>
          <a:p>
            <a:pPr algn="just">
              <a:lnSpc>
                <a:spcPct val="90000"/>
              </a:lnSpc>
            </a:pPr>
            <a:endParaRPr lang="es-PE" sz="700" dirty="0"/>
          </a:p>
        </p:txBody>
      </p:sp>
      <p:cxnSp>
        <p:nvCxnSpPr>
          <p:cNvPr id="18" name="Straight Connector 1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 xmlns:a16="http://schemas.microsoft.com/office/drawing/2014/main" id="{D1DEC3DB-F3A2-0906-8F9F-0C704975F609}"/>
              </a:ext>
            </a:extLst>
          </p:cNvPr>
          <p:cNvPicPr>
            <a:picLocks noChangeAspect="1"/>
          </p:cNvPicPr>
          <p:nvPr/>
        </p:nvPicPr>
        <p:blipFill>
          <a:blip r:embed="rId2" cstate="print"/>
          <a:stretch>
            <a:fillRect/>
          </a:stretch>
        </p:blipFill>
        <p:spPr>
          <a:xfrm>
            <a:off x="110666" y="754811"/>
            <a:ext cx="4218098" cy="4971030"/>
          </a:xfrm>
          <a:prstGeom prst="rect">
            <a:avLst/>
          </a:prstGeom>
        </p:spPr>
      </p:pic>
    </p:spTree>
    <p:extLst>
      <p:ext uri="{BB962C8B-B14F-4D97-AF65-F5344CB8AC3E}">
        <p14:creationId xmlns="" xmlns:p14="http://schemas.microsoft.com/office/powerpoint/2010/main" val="163993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41" name="Freeform: Shape 4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43" name="Freeform: Shape 4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46" name="Rectangle 4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787F29AC-0A38-40C0-30EF-D517FDDC21A0}"/>
              </a:ext>
            </a:extLst>
          </p:cNvPr>
          <p:cNvSpPr>
            <a:spLocks noGrp="1"/>
          </p:cNvSpPr>
          <p:nvPr>
            <p:ph type="title"/>
          </p:nvPr>
        </p:nvSpPr>
        <p:spPr>
          <a:xfrm>
            <a:off x="181864" y="1079500"/>
            <a:ext cx="7269319" cy="3964324"/>
          </a:xfrm>
        </p:spPr>
        <p:txBody>
          <a:bodyPr vert="horz" lIns="0" tIns="0" rIns="0" bIns="0" rtlCol="0" anchor="b" anchorCtr="0">
            <a:noAutofit/>
          </a:bodyPr>
          <a:lstStyle/>
          <a:p>
            <a:pPr algn="just">
              <a:lnSpc>
                <a:spcPct val="90000"/>
              </a:lnSpc>
            </a:pPr>
            <a:r>
              <a:rPr lang="es-CO" sz="2000" dirty="0"/>
              <a:t>U</a:t>
            </a:r>
            <a:r>
              <a:rPr lang="es-CO" sz="2000" cap="none" dirty="0"/>
              <a:t>no de los </a:t>
            </a:r>
            <a:r>
              <a:rPr lang="es-CO" sz="2000" cap="none" dirty="0">
                <a:latin typeface="Arial"/>
                <a:cs typeface="Arial"/>
              </a:rPr>
              <a:t>beneficios</a:t>
            </a:r>
            <a:r>
              <a:rPr lang="es-CO" sz="2000" cap="none" dirty="0"/>
              <a:t> más importantes en el campo del conocimiento fue la creación de la ciudad del saber, que opera en el antiguo f</a:t>
            </a:r>
            <a:br>
              <a:rPr lang="es-CO" sz="2000" cap="none" dirty="0"/>
            </a:br>
            <a:r>
              <a:rPr lang="es-CO" sz="2000" cap="none" dirty="0"/>
              <a:t>Fort Clayton,</a:t>
            </a:r>
            <a:r>
              <a:rPr lang="es-CR" sz="2000" cap="none" dirty="0"/>
              <a:t> sede del Comando Sur de los Estados Unidos. esta iniciativa significó convertir bases militares, soldados y armas de guerra en aulas universitarias, investigadores, centros de transferencia tecnológica y foros sobre problemas regionales y mundiales para el desarrollo y la paz</a:t>
            </a:r>
            <a:r>
              <a:rPr lang="en-US" sz="1300" cap="none" dirty="0"/>
              <a:t>. </a:t>
            </a:r>
            <a:endParaRPr lang="es-ES" cap="none" dirty="0"/>
          </a:p>
          <a:p>
            <a:pPr>
              <a:lnSpc>
                <a:spcPct val="90000"/>
              </a:lnSpc>
            </a:pPr>
            <a:endParaRPr lang="en-US" sz="1300"/>
          </a:p>
        </p:txBody>
      </p:sp>
      <p:pic>
        <p:nvPicPr>
          <p:cNvPr id="3" name="Imagen 2">
            <a:extLst>
              <a:ext uri="{FF2B5EF4-FFF2-40B4-BE49-F238E27FC236}">
                <a16:creationId xmlns="" xmlns:a16="http://schemas.microsoft.com/office/drawing/2014/main" id="{2A1A01B7-1A2E-A293-2ABE-B131446CE2EF}"/>
              </a:ext>
            </a:extLst>
          </p:cNvPr>
          <p:cNvPicPr>
            <a:picLocks noChangeAspect="1"/>
          </p:cNvPicPr>
          <p:nvPr/>
        </p:nvPicPr>
        <p:blipFill>
          <a:blip r:embed="rId2" cstate="print"/>
          <a:stretch>
            <a:fillRect/>
          </a:stretch>
        </p:blipFill>
        <p:spPr>
          <a:xfrm>
            <a:off x="8506046" y="314222"/>
            <a:ext cx="3516904" cy="4288612"/>
          </a:xfrm>
          <a:prstGeom prst="rect">
            <a:avLst/>
          </a:prstGeom>
        </p:spPr>
      </p:pic>
      <p:cxnSp>
        <p:nvCxnSpPr>
          <p:cNvPr id="48" name="Straight Connector 4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976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34877F17-B140-03F2-CF85-B901F1028B41}"/>
              </a:ext>
            </a:extLst>
          </p:cNvPr>
          <p:cNvSpPr>
            <a:spLocks noGrp="1"/>
          </p:cNvSpPr>
          <p:nvPr>
            <p:ph type="title"/>
          </p:nvPr>
        </p:nvSpPr>
        <p:spPr>
          <a:xfrm>
            <a:off x="4448536" y="2114790"/>
            <a:ext cx="7176814" cy="4068357"/>
          </a:xfrm>
        </p:spPr>
        <p:txBody>
          <a:bodyPr vert="horz" lIns="0" tIns="0" rIns="0" bIns="0" rtlCol="0" anchor="b" anchorCtr="0">
            <a:noAutofit/>
          </a:bodyPr>
          <a:lstStyle/>
          <a:p>
            <a:pPr algn="just">
              <a:lnSpc>
                <a:spcPct val="90000"/>
              </a:lnSpc>
            </a:pPr>
            <a:r>
              <a:rPr lang="x-none" sz="2000" cap="none" dirty="0">
                <a:latin typeface="Arial"/>
                <a:cs typeface="Arial"/>
              </a:rPr>
              <a:t>También funcionan en ese espacio las oficinas de unos 26 organismos internacionales (UNICEF, UNIFEM, ONUSIDA, entre otros).</a:t>
            </a:r>
            <a:endParaRPr lang="x-none" dirty="0"/>
          </a:p>
          <a:p>
            <a:pPr algn="just">
              <a:lnSpc>
                <a:spcPct val="90000"/>
              </a:lnSpc>
            </a:pPr>
            <a:r>
              <a:rPr lang="x-none" sz="2000" cap="none" dirty="0">
                <a:latin typeface="Arial"/>
                <a:cs typeface="Arial"/>
              </a:rPr>
              <a:t>En el plano político internacional los resultados son igualmente encomiables. Con Estados Unidos se produce un cambio importante en las relaciones bilaterales: de una relación basada en la dominación, la obediencia y la subordinación, se pasa a una relación sustentada en el respeto, la dignidad y la autodeterminación.</a:t>
            </a:r>
          </a:p>
          <a:p>
            <a:pPr>
              <a:lnSpc>
                <a:spcPct val="90000"/>
              </a:lnSpc>
            </a:pPr>
            <a:endParaRPr lang="en-US" sz="700"/>
          </a:p>
        </p:txBody>
      </p:sp>
      <p:cxnSp>
        <p:nvCxnSpPr>
          <p:cNvPr id="18" name="Straight Connector 1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 xmlns:a16="http://schemas.microsoft.com/office/drawing/2014/main" id="{83A1E764-C054-53D4-2903-1E4FFB5014F1}"/>
              </a:ext>
            </a:extLst>
          </p:cNvPr>
          <p:cNvPicPr>
            <a:picLocks noChangeAspect="1"/>
          </p:cNvPicPr>
          <p:nvPr/>
        </p:nvPicPr>
        <p:blipFill>
          <a:blip r:embed="rId2" cstate="print"/>
          <a:stretch>
            <a:fillRect/>
          </a:stretch>
        </p:blipFill>
        <p:spPr>
          <a:xfrm>
            <a:off x="205561" y="970472"/>
            <a:ext cx="3755136" cy="4697861"/>
          </a:xfrm>
          <a:prstGeom prst="rect">
            <a:avLst/>
          </a:prstGeom>
        </p:spPr>
      </p:pic>
    </p:spTree>
    <p:extLst>
      <p:ext uri="{BB962C8B-B14F-4D97-AF65-F5344CB8AC3E}">
        <p14:creationId xmlns="" xmlns:p14="http://schemas.microsoft.com/office/powerpoint/2010/main" val="420440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450DAEF4-CAD8-3467-81EB-FEF1D3997809}"/>
              </a:ext>
            </a:extLst>
          </p:cNvPr>
          <p:cNvSpPr>
            <a:spLocks noGrp="1"/>
          </p:cNvSpPr>
          <p:nvPr>
            <p:ph type="title"/>
          </p:nvPr>
        </p:nvSpPr>
        <p:spPr>
          <a:xfrm>
            <a:off x="537896" y="2431092"/>
            <a:ext cx="7536248" cy="3593904"/>
          </a:xfrm>
        </p:spPr>
        <p:txBody>
          <a:bodyPr vert="horz" lIns="0" tIns="0" rIns="0" bIns="0" rtlCol="0" anchor="b" anchorCtr="0">
            <a:normAutofit/>
          </a:bodyPr>
          <a:lstStyle/>
          <a:p>
            <a:pPr algn="just">
              <a:lnSpc>
                <a:spcPct val="90000"/>
              </a:lnSpc>
            </a:pPr>
            <a:r>
              <a:rPr lang="es-ES" sz="2000" cap="none" dirty="0">
                <a:latin typeface="Arial"/>
                <a:cs typeface="Arial"/>
              </a:rPr>
              <a:t>Hoy, Panamá y Estados Unidos son países amigos e importantes socios comerciales.</a:t>
            </a:r>
            <a:endParaRPr lang="es-ES" dirty="0"/>
          </a:p>
          <a:p>
            <a:pPr algn="just">
              <a:lnSpc>
                <a:spcPct val="90000"/>
              </a:lnSpc>
            </a:pPr>
            <a:r>
              <a:rPr lang="es-ES" sz="2000" cap="none" dirty="0">
                <a:latin typeface="Arial"/>
                <a:cs typeface="Arial"/>
              </a:rPr>
              <a:t>En el escenario multilateral, Panamá adquiere un perfil de país reconocido por su política pluralista y neutral, su vocación internacional y su actitud pacifista, que le asigna un lugar preferente como facilitador y mediador de conflictos, muchos de los cuales dimanan de la</a:t>
            </a:r>
            <a:r>
              <a:rPr lang="es-ES" sz="2000" cap="none" dirty="0"/>
              <a:t>s </a:t>
            </a:r>
            <a:r>
              <a:rPr lang="es-ES" sz="2000" cap="none" dirty="0">
                <a:latin typeface="Arial"/>
                <a:cs typeface="Arial"/>
              </a:rPr>
              <a:t>posiciones de poder, </a:t>
            </a:r>
          </a:p>
        </p:txBody>
      </p:sp>
      <p:cxnSp>
        <p:nvCxnSpPr>
          <p:cNvPr id="18" name="Straight Connector 1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descr="Un grupo de hombres con traje y corbata&#10;&#10;Descripción generada automáticamente">
            <a:extLst>
              <a:ext uri="{FF2B5EF4-FFF2-40B4-BE49-F238E27FC236}">
                <a16:creationId xmlns="" xmlns:a16="http://schemas.microsoft.com/office/drawing/2014/main" id="{F44C42D9-31AD-7CC8-1E8D-0EC2C1A1D924}"/>
              </a:ext>
            </a:extLst>
          </p:cNvPr>
          <p:cNvPicPr>
            <a:picLocks noChangeAspect="1"/>
          </p:cNvPicPr>
          <p:nvPr/>
        </p:nvPicPr>
        <p:blipFill>
          <a:blip r:embed="rId2" cstate="print"/>
          <a:stretch>
            <a:fillRect/>
          </a:stretch>
        </p:blipFill>
        <p:spPr>
          <a:xfrm>
            <a:off x="8466769" y="927341"/>
            <a:ext cx="3608531" cy="5028539"/>
          </a:xfrm>
          <a:prstGeom prst="rect">
            <a:avLst/>
          </a:prstGeom>
        </p:spPr>
      </p:pic>
    </p:spTree>
    <p:extLst>
      <p:ext uri="{BB962C8B-B14F-4D97-AF65-F5344CB8AC3E}">
        <p14:creationId xmlns="" xmlns:p14="http://schemas.microsoft.com/office/powerpoint/2010/main" val="407021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701C0CAB-6A03-4C6A-9FAA-21984775362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F982E0B2-AA9C-441C-A08E-A9DF9CF121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 xmlns:a16="http://schemas.microsoft.com/office/drawing/2014/main" id="{A4A2E074-C10D-4C57-AB72-B631E4D771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0B037EB3-1772-4BA8-A95A-E5DBDFEA32B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 xmlns:a16="http://schemas.microsoft.com/office/drawing/2014/main" id="{A1F47AC1-63D0-47F3-9728-1A0A054349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 xmlns:a16="http://schemas.microsoft.com/office/drawing/2014/main" id="{803A57D6-0C36-4560-A08A-16768551EF6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C8E52244-EB1B-33B2-2717-B2F08C71EBDF}"/>
              </a:ext>
            </a:extLst>
          </p:cNvPr>
          <p:cNvSpPr>
            <a:spLocks noGrp="1"/>
          </p:cNvSpPr>
          <p:nvPr>
            <p:ph type="title"/>
          </p:nvPr>
        </p:nvSpPr>
        <p:spPr>
          <a:xfrm>
            <a:off x="4419781" y="2431092"/>
            <a:ext cx="7306211" cy="3938961"/>
          </a:xfrm>
        </p:spPr>
        <p:txBody>
          <a:bodyPr vert="horz" lIns="0" tIns="0" rIns="0" bIns="0" rtlCol="0" anchor="b" anchorCtr="0">
            <a:noAutofit/>
          </a:bodyPr>
          <a:lstStyle/>
          <a:p>
            <a:pPr algn="just">
              <a:lnSpc>
                <a:spcPct val="90000"/>
              </a:lnSpc>
            </a:pPr>
            <a:r>
              <a:rPr lang="es-ES" sz="2000" cap="none" dirty="0">
                <a:latin typeface="Arial"/>
                <a:cs typeface="Arial"/>
              </a:rPr>
              <a:t>desconociendo el valor de la fuerza de las ideas, la razón y la justicia.</a:t>
            </a:r>
            <a:endParaRPr lang="es-ES" cap="none" dirty="0"/>
          </a:p>
          <a:p>
            <a:pPr algn="just">
              <a:lnSpc>
                <a:spcPct val="90000"/>
              </a:lnSpc>
            </a:pPr>
            <a:r>
              <a:rPr lang="es-ES" sz="2000" cap="none" dirty="0">
                <a:latin typeface="Arial"/>
                <a:cs typeface="Arial"/>
              </a:rPr>
              <a:t>Tal como lo expresara Mahatma Gandhi: “La fuerza generada por la no violencia es infinitamente mayor que la fuerza de todas las armas inventadas por el ingenio humanos”. También el internacionalista y Expresidente de la República, Dr. Jorge Illueca S. expresó en su momento que</a:t>
            </a:r>
          </a:p>
          <a:p>
            <a:pPr algn="just">
              <a:lnSpc>
                <a:spcPct val="90000"/>
              </a:lnSpc>
            </a:pPr>
            <a:endParaRPr lang="es-ES" sz="2000" dirty="0">
              <a:latin typeface="Arial"/>
              <a:cs typeface="Arial"/>
            </a:endParaRPr>
          </a:p>
        </p:txBody>
      </p:sp>
      <p:cxnSp>
        <p:nvCxnSpPr>
          <p:cNvPr id="18" name="Straight Connector 17">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191159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descr="Foto en blanco y negro de un hombre con lentes y la boca abierta&#10;&#10;Descripción generada automáticamente">
            <a:extLst>
              <a:ext uri="{FF2B5EF4-FFF2-40B4-BE49-F238E27FC236}">
                <a16:creationId xmlns="" xmlns:a16="http://schemas.microsoft.com/office/drawing/2014/main" id="{C86076F3-C2D5-6AEC-A33F-5F86964517A9}"/>
              </a:ext>
            </a:extLst>
          </p:cNvPr>
          <p:cNvPicPr>
            <a:picLocks noChangeAspect="1"/>
          </p:cNvPicPr>
          <p:nvPr/>
        </p:nvPicPr>
        <p:blipFill>
          <a:blip r:embed="rId2" cstate="print"/>
          <a:stretch>
            <a:fillRect/>
          </a:stretch>
        </p:blipFill>
        <p:spPr>
          <a:xfrm>
            <a:off x="313842" y="251604"/>
            <a:ext cx="3653593" cy="5589257"/>
          </a:xfrm>
          <a:prstGeom prst="rect">
            <a:avLst/>
          </a:prstGeom>
        </p:spPr>
      </p:pic>
    </p:spTree>
    <p:extLst>
      <p:ext uri="{BB962C8B-B14F-4D97-AF65-F5344CB8AC3E}">
        <p14:creationId xmlns="" xmlns:p14="http://schemas.microsoft.com/office/powerpoint/2010/main" val="2546223856"/>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Madison</Template>
  <TotalTime>38</TotalTime>
  <Words>408</Words>
  <Application>Microsoft Office PowerPoint</Application>
  <PresentationFormat>Personalizado</PresentationFormat>
  <Paragraphs>34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LeafVTI</vt:lpstr>
      <vt:lpstr>Los principales logros de la negociación de los tratados Torrijos-Carter.</vt:lpstr>
      <vt:lpstr>La negociación de los tratados aportaron innumerables beneficios a la sociedad panameña, en diversas áreas: económica, comercial, jurídica, política y de imagen interaccional. algunos ejemplos de estos beneficios son: - derogación completa del tratado Hay Buneau Varilla, que entregaba, a perpetuidad, a los norteamericanos el Canal de Panamá</vt:lpstr>
      <vt:lpstr> Liquidación del enclave Colonial llamado Zona del Canal con leyes y administración norteamericanas. - Devolución a Panamá de tierras y aguas que conformaban esa Zona que no eran indispensables para el funcionamiento del Canal. - finalización de la presencia militar norteamericana en el país y cierre de las bases militares extranjeras. </vt:lpstr>
      <vt:lpstr>- Transferencia del Canal a Panamá a manos del gobierno y pueblo panameños (31 de diciembre de 1999. -Igualmente se devuelve a Panamá uno de los  símbolos más representativos de la nacionalidad, el Cerro Ancón.  Transferencia de bienes que hoy constituyen valiosos activos para el desarrollo nacional: hospitales, escuelas, carreteras, edificios, viviendas, antiguas bases militares, tribunales de justicia, centros de investigación, los puertos de Balboa y Cristóbal, entre muchos otros. </vt:lpstr>
      <vt:lpstr> Actualmente, ministerios y las principales universidades oficiales del país tienen sedes en esta área, lo mismo que la Secretaria Nacional de Ciencia, Tecnología e Innovación (SENACYT), el organismo más importante en la promoción del desarrollo científico en Panamá.  - Integración de todo el territorio nacional bajo una sola bandera. </vt:lpstr>
      <vt:lpstr>Uno de los beneficios más importantes en el campo del conocimiento fue la creación de la ciudad del saber, que opera en el antiguo f Fort Clayton, sede del Comando Sur de los Estados Unidos. esta iniciativa significó convertir bases militares, soldados y armas de guerra en aulas universitarias, investigadores, centros de transferencia tecnológica y foros sobre problemas regionales y mundiales para el desarrollo y la paz.  </vt:lpstr>
      <vt:lpstr>También funcionan en ese espacio las oficinas de unos 26 organismos internacionales (UNICEF, UNIFEM, ONUSIDA, entre otros). En el plano político internacional los resultados son igualmente encomiables. Con Estados Unidos se produce un cambio importante en las relaciones bilaterales: de una relación basada en la dominación, la obediencia y la subordinación, se pasa a una relación sustentada en el respeto, la dignidad y la autodeterminación. </vt:lpstr>
      <vt:lpstr>Hoy, Panamá y Estados Unidos son países amigos e importantes socios comerciales. En el escenario multilateral, Panamá adquiere un perfil de país reconocido por su política pluralista y neutral, su vocación internacional y su actitud pacifista, que le asigna un lugar preferente como facilitador y mediador de conflictos, muchos de los cuales dimanan de las posiciones de poder, </vt:lpstr>
      <vt:lpstr>desconociendo el valor de la fuerza de las ideas, la razón y la justicia. Tal como lo expresara Mahatma Gandhi: “La fuerza generada por la no violencia es infinitamente mayor que la fuerza de todas las armas inventadas por el ingenio humanos”. También el internacionalista y Expresidente de la República, Dr. Jorge Illueca S. expresó en su momento que </vt:lpstr>
      <vt:lpstr> “Las reivindicaciones que se alcanzaron durante el gobierno que encabezó el General Omar Torrijos Herrera,  impusieron una revisión fundamental de los objetivos de la política exterior de Panamá para que respondieran al régimen de neutralidad permanente de la vía interoceánica y a las nuevas realidades contemporáneas”.   </vt:lpstr>
      <vt:lpstr>Imágenes de cortesía</vt:lpstr>
      <vt:lpstr>Muchas 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625</cp:revision>
  <dcterms:created xsi:type="dcterms:W3CDTF">2023-11-29T13:27:59Z</dcterms:created>
  <dcterms:modified xsi:type="dcterms:W3CDTF">2023-11-30T13:45:55Z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