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Montserrat" panose="00000500000000000000" pitchFamily="2" charset="0"/>
      <p:regular r:id="rId15"/>
      <p:bold r:id="rId16"/>
      <p:italic r:id="rId17"/>
      <p:boldItalic r:id="rId18"/>
    </p:embeddedFont>
    <p:embeddedFont>
      <p:font typeface="Oswald" panose="020B0604020202020204" pitchFamily="2" charset="0"/>
      <p:regular r:id="rId19"/>
      <p:bold r:id="rId20"/>
    </p:embeddedFont>
    <p:embeddedFont>
      <p:font typeface="Playfair Display" panose="000005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84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e2a678b169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e2a678b16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e2a678b169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e2a678b16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e2a678b169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e2a678b169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e2a678b1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e2a678b1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e2a678b16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e2a678b16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e2a678b16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e2a678b16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e2a678b16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e2a678b16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e2a678b169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e2a678b16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e2a678b169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e2a678b16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e2a678b169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e2a678b16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e2a678b169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e2a678b169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rm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0"/>
              </a:spcBef>
              <a:spcAft>
                <a:spcPts val="0"/>
              </a:spcAft>
              <a:buSzPts val="1400"/>
              <a:buChar char="○"/>
              <a:defRPr>
                <a:highlight>
                  <a:schemeClr val="dk1"/>
                </a:highlight>
              </a:defRPr>
            </a:lvl2pPr>
            <a:lvl3pPr marL="1371600" lvl="2" indent="-317500" algn="ctr">
              <a:spcBef>
                <a:spcPts val="0"/>
              </a:spcBef>
              <a:spcAft>
                <a:spcPts val="0"/>
              </a:spcAft>
              <a:buSzPts val="1400"/>
              <a:buChar char="■"/>
              <a:defRPr>
                <a:highlight>
                  <a:schemeClr val="dk1"/>
                </a:highlight>
              </a:defRPr>
            </a:lvl3pPr>
            <a:lvl4pPr marL="1828800" lvl="3" indent="-317500" algn="ctr">
              <a:spcBef>
                <a:spcPts val="0"/>
              </a:spcBef>
              <a:spcAft>
                <a:spcPts val="0"/>
              </a:spcAft>
              <a:buSzPts val="1400"/>
              <a:buChar char="●"/>
              <a:defRPr>
                <a:highlight>
                  <a:schemeClr val="dk1"/>
                </a:highlight>
              </a:defRPr>
            </a:lvl4pPr>
            <a:lvl5pPr marL="2286000" lvl="4" indent="-317500" algn="ctr">
              <a:spcBef>
                <a:spcPts val="0"/>
              </a:spcBef>
              <a:spcAft>
                <a:spcPts val="0"/>
              </a:spcAft>
              <a:buSzPts val="1400"/>
              <a:buChar char="○"/>
              <a:defRPr>
                <a:highlight>
                  <a:schemeClr val="dk1"/>
                </a:highlight>
              </a:defRPr>
            </a:lvl5pPr>
            <a:lvl6pPr marL="2743200" lvl="5" indent="-317500" algn="ctr">
              <a:spcBef>
                <a:spcPts val="0"/>
              </a:spcBef>
              <a:spcAft>
                <a:spcPts val="0"/>
              </a:spcAft>
              <a:buSzPts val="1400"/>
              <a:buChar char="■"/>
              <a:defRPr>
                <a:highlight>
                  <a:schemeClr val="dk1"/>
                </a:highlight>
              </a:defRPr>
            </a:lvl6pPr>
            <a:lvl7pPr marL="3200400" lvl="6" indent="-317500" algn="ctr">
              <a:spcBef>
                <a:spcPts val="0"/>
              </a:spcBef>
              <a:spcAft>
                <a:spcPts val="0"/>
              </a:spcAft>
              <a:buSzPts val="1400"/>
              <a:buChar char="●"/>
              <a:defRPr>
                <a:highlight>
                  <a:schemeClr val="dk1"/>
                </a:highlight>
              </a:defRPr>
            </a:lvl7pPr>
            <a:lvl8pPr marL="3657600" lvl="7" indent="-317500" algn="ctr">
              <a:spcBef>
                <a:spcPts val="0"/>
              </a:spcBef>
              <a:spcAft>
                <a:spcPts val="0"/>
              </a:spcAft>
              <a:buSzPts val="1400"/>
              <a:buChar char="○"/>
              <a:defRPr>
                <a:highlight>
                  <a:schemeClr val="dk1"/>
                </a:highlight>
              </a:defRPr>
            </a:lvl8pPr>
            <a:lvl9pPr marL="4114800" lvl="8" indent="-317500" algn="ctr">
              <a:spcBef>
                <a:spcPts val="0"/>
              </a:spcBef>
              <a:spcAft>
                <a:spcPts val="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highlight>
                  <a:schemeClr val="lt1"/>
                </a:highlight>
              </a:defRPr>
            </a:lvl1pPr>
            <a:lvl2pPr marL="914400" lvl="1" indent="-317500">
              <a:spcBef>
                <a:spcPts val="0"/>
              </a:spcBef>
              <a:spcAft>
                <a:spcPts val="0"/>
              </a:spcAft>
              <a:buSzPts val="1400"/>
              <a:buChar char="○"/>
              <a:defRPr>
                <a:highlight>
                  <a:schemeClr val="lt1"/>
                </a:highlight>
              </a:defRPr>
            </a:lvl2pPr>
            <a:lvl3pPr marL="1371600" lvl="2" indent="-317500">
              <a:spcBef>
                <a:spcPts val="0"/>
              </a:spcBef>
              <a:spcAft>
                <a:spcPts val="0"/>
              </a:spcAft>
              <a:buSzPts val="1400"/>
              <a:buChar char="■"/>
              <a:defRPr>
                <a:highlight>
                  <a:schemeClr val="lt1"/>
                </a:highlight>
              </a:defRPr>
            </a:lvl3pPr>
            <a:lvl4pPr marL="1828800" lvl="3" indent="-317500">
              <a:spcBef>
                <a:spcPts val="0"/>
              </a:spcBef>
              <a:spcAft>
                <a:spcPts val="0"/>
              </a:spcAft>
              <a:buSzPts val="1400"/>
              <a:buChar char="●"/>
              <a:defRPr>
                <a:highlight>
                  <a:schemeClr val="lt1"/>
                </a:highlight>
              </a:defRPr>
            </a:lvl4pPr>
            <a:lvl5pPr marL="2286000" lvl="4" indent="-317500">
              <a:spcBef>
                <a:spcPts val="0"/>
              </a:spcBef>
              <a:spcAft>
                <a:spcPts val="0"/>
              </a:spcAft>
              <a:buSzPts val="1400"/>
              <a:buChar char="○"/>
              <a:defRPr>
                <a:highlight>
                  <a:schemeClr val="lt1"/>
                </a:highlight>
              </a:defRPr>
            </a:lvl5pPr>
            <a:lvl6pPr marL="2743200" lvl="5" indent="-317500">
              <a:spcBef>
                <a:spcPts val="0"/>
              </a:spcBef>
              <a:spcAft>
                <a:spcPts val="0"/>
              </a:spcAft>
              <a:buSzPts val="1400"/>
              <a:buChar char="■"/>
              <a:defRPr>
                <a:highlight>
                  <a:schemeClr val="lt1"/>
                </a:highlight>
              </a:defRPr>
            </a:lvl6pPr>
            <a:lvl7pPr marL="3200400" lvl="6" indent="-317500">
              <a:spcBef>
                <a:spcPts val="0"/>
              </a:spcBef>
              <a:spcAft>
                <a:spcPts val="0"/>
              </a:spcAft>
              <a:buSzPts val="1400"/>
              <a:buChar char="●"/>
              <a:defRPr>
                <a:highlight>
                  <a:schemeClr val="lt1"/>
                </a:highlight>
              </a:defRPr>
            </a:lvl7pPr>
            <a:lvl8pPr marL="3657600" lvl="7" indent="-317500">
              <a:spcBef>
                <a:spcPts val="0"/>
              </a:spcBef>
              <a:spcAft>
                <a:spcPts val="0"/>
              </a:spcAft>
              <a:buSzPts val="1400"/>
              <a:buChar char="○"/>
              <a:defRPr>
                <a:highlight>
                  <a:schemeClr val="lt1"/>
                </a:highlight>
              </a:defRPr>
            </a:lvl8pPr>
            <a:lvl9pPr marL="4114800" lvl="8" indent="-317500">
              <a:spcBef>
                <a:spcPts val="0"/>
              </a:spcBef>
              <a:spcAft>
                <a:spcPts val="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freepik.com/search?format=search&amp;last_filter=selection&amp;last_value=1&amp;query=programacion%20paralelea&amp;selection=1"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es.wikipedia.org/wiki/Computaci%C3%B3n_paralela" TargetMode="External"/><Relationship Id="rId5" Type="http://schemas.openxmlformats.org/officeDocument/2006/relationships/hyperlink" Target="http://ferestrepoca.github.io/paradigmas-de-programacion/paralela/paralela_teoria/index.html" TargetMode="External"/><Relationship Id="rId4" Type="http://schemas.openxmlformats.org/officeDocument/2006/relationships/hyperlink" Target="https://keepcoding.io/blog/que-es-la-computacion-paralela/#:~:text=La%20computaci%C3%B3n%20paralela%20se%20define,es%20decir%2C%20de%20forma%20concurrent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241825" y="87650"/>
            <a:ext cx="8520600" cy="12123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s-419" i="1" u="sng"/>
              <a:t>Programación Paralela</a:t>
            </a:r>
            <a:endParaRPr i="1" u="sng"/>
          </a:p>
        </p:txBody>
      </p:sp>
      <p:pic>
        <p:nvPicPr>
          <p:cNvPr id="59" name="Google Shape;59;p13"/>
          <p:cNvPicPr preferRelativeResize="0"/>
          <p:nvPr/>
        </p:nvPicPr>
        <p:blipFill>
          <a:blip r:embed="rId3">
            <a:alphaModFix/>
          </a:blip>
          <a:stretch>
            <a:fillRect/>
          </a:stretch>
        </p:blipFill>
        <p:spPr>
          <a:xfrm>
            <a:off x="433275" y="1990000"/>
            <a:ext cx="3404000" cy="2272975"/>
          </a:xfrm>
          <a:prstGeom prst="rect">
            <a:avLst/>
          </a:prstGeom>
          <a:noFill/>
          <a:ln>
            <a:noFill/>
          </a:ln>
        </p:spPr>
      </p:pic>
      <p:pic>
        <p:nvPicPr>
          <p:cNvPr id="60" name="Google Shape;60;p13"/>
          <p:cNvPicPr preferRelativeResize="0"/>
          <p:nvPr/>
        </p:nvPicPr>
        <p:blipFill>
          <a:blip r:embed="rId4">
            <a:alphaModFix/>
          </a:blip>
          <a:stretch>
            <a:fillRect/>
          </a:stretch>
        </p:blipFill>
        <p:spPr>
          <a:xfrm>
            <a:off x="5017700" y="1990000"/>
            <a:ext cx="2615125" cy="2272975"/>
          </a:xfrm>
          <a:prstGeom prst="rect">
            <a:avLst/>
          </a:prstGeom>
          <a:noFill/>
          <a:ln>
            <a:noFill/>
          </a:ln>
        </p:spPr>
      </p:pic>
      <p:sp>
        <p:nvSpPr>
          <p:cNvPr id="61" name="Google Shape;61;p13"/>
          <p:cNvSpPr txBox="1"/>
          <p:nvPr/>
        </p:nvSpPr>
        <p:spPr>
          <a:xfrm>
            <a:off x="4251900" y="4654325"/>
            <a:ext cx="4892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b="1">
                <a:latin typeface="Playfair Display"/>
                <a:ea typeface="Playfair Display"/>
                <a:cs typeface="Playfair Display"/>
                <a:sym typeface="Playfair Display"/>
              </a:rPr>
              <a:t>Presentado por: Edward Pimentel, Portal Educa Panamá</a:t>
            </a:r>
            <a:endParaRPr b="1">
              <a:latin typeface="Playfair Display"/>
              <a:ea typeface="Playfair Display"/>
              <a:cs typeface="Playfair Display"/>
              <a:sym typeface="Playfair Display"/>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1000"/>
                                        <p:tgtEl>
                                          <p:spTgt spid="58"/>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1000"/>
                                        <p:tgtEl>
                                          <p:spTgt spid="59"/>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2"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1000"/>
                                        <p:tgtEl>
                                          <p:spTgt spid="60"/>
                                        </p:tgtEl>
                                        <p:attrNameLst>
                                          <p:attrName>ppt_x</p:attrName>
                                        </p:attrNameLst>
                                      </p:cBhvr>
                                      <p:tavLst>
                                        <p:tav tm="0">
                                          <p:val>
                                            <p:strVal val="#ppt_x+1"/>
                                          </p:val>
                                        </p:tav>
                                        <p:tav tm="100000">
                                          <p:val>
                                            <p:strVal val="#ppt_x"/>
                                          </p:val>
                                        </p:tav>
                                      </p:tavLst>
                                    </p:anim>
                                  </p:childTnLst>
                                </p:cTn>
                              </p:par>
                            </p:childTnLst>
                          </p:cTn>
                        </p:par>
                        <p:par>
                          <p:cTn id="16" fill="hold">
                            <p:stCondLst>
                              <p:cond delay="3000"/>
                            </p:stCondLst>
                            <p:childTnLst>
                              <p:par>
                                <p:cTn id="17" presetID="2" presetClass="entr" presetSubtype="4"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1000"/>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s-419" sz="7000" b="1" i="1" u="sng"/>
              <a:t>Implícito</a:t>
            </a:r>
            <a:endParaRPr sz="7000" b="1" i="1" u="sng"/>
          </a:p>
        </p:txBody>
      </p:sp>
      <p:sp>
        <p:nvSpPr>
          <p:cNvPr id="123" name="Google Shape;123;p22"/>
          <p:cNvSpPr txBox="1">
            <a:spLocks noGrp="1"/>
          </p:cNvSpPr>
          <p:nvPr>
            <p:ph type="body" idx="1"/>
          </p:nvPr>
        </p:nvSpPr>
        <p:spPr>
          <a:xfrm>
            <a:off x="311700" y="1555550"/>
            <a:ext cx="4260300" cy="3334800"/>
          </a:xfrm>
          <a:prstGeom prst="rect">
            <a:avLst/>
          </a:prstGeom>
        </p:spPr>
        <p:txBody>
          <a:bodyPr spcFirstLastPara="1" wrap="square" lIns="91425" tIns="91425" rIns="91425" bIns="91425" anchor="t" anchorCtr="0">
            <a:normAutofit lnSpcReduction="10000"/>
          </a:bodyPr>
          <a:lstStyle/>
          <a:p>
            <a:pPr marL="0" lvl="0" indent="0" algn="just" rtl="0">
              <a:lnSpc>
                <a:spcPct val="150000"/>
              </a:lnSpc>
              <a:spcBef>
                <a:spcPts val="0"/>
              </a:spcBef>
              <a:spcAft>
                <a:spcPts val="1200"/>
              </a:spcAft>
              <a:buNone/>
            </a:pPr>
            <a:r>
              <a:rPr lang="es-419" sz="1900"/>
              <a:t>Es una característica de un lenguaje de programación, que permite a un compilador o intérprete explorar automáticamente el paralelismo inherente a los cálculos expresados por algunas de las construcciones del lenguaje.</a:t>
            </a:r>
            <a:endParaRPr sz="1900"/>
          </a:p>
        </p:txBody>
      </p:sp>
      <p:pic>
        <p:nvPicPr>
          <p:cNvPr id="124" name="Google Shape;124;p22"/>
          <p:cNvPicPr preferRelativeResize="0"/>
          <p:nvPr/>
        </p:nvPicPr>
        <p:blipFill>
          <a:blip r:embed="rId3">
            <a:alphaModFix/>
          </a:blip>
          <a:stretch>
            <a:fillRect/>
          </a:stretch>
        </p:blipFill>
        <p:spPr>
          <a:xfrm>
            <a:off x="5718450" y="1719150"/>
            <a:ext cx="2767425" cy="2767425"/>
          </a:xfrm>
          <a:prstGeom prst="rect">
            <a:avLst/>
          </a:prstGeom>
          <a:noFill/>
          <a:ln>
            <a:noFill/>
          </a:ln>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additive="base">
                                        <p:cTn id="7" dur="1000"/>
                                        <p:tgtEl>
                                          <p:spTgt spid="122"/>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additive="base">
                                        <p:cTn id="11" dur="1000"/>
                                        <p:tgtEl>
                                          <p:spTgt spid="123"/>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1" fill="hold" nodeType="afterEffect">
                                  <p:stCondLst>
                                    <p:cond delay="0"/>
                                  </p:stCondLst>
                                  <p:childTnLst>
                                    <p:set>
                                      <p:cBhvr>
                                        <p:cTn id="14" dur="1" fill="hold">
                                          <p:stCondLst>
                                            <p:cond delay="0"/>
                                          </p:stCondLst>
                                        </p:cTn>
                                        <p:tgtEl>
                                          <p:spTgt spid="124"/>
                                        </p:tgtEl>
                                        <p:attrNameLst>
                                          <p:attrName>style.visibility</p:attrName>
                                        </p:attrNameLst>
                                      </p:cBhvr>
                                      <p:to>
                                        <p:strVal val="visible"/>
                                      </p:to>
                                    </p:set>
                                    <p:anim calcmode="lin" valueType="num">
                                      <p:cBhvr additive="base">
                                        <p:cTn id="15" dur="1000"/>
                                        <p:tgtEl>
                                          <p:spTgt spid="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11700" y="1654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s-419" sz="6200"/>
              <a:t>Conclusión</a:t>
            </a:r>
            <a:endParaRPr sz="6200"/>
          </a:p>
        </p:txBody>
      </p:sp>
      <p:sp>
        <p:nvSpPr>
          <p:cNvPr id="130" name="Google Shape;130;p23"/>
          <p:cNvSpPr txBox="1">
            <a:spLocks noGrp="1"/>
          </p:cNvSpPr>
          <p:nvPr>
            <p:ph type="body" idx="1"/>
          </p:nvPr>
        </p:nvSpPr>
        <p:spPr>
          <a:xfrm>
            <a:off x="311700" y="1551425"/>
            <a:ext cx="4260300" cy="3017400"/>
          </a:xfrm>
          <a:prstGeom prst="rect">
            <a:avLst/>
          </a:prstGeom>
        </p:spPr>
        <p:txBody>
          <a:bodyPr spcFirstLastPara="1" wrap="square" lIns="91425" tIns="91425" rIns="91425" bIns="91425" anchor="t" anchorCtr="0">
            <a:normAutofit/>
          </a:bodyPr>
          <a:lstStyle/>
          <a:p>
            <a:pPr marL="0" lvl="0" indent="0" algn="just" rtl="0">
              <a:lnSpc>
                <a:spcPct val="150000"/>
              </a:lnSpc>
              <a:spcBef>
                <a:spcPts val="0"/>
              </a:spcBef>
              <a:spcAft>
                <a:spcPts val="1200"/>
              </a:spcAft>
              <a:buNone/>
            </a:pPr>
            <a:r>
              <a:rPr lang="es-419"/>
              <a:t>Para concluir, la programación paralela permite disminuir el tiempo de ejecución de un programa y puede ser utilizada como una herramienta cuando los recursos de una sola computadora no son suficientes.</a:t>
            </a:r>
            <a:endParaRPr/>
          </a:p>
        </p:txBody>
      </p:sp>
      <p:pic>
        <p:nvPicPr>
          <p:cNvPr id="131" name="Google Shape;131;p23"/>
          <p:cNvPicPr preferRelativeResize="0"/>
          <p:nvPr/>
        </p:nvPicPr>
        <p:blipFill>
          <a:blip r:embed="rId3">
            <a:alphaModFix/>
          </a:blip>
          <a:stretch>
            <a:fillRect/>
          </a:stretch>
        </p:blipFill>
        <p:spPr>
          <a:xfrm>
            <a:off x="5548800" y="1551425"/>
            <a:ext cx="2926675" cy="2926675"/>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0"/>
                                        </p:tgtEl>
                                        <p:attrNameLst>
                                          <p:attrName>style.visibility</p:attrName>
                                        </p:attrNameLst>
                                      </p:cBhvr>
                                      <p:to>
                                        <p:strVal val="visible"/>
                                      </p:to>
                                    </p:set>
                                    <p:anim calcmode="lin" valueType="num">
                                      <p:cBhvr additive="base">
                                        <p:cTn id="11" dur="1000"/>
                                        <p:tgtEl>
                                          <p:spTgt spid="130"/>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131"/>
                                        </p:tgtEl>
                                        <p:attrNameLst>
                                          <p:attrName>style.visibility</p:attrName>
                                        </p:attrNameLst>
                                      </p:cBhvr>
                                      <p:to>
                                        <p:strVal val="visible"/>
                                      </p:to>
                                    </p:set>
                                    <p:anim calcmode="lin" valueType="num">
                                      <p:cBhvr additive="base">
                                        <p:cTn id="15" dur="1000"/>
                                        <p:tgtEl>
                                          <p:spTgt spid="1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311700" y="151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s-419" sz="5500" b="1" i="1" u="sng"/>
              <a:t>Bibliografía </a:t>
            </a:r>
            <a:endParaRPr sz="5500" b="1" i="1" u="sng"/>
          </a:p>
        </p:txBody>
      </p:sp>
      <p:sp>
        <p:nvSpPr>
          <p:cNvPr id="137" name="Google Shape;137;p2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u="sng">
                <a:solidFill>
                  <a:schemeClr val="hlink"/>
                </a:solidFill>
                <a:hlinkClick r:id="rId3"/>
              </a:rPr>
              <a:t>https://www.freepik.com/search?format=search&amp;last_filter=selection&amp;last_value=1&amp;query=programacion%20paralelea&amp;selection=1</a:t>
            </a:r>
            <a:r>
              <a:rPr lang="es-419"/>
              <a:t> </a:t>
            </a:r>
            <a:endParaRPr/>
          </a:p>
          <a:p>
            <a:pPr marL="0" lvl="0" indent="0" algn="l" rtl="0">
              <a:spcBef>
                <a:spcPts val="1200"/>
              </a:spcBef>
              <a:spcAft>
                <a:spcPts val="0"/>
              </a:spcAft>
              <a:buNone/>
            </a:pPr>
            <a:r>
              <a:rPr lang="es-419" u="sng">
                <a:solidFill>
                  <a:schemeClr val="hlink"/>
                </a:solidFill>
                <a:hlinkClick r:id="rId4"/>
              </a:rPr>
              <a:t>https://keepcoding.io/blog/que-es-la-computacion-paralela/#:~:text=La%20computaci%C3%B3n%20paralela%20se%20define,es%20decir%2C%20de%20forma%20concurrente</a:t>
            </a:r>
            <a:r>
              <a:rPr lang="es-419"/>
              <a:t>. </a:t>
            </a:r>
            <a:endParaRPr/>
          </a:p>
          <a:p>
            <a:pPr marL="0" lvl="0" indent="0" algn="l" rtl="0">
              <a:spcBef>
                <a:spcPts val="1200"/>
              </a:spcBef>
              <a:spcAft>
                <a:spcPts val="0"/>
              </a:spcAft>
              <a:buNone/>
            </a:pPr>
            <a:r>
              <a:rPr lang="es-419" u="sng">
                <a:solidFill>
                  <a:schemeClr val="hlink"/>
                </a:solidFill>
                <a:hlinkClick r:id="rId5"/>
              </a:rPr>
              <a:t>http://ferestrepoca.github.io/paradigmas-de-programacion/paralela/paralela_teoria/index.html</a:t>
            </a:r>
            <a:r>
              <a:rPr lang="es-419"/>
              <a:t> </a:t>
            </a:r>
            <a:endParaRPr/>
          </a:p>
          <a:p>
            <a:pPr marL="0" lvl="0" indent="0" algn="l" rtl="0">
              <a:spcBef>
                <a:spcPts val="1200"/>
              </a:spcBef>
              <a:spcAft>
                <a:spcPts val="1200"/>
              </a:spcAft>
              <a:buNone/>
            </a:pPr>
            <a:r>
              <a:rPr lang="es-419" u="sng">
                <a:solidFill>
                  <a:schemeClr val="hlink"/>
                </a:solidFill>
                <a:hlinkClick r:id="rId6"/>
              </a:rPr>
              <a:t>https://es.wikipedia.org/wiki/Computaci%C3%B3n_paralela</a:t>
            </a:r>
            <a:r>
              <a:rPr lang="es-419"/>
              <a:t> </a:t>
            </a:r>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additive="base">
                                        <p:cTn id="7" dur="1000"/>
                                        <p:tgtEl>
                                          <p:spTgt spid="136"/>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7"/>
                                        </p:tgtEl>
                                        <p:attrNameLst>
                                          <p:attrName>style.visibility</p:attrName>
                                        </p:attrNameLst>
                                      </p:cBhvr>
                                      <p:to>
                                        <p:strVal val="visible"/>
                                      </p:to>
                                    </p:set>
                                    <p:anim calcmode="lin" valueType="num">
                                      <p:cBhvr additive="base">
                                        <p:cTn id="11" dur="1000"/>
                                        <p:tgtEl>
                                          <p:spTgt spid="1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11700" y="1934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s-419" sz="5500" b="1" i="1" u="sng"/>
              <a:t>Introducción</a:t>
            </a:r>
            <a:endParaRPr sz="5500" b="1" i="1" u="sng"/>
          </a:p>
        </p:txBody>
      </p:sp>
      <p:sp>
        <p:nvSpPr>
          <p:cNvPr id="67" name="Google Shape;67;p14"/>
          <p:cNvSpPr txBox="1">
            <a:spLocks noGrp="1"/>
          </p:cNvSpPr>
          <p:nvPr>
            <p:ph type="body" idx="1"/>
          </p:nvPr>
        </p:nvSpPr>
        <p:spPr>
          <a:xfrm>
            <a:off x="311700" y="1709275"/>
            <a:ext cx="4985700" cy="3334800"/>
          </a:xfrm>
          <a:prstGeom prst="rect">
            <a:avLst/>
          </a:prstGeom>
        </p:spPr>
        <p:txBody>
          <a:bodyPr spcFirstLastPara="1" wrap="square" lIns="91425" tIns="91425" rIns="91425" bIns="91425" anchor="t" anchorCtr="0">
            <a:normAutofit fontScale="92500" lnSpcReduction="10000"/>
          </a:bodyPr>
          <a:lstStyle/>
          <a:p>
            <a:pPr marL="0" lvl="0" indent="0" algn="just" rtl="0">
              <a:lnSpc>
                <a:spcPct val="150000"/>
              </a:lnSpc>
              <a:spcBef>
                <a:spcPts val="0"/>
              </a:spcBef>
              <a:spcAft>
                <a:spcPts val="1200"/>
              </a:spcAft>
              <a:buNone/>
            </a:pPr>
            <a:r>
              <a:rPr lang="es-419"/>
              <a:t>En este artículo les hablaré sobre la programación paralela, ya que su metodología se basa en utilizar dos o más procesadores que puedan encargarse de las resoluciones de las diferentes tareas. También, es importante saber que para poder diseñar un programa se debe considerar el tipo de arquitectura ejecutada por el programa.</a:t>
            </a:r>
            <a:endParaRPr/>
          </a:p>
        </p:txBody>
      </p:sp>
      <p:pic>
        <p:nvPicPr>
          <p:cNvPr id="68" name="Google Shape;68;p14"/>
          <p:cNvPicPr preferRelativeResize="0"/>
          <p:nvPr/>
        </p:nvPicPr>
        <p:blipFill>
          <a:blip r:embed="rId3">
            <a:alphaModFix/>
          </a:blip>
          <a:stretch>
            <a:fillRect/>
          </a:stretch>
        </p:blipFill>
        <p:spPr>
          <a:xfrm>
            <a:off x="5534850" y="1589902"/>
            <a:ext cx="3093349" cy="2895675"/>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p:tgtEl>
                                          <p:spTgt spid="66"/>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1000"/>
                                        <p:tgtEl>
                                          <p:spTgt spid="67"/>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2"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1000"/>
                                        <p:tgtEl>
                                          <p:spTgt spid="6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700" y="1794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s-419" sz="5800" b="1" i="1" u="sng"/>
              <a:t>Contenido</a:t>
            </a:r>
            <a:endParaRPr sz="5800" b="1" i="1" u="sng"/>
          </a:p>
        </p:txBody>
      </p:sp>
      <p:sp>
        <p:nvSpPr>
          <p:cNvPr id="74" name="Google Shape;74;p15"/>
          <p:cNvSpPr txBox="1">
            <a:spLocks noGrp="1"/>
          </p:cNvSpPr>
          <p:nvPr>
            <p:ph type="body" idx="1"/>
          </p:nvPr>
        </p:nvSpPr>
        <p:spPr>
          <a:xfrm>
            <a:off x="311700" y="1555525"/>
            <a:ext cx="4706100" cy="3334800"/>
          </a:xfrm>
          <a:prstGeom prst="rect">
            <a:avLst/>
          </a:prstGeom>
        </p:spPr>
        <p:txBody>
          <a:bodyPr spcFirstLastPara="1" wrap="square" lIns="91425" tIns="91425" rIns="91425" bIns="91425" anchor="t" anchorCtr="0">
            <a:normAutofit fontScale="92500" lnSpcReduction="10000"/>
          </a:bodyPr>
          <a:lstStyle/>
          <a:p>
            <a:pPr marL="0" lvl="0" indent="0" algn="just" rtl="0">
              <a:lnSpc>
                <a:spcPct val="150000"/>
              </a:lnSpc>
              <a:spcBef>
                <a:spcPts val="0"/>
              </a:spcBef>
              <a:spcAft>
                <a:spcPts val="1200"/>
              </a:spcAft>
              <a:buNone/>
            </a:pPr>
            <a:r>
              <a:rPr lang="es-419"/>
              <a:t>La programación paralela es una forma de cómputo que tiene muchas instrucciones que se ejecutan de manera simultánea. Además, el paralelismo se ha empleado durante muchos años sobre todo en la computación de altas prestaciones, pero el interés en ella ha crecido últimamente debido a las limitaciones físicas que impiden el aumento de la frecuencia.</a:t>
            </a:r>
            <a:endParaRPr/>
          </a:p>
        </p:txBody>
      </p:sp>
      <p:pic>
        <p:nvPicPr>
          <p:cNvPr id="75" name="Google Shape;75;p15"/>
          <p:cNvPicPr preferRelativeResize="0"/>
          <p:nvPr/>
        </p:nvPicPr>
        <p:blipFill>
          <a:blip r:embed="rId3">
            <a:alphaModFix/>
          </a:blip>
          <a:stretch>
            <a:fillRect/>
          </a:stretch>
        </p:blipFill>
        <p:spPr>
          <a:xfrm>
            <a:off x="5464975" y="1555525"/>
            <a:ext cx="3334801" cy="31704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1000"/>
                                        <p:tgtEl>
                                          <p:spTgt spid="73"/>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1000"/>
                                        <p:tgtEl>
                                          <p:spTgt spid="74"/>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3" presetClass="entr" presetSubtype="16" fill="hold" nodeType="afterEffect">
                                  <p:stCondLst>
                                    <p:cond delay="0"/>
                                  </p:stCondLst>
                                  <p:childTnLst>
                                    <p:set>
                                      <p:cBhvr>
                                        <p:cTn id="14" dur="1" fill="hold">
                                          <p:stCondLst>
                                            <p:cond delay="0"/>
                                          </p:stCondLst>
                                        </p:cTn>
                                        <p:tgtEl>
                                          <p:spTgt spid="75"/>
                                        </p:tgtEl>
                                        <p:attrNameLst>
                                          <p:attrName>style.visibility</p:attrName>
                                        </p:attrNameLst>
                                      </p:cBhvr>
                                      <p:to>
                                        <p:strVal val="visible"/>
                                      </p:to>
                                    </p:set>
                                    <p:anim calcmode="lin" valueType="num">
                                      <p:cBhvr additive="base">
                                        <p:cTn id="15" dur="1000"/>
                                        <p:tgtEl>
                                          <p:spTgt spid="75"/>
                                        </p:tgtEl>
                                        <p:attrNameLst>
                                          <p:attrName>ppt_w</p:attrName>
                                        </p:attrNameLst>
                                      </p:cBhvr>
                                      <p:tavLst>
                                        <p:tav tm="0">
                                          <p:val>
                                            <p:strVal val="0"/>
                                          </p:val>
                                        </p:tav>
                                        <p:tav tm="100000">
                                          <p:val>
                                            <p:strVal val="#ppt_w"/>
                                          </p:val>
                                        </p:tav>
                                      </p:tavLst>
                                    </p:anim>
                                    <p:anim calcmode="lin" valueType="num">
                                      <p:cBhvr additive="base">
                                        <p:cTn id="16" dur="1000"/>
                                        <p:tgtEl>
                                          <p:spTgt spid="7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1235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s-419" sz="6500" b="1" i="1" u="sng"/>
              <a:t>Ventajas</a:t>
            </a:r>
            <a:endParaRPr sz="6500" b="1" i="1" u="sng"/>
          </a:p>
        </p:txBody>
      </p:sp>
      <p:sp>
        <p:nvSpPr>
          <p:cNvPr id="81" name="Google Shape;81;p16"/>
          <p:cNvSpPr txBox="1">
            <a:spLocks noGrp="1"/>
          </p:cNvSpPr>
          <p:nvPr>
            <p:ph type="body" idx="1"/>
          </p:nvPr>
        </p:nvSpPr>
        <p:spPr>
          <a:xfrm>
            <a:off x="153750" y="1579400"/>
            <a:ext cx="5269200" cy="34383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s-419"/>
              <a:t>•	Resuelve problemas que no se podrían realizar en una sola CPU.</a:t>
            </a:r>
            <a:endParaRPr/>
          </a:p>
          <a:p>
            <a:pPr marL="0" lvl="0" indent="0" algn="l" rtl="0">
              <a:spcBef>
                <a:spcPts val="1200"/>
              </a:spcBef>
              <a:spcAft>
                <a:spcPts val="0"/>
              </a:spcAft>
              <a:buNone/>
            </a:pPr>
            <a:r>
              <a:rPr lang="es-419"/>
              <a:t>•	Permite ejecutar problemas de un orden y complejidad mayor.</a:t>
            </a:r>
            <a:endParaRPr/>
          </a:p>
          <a:p>
            <a:pPr marL="0" lvl="0" indent="0" algn="l" rtl="0">
              <a:spcBef>
                <a:spcPts val="1200"/>
              </a:spcBef>
              <a:spcAft>
                <a:spcPts val="0"/>
              </a:spcAft>
              <a:buNone/>
            </a:pPr>
            <a:r>
              <a:rPr lang="es-419"/>
              <a:t>•	Obtención de resultados en menos tiempo.</a:t>
            </a:r>
            <a:endParaRPr/>
          </a:p>
          <a:p>
            <a:pPr marL="0" lvl="0" indent="0" algn="l" rtl="0">
              <a:spcBef>
                <a:spcPts val="1200"/>
              </a:spcBef>
              <a:spcAft>
                <a:spcPts val="0"/>
              </a:spcAft>
              <a:buNone/>
            </a:pPr>
            <a:r>
              <a:rPr lang="es-419"/>
              <a:t>•	Ofrece mejor balance entre rendimiento y costo que la computación secuencial.</a:t>
            </a:r>
            <a:endParaRPr/>
          </a:p>
          <a:p>
            <a:pPr marL="0" lvl="0" indent="0" algn="l" rtl="0">
              <a:spcBef>
                <a:spcPts val="1200"/>
              </a:spcBef>
              <a:spcAft>
                <a:spcPts val="0"/>
              </a:spcAft>
              <a:buNone/>
            </a:pPr>
            <a:r>
              <a:rPr lang="es-419"/>
              <a:t>•	Gran expansión y escalabilidad.</a:t>
            </a:r>
            <a:endParaRPr/>
          </a:p>
          <a:p>
            <a:pPr marL="0" lvl="0" indent="0" algn="l" rtl="0">
              <a:spcBef>
                <a:spcPts val="1200"/>
              </a:spcBef>
              <a:spcAft>
                <a:spcPts val="1200"/>
              </a:spcAft>
              <a:buNone/>
            </a:pPr>
            <a:endParaRPr/>
          </a:p>
        </p:txBody>
      </p:sp>
      <p:pic>
        <p:nvPicPr>
          <p:cNvPr id="82" name="Google Shape;82;p16"/>
          <p:cNvPicPr preferRelativeResize="0"/>
          <p:nvPr/>
        </p:nvPicPr>
        <p:blipFill>
          <a:blip r:embed="rId3">
            <a:alphaModFix/>
          </a:blip>
          <a:stretch>
            <a:fillRect/>
          </a:stretch>
        </p:blipFill>
        <p:spPr>
          <a:xfrm>
            <a:off x="5681475" y="1393375"/>
            <a:ext cx="3150825" cy="3150825"/>
          </a:xfrm>
          <a:prstGeom prst="rect">
            <a:avLst/>
          </a:prstGeom>
          <a:noFill/>
          <a:ln>
            <a:noFill/>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1000"/>
                                        <p:tgtEl>
                                          <p:spTgt spid="80"/>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1000"/>
                                        <p:tgtEl>
                                          <p:spTgt spid="81"/>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2"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1000"/>
                                        <p:tgtEl>
                                          <p:spTgt spid="8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1934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s-419" sz="5900" b="1" i="1" u="sng"/>
              <a:t>Desventajas</a:t>
            </a:r>
            <a:endParaRPr sz="5900" b="1" i="1" u="sng"/>
          </a:p>
        </p:txBody>
      </p:sp>
      <p:sp>
        <p:nvSpPr>
          <p:cNvPr id="88" name="Google Shape;88;p17"/>
          <p:cNvSpPr txBox="1">
            <a:spLocks noGrp="1"/>
          </p:cNvSpPr>
          <p:nvPr>
            <p:ph type="body" idx="1"/>
          </p:nvPr>
        </p:nvSpPr>
        <p:spPr>
          <a:xfrm>
            <a:off x="311700" y="1355750"/>
            <a:ext cx="5362800" cy="3648000"/>
          </a:xfrm>
          <a:prstGeom prst="rect">
            <a:avLst/>
          </a:prstGeom>
        </p:spPr>
        <p:txBody>
          <a:bodyPr spcFirstLastPara="1" wrap="square" lIns="91425" tIns="91425" rIns="91425" bIns="91425" anchor="t" anchorCtr="0">
            <a:normAutofit fontScale="92500"/>
          </a:bodyPr>
          <a:lstStyle/>
          <a:p>
            <a:pPr marL="0" lvl="0" indent="0" algn="just" rtl="0">
              <a:spcBef>
                <a:spcPts val="0"/>
              </a:spcBef>
              <a:spcAft>
                <a:spcPts val="0"/>
              </a:spcAft>
              <a:buNone/>
            </a:pPr>
            <a:r>
              <a:rPr lang="es-419"/>
              <a:t>•	Mayor consumo de energía.</a:t>
            </a:r>
            <a:endParaRPr/>
          </a:p>
          <a:p>
            <a:pPr marL="0" lvl="0" indent="0" algn="just" rtl="0">
              <a:spcBef>
                <a:spcPts val="1200"/>
              </a:spcBef>
              <a:spcAft>
                <a:spcPts val="0"/>
              </a:spcAft>
              <a:buNone/>
            </a:pPr>
            <a:r>
              <a:rPr lang="es-419"/>
              <a:t>•	Mayor dificultad a la hora de escribir programas.</a:t>
            </a:r>
            <a:endParaRPr/>
          </a:p>
          <a:p>
            <a:pPr marL="0" lvl="0" indent="0" algn="just" rtl="0">
              <a:spcBef>
                <a:spcPts val="1200"/>
              </a:spcBef>
              <a:spcAft>
                <a:spcPts val="0"/>
              </a:spcAft>
              <a:buNone/>
            </a:pPr>
            <a:r>
              <a:rPr lang="es-419"/>
              <a:t>•	Dificultad para lograr una buena sincronización y comunicación entre las tareas.</a:t>
            </a:r>
            <a:endParaRPr/>
          </a:p>
          <a:p>
            <a:pPr marL="0" lvl="0" indent="0" algn="just" rtl="0">
              <a:spcBef>
                <a:spcPts val="1200"/>
              </a:spcBef>
              <a:spcAft>
                <a:spcPts val="0"/>
              </a:spcAft>
              <a:buNone/>
            </a:pPr>
            <a:r>
              <a:rPr lang="es-419"/>
              <a:t>•	Retardos ocasionados por comunicación entre tareas.</a:t>
            </a:r>
            <a:endParaRPr/>
          </a:p>
          <a:p>
            <a:pPr marL="0" lvl="0" indent="0" algn="just" rtl="0">
              <a:spcBef>
                <a:spcPts val="1200"/>
              </a:spcBef>
              <a:spcAft>
                <a:spcPts val="0"/>
              </a:spcAft>
              <a:buNone/>
            </a:pPr>
            <a:r>
              <a:rPr lang="es-419"/>
              <a:t>•	El número de componentes usados es directamente proporcional a los fallos potenciales.</a:t>
            </a:r>
            <a:endParaRPr/>
          </a:p>
          <a:p>
            <a:pPr marL="0" lvl="0" indent="0" algn="l" rtl="0">
              <a:spcBef>
                <a:spcPts val="1200"/>
              </a:spcBef>
              <a:spcAft>
                <a:spcPts val="1200"/>
              </a:spcAft>
              <a:buNone/>
            </a:pPr>
            <a:endParaRPr/>
          </a:p>
        </p:txBody>
      </p:sp>
      <p:pic>
        <p:nvPicPr>
          <p:cNvPr id="89" name="Google Shape;89;p17"/>
          <p:cNvPicPr preferRelativeResize="0"/>
          <p:nvPr/>
        </p:nvPicPr>
        <p:blipFill>
          <a:blip r:embed="rId3">
            <a:alphaModFix/>
          </a:blip>
          <a:stretch>
            <a:fillRect/>
          </a:stretch>
        </p:blipFill>
        <p:spPr>
          <a:xfrm>
            <a:off x="5996100" y="1660800"/>
            <a:ext cx="2632100" cy="2632100"/>
          </a:xfrm>
          <a:prstGeom prst="rect">
            <a:avLst/>
          </a:prstGeom>
          <a:noFill/>
          <a:ln>
            <a:noFill/>
          </a:ln>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1000"/>
                                        <p:tgtEl>
                                          <p:spTgt spid="87"/>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additive="base">
                                        <p:cTn id="11" dur="1000"/>
                                        <p:tgtEl>
                                          <p:spTgt spid="88"/>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fade">
                                      <p:cBhvr>
                                        <p:cTn id="15"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11700" y="676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s-419" sz="4900" b="1" i="1" u="sng"/>
              <a:t>Ejemplo modelos de programación paralela</a:t>
            </a:r>
            <a:endParaRPr sz="4900" b="1" i="1" u="sng"/>
          </a:p>
        </p:txBody>
      </p:sp>
      <p:sp>
        <p:nvSpPr>
          <p:cNvPr id="95" name="Google Shape;95;p18"/>
          <p:cNvSpPr txBox="1">
            <a:spLocks noGrp="1"/>
          </p:cNvSpPr>
          <p:nvPr>
            <p:ph type="body" idx="1"/>
          </p:nvPr>
        </p:nvSpPr>
        <p:spPr>
          <a:xfrm>
            <a:off x="171925" y="1817000"/>
            <a:ext cx="5055300" cy="304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1900" dirty="0"/>
              <a:t>•	</a:t>
            </a:r>
            <a:r>
              <a:rPr lang="es-419" dirty="0"/>
              <a:t>Esqueletos algorítmicos.</a:t>
            </a:r>
            <a:endParaRPr dirty="0"/>
          </a:p>
          <a:p>
            <a:pPr marL="0" lvl="0" indent="0" algn="l" rtl="0">
              <a:spcBef>
                <a:spcPts val="1200"/>
              </a:spcBef>
              <a:spcAft>
                <a:spcPts val="0"/>
              </a:spcAft>
              <a:buNone/>
            </a:pPr>
            <a:r>
              <a:rPr lang="es-419" dirty="0"/>
              <a:t>•	Componentes.</a:t>
            </a:r>
            <a:endParaRPr dirty="0"/>
          </a:p>
          <a:p>
            <a:pPr marL="0" lvl="0" indent="0" algn="l" rtl="0">
              <a:spcBef>
                <a:spcPts val="1200"/>
              </a:spcBef>
              <a:spcAft>
                <a:spcPts val="0"/>
              </a:spcAft>
              <a:buNone/>
            </a:pPr>
            <a:r>
              <a:rPr lang="es-419" dirty="0"/>
              <a:t>•	Objetos distribuidos.</a:t>
            </a:r>
            <a:endParaRPr dirty="0"/>
          </a:p>
          <a:p>
            <a:pPr marL="0" lvl="0" indent="0" algn="l" rtl="0">
              <a:spcBef>
                <a:spcPts val="1200"/>
              </a:spcBef>
              <a:spcAft>
                <a:spcPts val="0"/>
              </a:spcAft>
              <a:buNone/>
            </a:pPr>
            <a:r>
              <a:rPr lang="es-419" dirty="0"/>
              <a:t>•	Invocación de Método de manera remota.</a:t>
            </a:r>
            <a:endParaRPr dirty="0"/>
          </a:p>
          <a:p>
            <a:pPr marL="0" lvl="0" indent="0" algn="l" rtl="0">
              <a:spcBef>
                <a:spcPts val="1200"/>
              </a:spcBef>
              <a:spcAft>
                <a:spcPts val="0"/>
              </a:spcAft>
              <a:buNone/>
            </a:pPr>
            <a:r>
              <a:rPr lang="es-419" dirty="0"/>
              <a:t>•	Workflows.</a:t>
            </a:r>
            <a:endParaRPr dirty="0"/>
          </a:p>
          <a:p>
            <a:pPr marL="0" lvl="0" indent="0" algn="l" rtl="0">
              <a:spcBef>
                <a:spcPts val="1200"/>
              </a:spcBef>
              <a:spcAft>
                <a:spcPts val="1200"/>
              </a:spcAft>
              <a:buNone/>
            </a:pPr>
            <a:r>
              <a:rPr lang="es-419" dirty="0"/>
              <a:t>•	Máquina de Acceso paralelo Aleatorio.</a:t>
            </a:r>
            <a:endParaRPr dirty="0"/>
          </a:p>
        </p:txBody>
      </p:sp>
      <p:pic>
        <p:nvPicPr>
          <p:cNvPr id="96" name="Google Shape;96;p18"/>
          <p:cNvPicPr preferRelativeResize="0"/>
          <p:nvPr/>
        </p:nvPicPr>
        <p:blipFill>
          <a:blip r:embed="rId3">
            <a:alphaModFix/>
          </a:blip>
          <a:stretch>
            <a:fillRect/>
          </a:stretch>
        </p:blipFill>
        <p:spPr>
          <a:xfrm>
            <a:off x="5562825" y="1817000"/>
            <a:ext cx="2729950" cy="27299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1000"/>
                                        <p:tgtEl>
                                          <p:spTgt spid="94"/>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fade">
                                      <p:cBhvr>
                                        <p:cTn id="11" dur="1000"/>
                                        <p:tgtEl>
                                          <p:spTgt spid="95"/>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1000"/>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227850" y="1654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s-419" sz="5200" b="1" i="1" u="sng"/>
              <a:t>Características principales</a:t>
            </a:r>
            <a:endParaRPr sz="5200" b="1" i="1" u="sng"/>
          </a:p>
        </p:txBody>
      </p:sp>
      <p:sp>
        <p:nvSpPr>
          <p:cNvPr id="102" name="Google Shape;102;p19"/>
          <p:cNvSpPr txBox="1">
            <a:spLocks noGrp="1"/>
          </p:cNvSpPr>
          <p:nvPr>
            <p:ph type="body" idx="1"/>
          </p:nvPr>
        </p:nvSpPr>
        <p:spPr>
          <a:xfrm>
            <a:off x="0" y="1411675"/>
            <a:ext cx="5185500" cy="36480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s-419"/>
              <a:t>A continuación, les mencionaré algunas características de la programación paralela:</a:t>
            </a:r>
            <a:endParaRPr/>
          </a:p>
          <a:p>
            <a:pPr marL="457200" lvl="0" indent="-342900" algn="just" rtl="0">
              <a:spcBef>
                <a:spcPts val="1200"/>
              </a:spcBef>
              <a:spcAft>
                <a:spcPts val="0"/>
              </a:spcAft>
              <a:buSzPts val="1800"/>
              <a:buChar char="●"/>
            </a:pPr>
            <a:r>
              <a:rPr lang="es-419"/>
              <a:t>Memoria compartida</a:t>
            </a:r>
            <a:endParaRPr/>
          </a:p>
          <a:p>
            <a:pPr marL="0" lvl="0" indent="0" algn="just" rtl="0">
              <a:spcBef>
                <a:spcPts val="1200"/>
              </a:spcBef>
              <a:spcAft>
                <a:spcPts val="0"/>
              </a:spcAft>
              <a:buNone/>
            </a:pPr>
            <a:r>
              <a:rPr lang="es-419"/>
              <a:t>Es un medio eficaz de pasar datos entre programas. En este modelo, las tareas paralelas comparten un espacio de direcciones globales. A veces la memoria es compartida entre diferentes secciones del código del mismo programa. </a:t>
            </a:r>
            <a:endParaRPr/>
          </a:p>
          <a:p>
            <a:pPr marL="0" lvl="0" indent="0" algn="l" rtl="0">
              <a:spcBef>
                <a:spcPts val="1200"/>
              </a:spcBef>
              <a:spcAft>
                <a:spcPts val="1200"/>
              </a:spcAft>
              <a:buNone/>
            </a:pPr>
            <a:endParaRPr/>
          </a:p>
        </p:txBody>
      </p:sp>
      <p:pic>
        <p:nvPicPr>
          <p:cNvPr id="103" name="Google Shape;103;p19"/>
          <p:cNvPicPr preferRelativeResize="0"/>
          <p:nvPr/>
        </p:nvPicPr>
        <p:blipFill>
          <a:blip r:embed="rId3">
            <a:alphaModFix/>
          </a:blip>
          <a:stretch>
            <a:fillRect/>
          </a:stretch>
        </p:blipFill>
        <p:spPr>
          <a:xfrm>
            <a:off x="5814400" y="1800375"/>
            <a:ext cx="2646075" cy="2646075"/>
          </a:xfrm>
          <a:prstGeom prst="rect">
            <a:avLst/>
          </a:prstGeom>
          <a:noFill/>
          <a:ln>
            <a:noFill/>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1000"/>
                                        <p:tgtEl>
                                          <p:spTgt spid="101"/>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02"/>
                                        </p:tgtEl>
                                        <p:attrNameLst>
                                          <p:attrName>style.visibility</p:attrName>
                                        </p:attrNameLst>
                                      </p:cBhvr>
                                      <p:to>
                                        <p:strVal val="visible"/>
                                      </p:to>
                                    </p:set>
                                    <p:anim calcmode="lin" valueType="num">
                                      <p:cBhvr additive="base">
                                        <p:cTn id="11" dur="1000"/>
                                        <p:tgtEl>
                                          <p:spTgt spid="102"/>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103"/>
                                        </p:tgtEl>
                                        <p:attrNameLst>
                                          <p:attrName>style.visibility</p:attrName>
                                        </p:attrNameLst>
                                      </p:cBhvr>
                                      <p:to>
                                        <p:strVal val="visible"/>
                                      </p:to>
                                    </p:set>
                                    <p:anim calcmode="lin" valueType="num">
                                      <p:cBhvr additive="base">
                                        <p:cTn id="15" dur="1000"/>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11700" y="2633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s-419" sz="5500" b="1" i="1" u="sng"/>
              <a:t>Paso de mensaje</a:t>
            </a:r>
            <a:endParaRPr sz="6300" b="1" i="1" u="sng"/>
          </a:p>
        </p:txBody>
      </p:sp>
      <p:sp>
        <p:nvSpPr>
          <p:cNvPr id="109" name="Google Shape;109;p20"/>
          <p:cNvSpPr txBox="1">
            <a:spLocks noGrp="1"/>
          </p:cNvSpPr>
          <p:nvPr>
            <p:ph type="body" idx="1"/>
          </p:nvPr>
        </p:nvSpPr>
        <p:spPr>
          <a:xfrm>
            <a:off x="311700" y="1803025"/>
            <a:ext cx="4692000" cy="3075000"/>
          </a:xfrm>
          <a:prstGeom prst="rect">
            <a:avLst/>
          </a:prstGeom>
        </p:spPr>
        <p:txBody>
          <a:bodyPr spcFirstLastPara="1" wrap="square" lIns="91425" tIns="91425" rIns="91425" bIns="91425" anchor="t" anchorCtr="0">
            <a:normAutofit/>
          </a:bodyPr>
          <a:lstStyle/>
          <a:p>
            <a:pPr marL="0" lvl="0" indent="0" algn="just" rtl="0">
              <a:lnSpc>
                <a:spcPct val="150000"/>
              </a:lnSpc>
              <a:spcBef>
                <a:spcPts val="0"/>
              </a:spcBef>
              <a:spcAft>
                <a:spcPts val="1200"/>
              </a:spcAft>
              <a:buNone/>
            </a:pPr>
            <a:r>
              <a:rPr lang="es-419"/>
              <a:t>En informática se utiliza ampliamente en el diseño e implementación de modernas aplicaciones de software; es clave para algunos modelos de concurrencia y la programación orientada a objetos.</a:t>
            </a:r>
            <a:endParaRPr/>
          </a:p>
        </p:txBody>
      </p:sp>
      <p:pic>
        <p:nvPicPr>
          <p:cNvPr id="110" name="Google Shape;110;p20"/>
          <p:cNvPicPr preferRelativeResize="0"/>
          <p:nvPr/>
        </p:nvPicPr>
        <p:blipFill>
          <a:blip r:embed="rId3">
            <a:alphaModFix/>
          </a:blip>
          <a:stretch>
            <a:fillRect/>
          </a:stretch>
        </p:blipFill>
        <p:spPr>
          <a:xfrm>
            <a:off x="5757300" y="1455400"/>
            <a:ext cx="3075000" cy="3075000"/>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1000"/>
                                        <p:tgtEl>
                                          <p:spTgt spid="108"/>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09"/>
                                        </p:tgtEl>
                                        <p:attrNameLst>
                                          <p:attrName>style.visibility</p:attrName>
                                        </p:attrNameLst>
                                      </p:cBhvr>
                                      <p:to>
                                        <p:strVal val="visible"/>
                                      </p:to>
                                    </p:set>
                                    <p:anim calcmode="lin" valueType="num">
                                      <p:cBhvr additive="base">
                                        <p:cTn id="11" dur="1000"/>
                                        <p:tgtEl>
                                          <p:spTgt spid="109"/>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3" presetClass="entr" presetSubtype="16"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additive="base">
                                        <p:cTn id="15" dur="1000"/>
                                        <p:tgtEl>
                                          <p:spTgt spid="110"/>
                                        </p:tgtEl>
                                        <p:attrNameLst>
                                          <p:attrName>ppt_w</p:attrName>
                                        </p:attrNameLst>
                                      </p:cBhvr>
                                      <p:tavLst>
                                        <p:tav tm="0">
                                          <p:val>
                                            <p:strVal val="0"/>
                                          </p:val>
                                        </p:tav>
                                        <p:tav tm="100000">
                                          <p:val>
                                            <p:strVal val="#ppt_w"/>
                                          </p:val>
                                        </p:tav>
                                      </p:tavLst>
                                    </p:anim>
                                    <p:anim calcmode="lin" valueType="num">
                                      <p:cBhvr additive="base">
                                        <p:cTn id="16" dur="1000"/>
                                        <p:tgtEl>
                                          <p:spTgt spid="11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11700" y="1794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s-419" sz="5000" b="1" i="1" u="sng"/>
              <a:t>Paralelismo de dato</a:t>
            </a:r>
            <a:endParaRPr sz="5000" b="1" i="1" u="sng"/>
          </a:p>
        </p:txBody>
      </p:sp>
      <p:sp>
        <p:nvSpPr>
          <p:cNvPr id="116" name="Google Shape;116;p21"/>
          <p:cNvSpPr txBox="1">
            <a:spLocks noGrp="1"/>
          </p:cNvSpPr>
          <p:nvPr>
            <p:ph type="body" idx="1"/>
          </p:nvPr>
        </p:nvSpPr>
        <p:spPr>
          <a:xfrm>
            <a:off x="311700" y="1327800"/>
            <a:ext cx="4260300" cy="34926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1200"/>
              </a:spcAft>
              <a:buNone/>
            </a:pPr>
            <a:r>
              <a:rPr lang="es-419" sz="1900"/>
              <a:t>El paralelismo de datos es un paradigma de la programación concurrente, ya que consiste en subdividir el conjunto de información de entrada a un programa, de manera que a cada procesador le corresponda un subconjunto de esos datos</a:t>
            </a:r>
            <a:endParaRPr sz="1900"/>
          </a:p>
        </p:txBody>
      </p:sp>
      <p:pic>
        <p:nvPicPr>
          <p:cNvPr id="117" name="Google Shape;117;p21"/>
          <p:cNvPicPr preferRelativeResize="0"/>
          <p:nvPr/>
        </p:nvPicPr>
        <p:blipFill>
          <a:blip r:embed="rId3">
            <a:alphaModFix/>
          </a:blip>
          <a:stretch>
            <a:fillRect/>
          </a:stretch>
        </p:blipFill>
        <p:spPr>
          <a:xfrm>
            <a:off x="5371300" y="1508012"/>
            <a:ext cx="3132175" cy="3132175"/>
          </a:xfrm>
          <a:prstGeom prst="rect">
            <a:avLst/>
          </a:prstGeom>
          <a:noFill/>
          <a:ln>
            <a:noFill/>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additive="base">
                                        <p:cTn id="7" dur="1000"/>
                                        <p:tgtEl>
                                          <p:spTgt spid="115"/>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16"/>
                                        </p:tgtEl>
                                        <p:attrNameLst>
                                          <p:attrName>style.visibility</p:attrName>
                                        </p:attrNameLst>
                                      </p:cBhvr>
                                      <p:to>
                                        <p:strVal val="visible"/>
                                      </p:to>
                                    </p:set>
                                    <p:anim calcmode="lin" valueType="num">
                                      <p:cBhvr additive="base">
                                        <p:cTn id="11" dur="1000"/>
                                        <p:tgtEl>
                                          <p:spTgt spid="116"/>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additive="base">
                                        <p:cTn id="15" dur="1000"/>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591</Words>
  <Application>Microsoft Office PowerPoint</Application>
  <PresentationFormat>Presentación en pantalla (16:9)</PresentationFormat>
  <Paragraphs>42</Paragraphs>
  <Slides>12</Slides>
  <Notes>12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Montserrat</vt:lpstr>
      <vt:lpstr>Oswald</vt:lpstr>
      <vt:lpstr>Playfair Display</vt:lpstr>
      <vt:lpstr>Pop</vt:lpstr>
      <vt:lpstr>Programación Paralela</vt:lpstr>
      <vt:lpstr>Introducción</vt:lpstr>
      <vt:lpstr>Contenido</vt:lpstr>
      <vt:lpstr>Ventajas</vt:lpstr>
      <vt:lpstr>Desventajas</vt:lpstr>
      <vt:lpstr>Ejemplo modelos de programación paralela</vt:lpstr>
      <vt:lpstr>Características principales</vt:lpstr>
      <vt:lpstr>Paso de mensaje</vt:lpstr>
      <vt:lpstr>Paralelismo de dato</vt:lpstr>
      <vt:lpstr>Implícito</vt:lpstr>
      <vt:lpstr>Conclusión</vt:lpstr>
      <vt:lpstr>Bibliografía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Programación Paralela</dc:title>
  <cp:lastModifiedBy>edward Pimentel</cp:lastModifiedBy>
  <cp:revision>1</cp:revision>
  <dcterms:modified xsi:type="dcterms:W3CDTF">2023-05-11T19:52:30Z</dcterms:modified>
</cp:coreProperties>
</file>