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81"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94227-12F9-4252-BB3E-3387E422981E}" v="458" dt="2023-03-16T19:40:17.555"/>
    <p1510:client id="{8B4C4D06-5DCB-96DA-FA00-EC4D4CF5C420}" v="274" dt="2023-03-17T16:12:31.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3" autoAdjust="0"/>
    <p:restoredTop sz="94660"/>
  </p:normalViewPr>
  <p:slideViewPr>
    <p:cSldViewPr snapToGrid="0">
      <p:cViewPr varScale="1">
        <p:scale>
          <a:sx n="78" d="100"/>
          <a:sy n="78" d="100"/>
        </p:scale>
        <p:origin x="-62" y="-557"/>
      </p:cViewPr>
      <p:guideLst>
        <p:guide orient="horz" pos="2160"/>
        <p:guide pos="3840"/>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36652782-CF53-49C7-B3EC-4F576F4E95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 xmlns:a16="http://schemas.microsoft.com/office/drawing/2014/main" id="{D634139A-8032-49F8-ACA9-25A360179B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8BDB3E-9773-4CD4-AA2B-3D4A6B024D6C}" type="datetimeFigureOut">
              <a:rPr lang="es-ES" smtClean="0"/>
              <a:pPr/>
              <a:t>06/04/2023</a:t>
            </a:fld>
            <a:endParaRPr lang="es-ES"/>
          </a:p>
        </p:txBody>
      </p:sp>
      <p:sp>
        <p:nvSpPr>
          <p:cNvPr id="4" name="Marcador de pie de página 3">
            <a:extLst>
              <a:ext uri="{FF2B5EF4-FFF2-40B4-BE49-F238E27FC236}">
                <a16:creationId xmlns="" xmlns:a16="http://schemas.microsoft.com/office/drawing/2014/main" id="{93FC2B26-2A92-45EA-A147-3523DD09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 xmlns:a16="http://schemas.microsoft.com/office/drawing/2014/main" id="{0BA435B3-C33C-4D73-9EAB-8F84C7B85B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E0D6FB-9992-4CA8-AB5C-995F79E1901B}" type="slidenum">
              <a:rPr lang="es-ES" smtClean="0"/>
              <a:pPr/>
              <a:t>‹Nº›</a:t>
            </a:fld>
            <a:endParaRPr lang="es-ES"/>
          </a:p>
        </p:txBody>
      </p:sp>
    </p:spTree>
    <p:extLst>
      <p:ext uri="{BB962C8B-B14F-4D97-AF65-F5344CB8AC3E}">
        <p14:creationId xmlns="" xmlns:p14="http://schemas.microsoft.com/office/powerpoint/2010/main" val="4041124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797F6-1CCD-40B9-8E56-A571822642AA}" type="datetimeFigureOut">
              <a:rPr lang="es-ES" noProof="0" smtClean="0"/>
              <a:pPr/>
              <a:t>06/04/2023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18473-90E0-4B45-98EA-A3F0786B4560}" type="slidenum">
              <a:rPr lang="es-ES" noProof="0" smtClean="0"/>
              <a:pPr/>
              <a:t>‹Nº›</a:t>
            </a:fld>
            <a:endParaRPr lang="es-ES" noProof="0"/>
          </a:p>
        </p:txBody>
      </p:sp>
    </p:spTree>
    <p:extLst>
      <p:ext uri="{BB962C8B-B14F-4D97-AF65-F5344CB8AC3E}">
        <p14:creationId xmlns="" xmlns:p14="http://schemas.microsoft.com/office/powerpoint/2010/main" val="11318975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7518473-90E0-4B45-98EA-A3F0786B4560}" type="slidenum">
              <a:rPr lang="es-ES" smtClean="0"/>
              <a:pPr/>
              <a:t>1</a:t>
            </a:fld>
            <a:endParaRPr lang="es-ES"/>
          </a:p>
        </p:txBody>
      </p:sp>
    </p:spTree>
    <p:extLst>
      <p:ext uri="{BB962C8B-B14F-4D97-AF65-F5344CB8AC3E}">
        <p14:creationId xmlns="" xmlns:p14="http://schemas.microsoft.com/office/powerpoint/2010/main" val="95871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2834214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3649488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250107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1406682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411023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6" name="Footer Placeholder 5">
            <a:extLst>
              <a:ext uri="{FF2B5EF4-FFF2-40B4-BE49-F238E27FC236}">
                <a16:creationId xmlns=""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119586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8" name="Footer Placeholder 7">
            <a:extLst>
              <a:ext uri="{FF2B5EF4-FFF2-40B4-BE49-F238E27FC236}">
                <a16:creationId xmlns=""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35999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4" name="Footer Placeholder 3">
            <a:extLst>
              <a:ext uri="{FF2B5EF4-FFF2-40B4-BE49-F238E27FC236}">
                <a16:creationId xmlns=""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108324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3" name="Footer Placeholder 2">
            <a:extLst>
              <a:ext uri="{FF2B5EF4-FFF2-40B4-BE49-F238E27FC236}">
                <a16:creationId xmlns=""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9706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6" name="Footer Placeholder 5">
            <a:extLst>
              <a:ext uri="{FF2B5EF4-FFF2-40B4-BE49-F238E27FC236}">
                <a16:creationId xmlns=""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340987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pPr/>
              <a:t>4/6/2023</a:t>
            </a:fld>
            <a:endParaRPr lang="en-US"/>
          </a:p>
        </p:txBody>
      </p:sp>
      <p:sp>
        <p:nvSpPr>
          <p:cNvPr id="6" name="Footer Placeholder 5">
            <a:extLst>
              <a:ext uri="{FF2B5EF4-FFF2-40B4-BE49-F238E27FC236}">
                <a16:creationId xmlns=""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403786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4/6/2023</a:t>
            </a:fld>
            <a:endParaRPr lang="en-US"/>
          </a:p>
        </p:txBody>
      </p:sp>
      <p:sp>
        <p:nvSpPr>
          <p:cNvPr id="5" name="Footer Placeholder 4">
            <a:extLst>
              <a:ext uri="{FF2B5EF4-FFF2-40B4-BE49-F238E27FC236}">
                <a16:creationId xmlns=""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‹Nº›</a:t>
            </a:fld>
            <a:endParaRPr lang="en-US"/>
          </a:p>
        </p:txBody>
      </p:sp>
    </p:spTree>
    <p:extLst>
      <p:ext uri="{BB962C8B-B14F-4D97-AF65-F5344CB8AC3E}">
        <p14:creationId xmlns="" xmlns:p14="http://schemas.microsoft.com/office/powerpoint/2010/main" val="379382690"/>
      </p:ext>
    </p:extLst>
  </p:cSld>
  <p:clrMap bg1="dk1" tx1="lt1" bg2="dk2" tx2="lt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70" r:id="rId6"/>
    <p:sldLayoutId id="2147484275" r:id="rId7"/>
    <p:sldLayoutId id="2147484271" r:id="rId8"/>
    <p:sldLayoutId id="2147484272" r:id="rId9"/>
    <p:sldLayoutId id="2147484273" r:id="rId10"/>
    <p:sldLayoutId id="21474842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uadernodeliderazgo.net/2014/04/cristobal-colon.html" TargetMode="External"/><Relationship Id="rId7" Type="http://schemas.openxmlformats.org/officeDocument/2006/relationships/hyperlink" Target="https://www.ebay.es/itm/325147951786" TargetMode="External"/><Relationship Id="rId2" Type="http://schemas.openxmlformats.org/officeDocument/2006/relationships/hyperlink" Target="http://conocetuverguasinfoeducacion220.webpin.com/gallery.html" TargetMode="External"/><Relationship Id="rId1" Type="http://schemas.openxmlformats.org/officeDocument/2006/relationships/slideLayout" Target="../slideLayouts/slideLayout2.xml"/><Relationship Id="rId6" Type="http://schemas.openxmlformats.org/officeDocument/2006/relationships/hyperlink" Target="https://pueblosoriginarios.com/biografias/quibian.html" TargetMode="External"/><Relationship Id="rId5" Type="http://schemas.openxmlformats.org/officeDocument/2006/relationships/hyperlink" Target="https://khronoshistoria.com/historia-moderna/espana-moderna/primer-rey-de-espana/" TargetMode="External"/><Relationship Id="rId4" Type="http://schemas.openxmlformats.org/officeDocument/2006/relationships/hyperlink" Target="https://es.wikipedia.org/wiki/Provincia_de_Veragua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proactivo.com.pe/wp-content/uploads/2021/05/mineria-ilegal-e1621866271866.jpeg" TargetMode="External"/><Relationship Id="rId3" Type="http://schemas.openxmlformats.org/officeDocument/2006/relationships/hyperlink" Target="https://destinopanama.com.pa/2020/07/13/amos-y-esclavos-ii/" TargetMode="External"/><Relationship Id="rId7" Type="http://schemas.openxmlformats.org/officeDocument/2006/relationships/hyperlink" Target="http://wikimapia.org/27892959/es/El-Pil%C3%B3n" TargetMode="External"/><Relationship Id="rId2" Type="http://schemas.openxmlformats.org/officeDocument/2006/relationships/hyperlink" Target="https://historia.nationalgeographic.com.es/edicion-impresa/articulos/amos-y-esclavos-vida-plantacion-algodon_16457" TargetMode="External"/><Relationship Id="rId1" Type="http://schemas.openxmlformats.org/officeDocument/2006/relationships/slideLayout" Target="../slideLayouts/slideLayout6.xml"/><Relationship Id="rId6" Type="http://schemas.openxmlformats.org/officeDocument/2006/relationships/hyperlink" Target="https://www.univision.com/explora/las-10-islas-mas-grandes-del-mundo" TargetMode="External"/><Relationship Id="rId5" Type="http://schemas.openxmlformats.org/officeDocument/2006/relationships/hyperlink" Target="https://lamesa.municipios.gob.pa/" TargetMode="External"/><Relationship Id="rId4" Type="http://schemas.openxmlformats.org/officeDocument/2006/relationships/hyperlink" Target="https://www.recuerdosdemimochila.com/isla-coiba/"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3" name="Rectangle 222">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p:cNvSpPr>
            <a:spLocks noGrp="1"/>
          </p:cNvSpPr>
          <p:nvPr>
            <p:ph type="ctrTitle"/>
          </p:nvPr>
        </p:nvSpPr>
        <p:spPr>
          <a:xfrm>
            <a:off x="6297284" y="546340"/>
            <a:ext cx="5132716" cy="3263660"/>
          </a:xfrm>
        </p:spPr>
        <p:txBody>
          <a:bodyPr vert="horz" lIns="274320" tIns="182880" rIns="274320" bIns="182880" rtlCol="0" anchorCtr="1">
            <a:normAutofit/>
          </a:bodyPr>
          <a:lstStyle/>
          <a:p>
            <a:pPr algn="l"/>
            <a:endParaRPr lang="es-ES" sz="4800" dirty="0">
              <a:latin typeface="Arial"/>
              <a:cs typeface="Arial"/>
            </a:endParaRPr>
          </a:p>
          <a:p>
            <a:pPr algn="l"/>
            <a:r>
              <a:rPr lang="es-ES" sz="4800" cap="none" dirty="0">
                <a:latin typeface="Arial"/>
                <a:ea typeface="+mj-lt"/>
                <a:cs typeface="+mj-lt"/>
              </a:rPr>
              <a:t>Fisiografía de la provincia de Veraguas</a:t>
            </a:r>
            <a:endParaRPr lang="es-ES" sz="4800" dirty="0">
              <a:latin typeface="Arial"/>
            </a:endParaRPr>
          </a:p>
          <a:p>
            <a:pPr algn="l"/>
            <a:endParaRPr lang="es-ES" sz="3400"/>
          </a:p>
        </p:txBody>
      </p:sp>
      <p:sp>
        <p:nvSpPr>
          <p:cNvPr id="3" name="Subtítulo 2"/>
          <p:cNvSpPr>
            <a:spLocks noGrp="1"/>
          </p:cNvSpPr>
          <p:nvPr>
            <p:ph type="subTitle" idx="1"/>
          </p:nvPr>
        </p:nvSpPr>
        <p:spPr>
          <a:xfrm>
            <a:off x="6541699" y="4284452"/>
            <a:ext cx="5333999" cy="1811547"/>
          </a:xfrm>
        </p:spPr>
        <p:txBody>
          <a:bodyPr vert="horz" lIns="91440" tIns="45720" rIns="91440" bIns="45720" rtlCol="0" anchor="t">
            <a:noAutofit/>
          </a:bodyPr>
          <a:lstStyle/>
          <a:p>
            <a:pPr algn="just">
              <a:lnSpc>
                <a:spcPct val="115000"/>
              </a:lnSpc>
              <a:spcAft>
                <a:spcPts val="600"/>
              </a:spcAft>
            </a:pPr>
            <a:r>
              <a:rPr lang="es-ES" sz="2000" dirty="0">
                <a:solidFill>
                  <a:schemeClr val="bg1"/>
                </a:solidFill>
                <a:latin typeface="Arial"/>
                <a:cs typeface="Arial"/>
              </a:rPr>
              <a:t>Lic. Tomasa De León, Portal Educativo Panamá</a:t>
            </a:r>
            <a:r>
              <a:rPr lang="es-ES" sz="2000" dirty="0">
                <a:latin typeface="Arial"/>
                <a:cs typeface="Arial"/>
              </a:rPr>
              <a:t>                                                                                                            </a:t>
            </a:r>
            <a:r>
              <a:rPr lang="es-ES" sz="2000" dirty="0"/>
              <a:t>                                                                                                                                    </a:t>
            </a:r>
          </a:p>
        </p:txBody>
      </p:sp>
      <p:sp>
        <p:nvSpPr>
          <p:cNvPr id="225" name="Freeform: Shape 224">
            <a:extLst>
              <a:ext uri="{FF2B5EF4-FFF2-40B4-BE49-F238E27FC236}">
                <a16:creationId xmlns="" xmlns:a16="http://schemas.microsoft.com/office/drawing/2014/main" id="{9A97FAAB-5E30-4176-BE96-C3DD3FB147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 y="762007"/>
            <a:ext cx="5948806" cy="6095979"/>
          </a:xfrm>
          <a:custGeom>
            <a:avLst/>
            <a:gdLst>
              <a:gd name="connsiteX0" fmla="*/ 1573832 w 5948806"/>
              <a:gd name="connsiteY0" fmla="*/ 765 h 6095979"/>
              <a:gd name="connsiteX1" fmla="*/ 2734663 w 5948806"/>
              <a:gd name="connsiteY1" fmla="*/ 238687 h 6095979"/>
              <a:gd name="connsiteX2" fmla="*/ 5668316 w 5948806"/>
              <a:gd name="connsiteY2" fmla="*/ 3639516 h 6095979"/>
              <a:gd name="connsiteX3" fmla="*/ 5937022 w 5948806"/>
              <a:gd name="connsiteY3" fmla="*/ 5865869 h 6095979"/>
              <a:gd name="connsiteX4" fmla="*/ 5948806 w 5948806"/>
              <a:gd name="connsiteY4" fmla="*/ 6095979 h 6095979"/>
              <a:gd name="connsiteX5" fmla="*/ 0 w 5948806"/>
              <a:gd name="connsiteY5" fmla="*/ 6095979 h 6095979"/>
              <a:gd name="connsiteX6" fmla="*/ 0 w 5948806"/>
              <a:gd name="connsiteY6" fmla="*/ 1621672 h 6095979"/>
              <a:gd name="connsiteX7" fmla="*/ 36310 w 5948806"/>
              <a:gd name="connsiteY7" fmla="*/ 1518814 h 6095979"/>
              <a:gd name="connsiteX8" fmla="*/ 287891 w 5948806"/>
              <a:gd name="connsiteY8" fmla="*/ 956872 h 6095979"/>
              <a:gd name="connsiteX9" fmla="*/ 1573832 w 5948806"/>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806" h="6095979">
                <a:moveTo>
                  <a:pt x="1573832" y="765"/>
                </a:moveTo>
                <a:cubicBezTo>
                  <a:pt x="1940190" y="-10734"/>
                  <a:pt x="2329345" y="109280"/>
                  <a:pt x="2734663" y="238687"/>
                </a:cubicBezTo>
                <a:cubicBezTo>
                  <a:pt x="4118244" y="680647"/>
                  <a:pt x="5296697" y="1302752"/>
                  <a:pt x="5668316" y="3639516"/>
                </a:cubicBezTo>
                <a:cubicBezTo>
                  <a:pt x="5788299" y="4393559"/>
                  <a:pt x="5890546" y="5142244"/>
                  <a:pt x="5937022" y="5865869"/>
                </a:cubicBezTo>
                <a:lnTo>
                  <a:pt x="5948806" y="6095979"/>
                </a:lnTo>
                <a:lnTo>
                  <a:pt x="0" y="6095979"/>
                </a:lnTo>
                <a:lnTo>
                  <a:pt x="0" y="1621672"/>
                </a:lnTo>
                <a:lnTo>
                  <a:pt x="36310" y="1518814"/>
                </a:lnTo>
                <a:cubicBezTo>
                  <a:pt x="109805" y="1321982"/>
                  <a:pt x="192755" y="1133640"/>
                  <a:pt x="287891" y="956872"/>
                </a:cubicBezTo>
                <a:cubicBezTo>
                  <a:pt x="669453" y="247734"/>
                  <a:pt x="1102800" y="15549"/>
                  <a:pt x="1573832" y="76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7" name="Freeform: Shape 226">
            <a:extLst>
              <a:ext uri="{FF2B5EF4-FFF2-40B4-BE49-F238E27FC236}">
                <a16:creationId xmlns="" xmlns:a16="http://schemas.microsoft.com/office/drawing/2014/main" id="{F47DB6CD-8E9E-4643-B3B6-01BD80429B3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pic>
        <p:nvPicPr>
          <p:cNvPr id="4" name="Imagen 4" descr="Edificio en frente de agua&#10;&#10;Descripción generada automáticamente">
            <a:extLst>
              <a:ext uri="{FF2B5EF4-FFF2-40B4-BE49-F238E27FC236}">
                <a16:creationId xmlns="" xmlns:a16="http://schemas.microsoft.com/office/drawing/2014/main" id="{E0A066A5-405A-103A-7B26-7B2A09DF1029}"/>
              </a:ext>
            </a:extLst>
          </p:cNvPr>
          <p:cNvPicPr>
            <a:picLocks noChangeAspect="1"/>
          </p:cNvPicPr>
          <p:nvPr/>
        </p:nvPicPr>
        <p:blipFill rotWithShape="1">
          <a:blip r:embed="rId3"/>
          <a:srcRect b="12267"/>
          <a:stretch/>
        </p:blipFill>
        <p:spPr>
          <a:xfrm>
            <a:off x="316302" y="2641279"/>
            <a:ext cx="4917056" cy="2438084"/>
          </a:xfrm>
          <a:prstGeom prst="rect">
            <a:avLst/>
          </a:prstGeom>
        </p:spPr>
      </p:pic>
    </p:spTree>
    <p:extLst>
      <p:ext uri="{BB962C8B-B14F-4D97-AF65-F5344CB8AC3E}">
        <p14:creationId xmlns="" xmlns:p14="http://schemas.microsoft.com/office/powerpoint/2010/main" val="11944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 name="Freeform: Shape 22">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38" name="Freeform: Shape 24">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39" name="Freeform: Shape 26">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40" name="Rectangle 28">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ECFD594F-E0C0-6FD6-2A44-75930C21CE69}"/>
              </a:ext>
            </a:extLst>
          </p:cNvPr>
          <p:cNvSpPr>
            <a:spLocks noGrp="1"/>
          </p:cNvSpPr>
          <p:nvPr>
            <p:ph type="title"/>
          </p:nvPr>
        </p:nvSpPr>
        <p:spPr>
          <a:xfrm>
            <a:off x="6326038" y="603850"/>
            <a:ext cx="5103962" cy="3824376"/>
          </a:xfrm>
        </p:spPr>
        <p:txBody>
          <a:bodyPr vert="horz" lIns="91440" tIns="45720" rIns="91440" bIns="45720" rtlCol="0" anchor="b">
            <a:noAutofit/>
          </a:bodyPr>
          <a:lstStyle/>
          <a:p>
            <a:pPr algn="just"/>
            <a:r>
              <a:rPr lang="x-none" sz="2000" kern="1200" dirty="0">
                <a:solidFill>
                  <a:schemeClr val="bg1"/>
                </a:solidFill>
                <a:latin typeface="+mj-lt"/>
                <a:ea typeface="+mj-ea"/>
                <a:cs typeface="+mj-cs"/>
              </a:rPr>
              <a:t> Pero esta próspera localidad, en sus días fue constantemente atacada por los piratas, y sus pobladores, incluidos, los esclavos, abandonaron dicho poblado y </a:t>
            </a:r>
            <a:endParaRPr lang="x-none" sz="2000" dirty="0">
              <a:solidFill>
                <a:schemeClr val="bg1"/>
              </a:solidFill>
            </a:endParaRPr>
          </a:p>
          <a:p>
            <a:pPr algn="just"/>
            <a:r>
              <a:rPr lang="x-none" sz="2000" kern="1200" dirty="0">
                <a:solidFill>
                  <a:schemeClr val="bg1"/>
                </a:solidFill>
                <a:latin typeface="+mj-lt"/>
                <a:ea typeface="+mj-ea"/>
                <a:cs typeface="+mj-cs"/>
              </a:rPr>
              <a:t>huyeron hacia el norte, y se establecieron en la meseta, y fundaron la comunidad que hoy se denomina La Mesa.</a:t>
            </a:r>
            <a:endParaRPr lang="x-none" sz="2000" kern="1200" dirty="0">
              <a:solidFill>
                <a:schemeClr val="bg1"/>
              </a:solidFill>
              <a:latin typeface="+mj-lt"/>
            </a:endParaRPr>
          </a:p>
          <a:p>
            <a:endParaRPr lang="en-US" sz="1800" kern="1200">
              <a:solidFill>
                <a:schemeClr val="tx1"/>
              </a:solidFill>
              <a:latin typeface="+mj-lt"/>
              <a:ea typeface="+mj-ea"/>
              <a:cs typeface="+mj-cs"/>
            </a:endParaRPr>
          </a:p>
        </p:txBody>
      </p:sp>
      <p:sp>
        <p:nvSpPr>
          <p:cNvPr id="41" name="Freeform: Shape 30">
            <a:extLst>
              <a:ext uri="{FF2B5EF4-FFF2-40B4-BE49-F238E27FC236}">
                <a16:creationId xmlns="" xmlns:a16="http://schemas.microsoft.com/office/drawing/2014/main" id="{FEDD342A-EF89-4827-9C79-749F28490B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5578824" cy="6028256"/>
          </a:xfrm>
          <a:custGeom>
            <a:avLst/>
            <a:gdLst>
              <a:gd name="connsiteX0" fmla="*/ 0 w 5578824"/>
              <a:gd name="connsiteY0" fmla="*/ 0 h 6028256"/>
              <a:gd name="connsiteX1" fmla="*/ 3897606 w 5578824"/>
              <a:gd name="connsiteY1" fmla="*/ 0 h 6028256"/>
              <a:gd name="connsiteX2" fmla="*/ 4274232 w 5578824"/>
              <a:gd name="connsiteY2" fmla="*/ 360545 h 6028256"/>
              <a:gd name="connsiteX3" fmla="*/ 4673934 w 5578824"/>
              <a:gd name="connsiteY3" fmla="*/ 738354 h 6028256"/>
              <a:gd name="connsiteX4" fmla="*/ 5421862 w 5578824"/>
              <a:gd name="connsiteY4" fmla="*/ 1773839 h 6028256"/>
              <a:gd name="connsiteX5" fmla="*/ 5469199 w 5578824"/>
              <a:gd name="connsiteY5" fmla="*/ 3329255 h 6028256"/>
              <a:gd name="connsiteX6" fmla="*/ 4741546 w 5578824"/>
              <a:gd name="connsiteY6" fmla="*/ 4877588 h 6028256"/>
              <a:gd name="connsiteX7" fmla="*/ 1325600 w 5578824"/>
              <a:gd name="connsiteY7" fmla="*/ 5980388 h 6028256"/>
              <a:gd name="connsiteX8" fmla="*/ 137593 w 5578824"/>
              <a:gd name="connsiteY8" fmla="*/ 5804042 h 6028256"/>
              <a:gd name="connsiteX9" fmla="*/ 0 w 5578824"/>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9"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32">
            <a:extLst>
              <a:ext uri="{FF2B5EF4-FFF2-40B4-BE49-F238E27FC236}">
                <a16:creationId xmlns="" xmlns:a16="http://schemas.microsoft.com/office/drawing/2014/main" id="{B47A9921-6509-49C2-BEBF-924F280660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4" name="Imagen 4">
            <a:extLst>
              <a:ext uri="{FF2B5EF4-FFF2-40B4-BE49-F238E27FC236}">
                <a16:creationId xmlns="" xmlns:a16="http://schemas.microsoft.com/office/drawing/2014/main" id="{1A9F53F2-7CC5-B95C-B673-66647321AB7D}"/>
              </a:ext>
            </a:extLst>
          </p:cNvPr>
          <p:cNvPicPr>
            <a:picLocks noChangeAspect="1"/>
          </p:cNvPicPr>
          <p:nvPr/>
        </p:nvPicPr>
        <p:blipFill>
          <a:blip r:embed="rId2"/>
          <a:stretch>
            <a:fillRect/>
          </a:stretch>
        </p:blipFill>
        <p:spPr>
          <a:xfrm>
            <a:off x="-2" y="982730"/>
            <a:ext cx="6095999" cy="4207101"/>
          </a:xfrm>
          <a:prstGeom prst="rect">
            <a:avLst/>
          </a:prstGeom>
        </p:spPr>
      </p:pic>
    </p:spTree>
    <p:extLst>
      <p:ext uri="{BB962C8B-B14F-4D97-AF65-F5344CB8AC3E}">
        <p14:creationId xmlns="" xmlns:p14="http://schemas.microsoft.com/office/powerpoint/2010/main" val="406739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Freeform: Shape 15">
            <a:extLst>
              <a:ext uri="{FF2B5EF4-FFF2-40B4-BE49-F238E27FC236}">
                <a16:creationId xmlns="" xmlns:a16="http://schemas.microsoft.com/office/drawing/2014/main" id="{8C3ED992-EB89-4C2F-8A9A-947E91BC61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custGeom>
            <a:avLst/>
            <a:gdLst>
              <a:gd name="connsiteX0" fmla="*/ 0 w 6096000"/>
              <a:gd name="connsiteY0" fmla="*/ 0 h 6858000"/>
              <a:gd name="connsiteX1" fmla="*/ 2758239 w 6096000"/>
              <a:gd name="connsiteY1" fmla="*/ 0 h 6858000"/>
              <a:gd name="connsiteX2" fmla="*/ 2916747 w 6096000"/>
              <a:gd name="connsiteY2" fmla="*/ 218181 h 6858000"/>
              <a:gd name="connsiteX3" fmla="*/ 4839749 w 6096000"/>
              <a:gd name="connsiteY3" fmla="*/ 2631787 h 6858000"/>
              <a:gd name="connsiteX4" fmla="*/ 6095001 w 6096000"/>
              <a:gd name="connsiteY4" fmla="*/ 5672947 h 6858000"/>
              <a:gd name="connsiteX5" fmla="*/ 5792922 w 6096000"/>
              <a:gd name="connsiteY5" fmla="*/ 6612444 h 6858000"/>
              <a:gd name="connsiteX6" fmla="*/ 5671607 w 6096000"/>
              <a:gd name="connsiteY6" fmla="*/ 6771753 h 6858000"/>
              <a:gd name="connsiteX7" fmla="*/ 5591643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55F5D1E8-E605-4EFC-8912-6E191F84FE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ítulo 1">
            <a:extLst>
              <a:ext uri="{FF2B5EF4-FFF2-40B4-BE49-F238E27FC236}">
                <a16:creationId xmlns="" xmlns:a16="http://schemas.microsoft.com/office/drawing/2014/main" id="{DE1E8C98-9D8B-DFD9-58ED-D08A6C81533B}"/>
              </a:ext>
            </a:extLst>
          </p:cNvPr>
          <p:cNvSpPr>
            <a:spLocks noGrp="1"/>
          </p:cNvSpPr>
          <p:nvPr>
            <p:ph type="title"/>
          </p:nvPr>
        </p:nvSpPr>
        <p:spPr>
          <a:xfrm>
            <a:off x="6527321" y="1509623"/>
            <a:ext cx="5391508" cy="2300377"/>
          </a:xfrm>
        </p:spPr>
        <p:txBody>
          <a:bodyPr vert="horz" lIns="91440" tIns="45720" rIns="91440" bIns="45720" rtlCol="0" anchor="b">
            <a:normAutofit/>
          </a:bodyPr>
          <a:lstStyle/>
          <a:p>
            <a:pPr algn="just"/>
            <a:r>
              <a:rPr lang="es-HN" sz="2000" dirty="0">
                <a:latin typeface="Arial"/>
                <a:cs typeface="Arial"/>
              </a:rPr>
              <a:t>Coiba</a:t>
            </a:r>
            <a:r>
              <a:rPr lang="es-HN" sz="2000" kern="1200" dirty="0">
                <a:latin typeface="Arial"/>
                <a:cs typeface="Arial"/>
              </a:rPr>
              <a:t>, que ha sido avalada por Institutos Internacionales en la suma de 1000 millones de dólares, tiene una superficie de 49300 hectáreas. Es el parque marino más grande del mundo, la isla más grande del Pacífico americano y fue declarado por la UNESCO como Patrimonio mundial. Y esto es el sur.</a:t>
            </a:r>
            <a:endParaRPr lang="es-ES"/>
          </a:p>
          <a:p>
            <a:endParaRPr lang="en-US" sz="1800" kern="1200">
              <a:solidFill>
                <a:schemeClr val="tx1"/>
              </a:solidFill>
              <a:latin typeface="+mj-lt"/>
              <a:ea typeface="+mj-ea"/>
              <a:cs typeface="+mj-cs"/>
            </a:endParaRPr>
          </a:p>
        </p:txBody>
      </p:sp>
      <p:pic>
        <p:nvPicPr>
          <p:cNvPr id="3" name="Imagen 3">
            <a:extLst>
              <a:ext uri="{FF2B5EF4-FFF2-40B4-BE49-F238E27FC236}">
                <a16:creationId xmlns="" xmlns:a16="http://schemas.microsoft.com/office/drawing/2014/main" id="{CA2CD320-1D2A-0974-894C-637ECACA606B}"/>
              </a:ext>
            </a:extLst>
          </p:cNvPr>
          <p:cNvPicPr>
            <a:picLocks noChangeAspect="1"/>
          </p:cNvPicPr>
          <p:nvPr/>
        </p:nvPicPr>
        <p:blipFill>
          <a:blip r:embed="rId2"/>
          <a:stretch>
            <a:fillRect/>
          </a:stretch>
        </p:blipFill>
        <p:spPr>
          <a:xfrm>
            <a:off x="215660" y="1067213"/>
            <a:ext cx="5880339" cy="4594176"/>
          </a:xfrm>
          <a:prstGeom prst="rect">
            <a:avLst/>
          </a:prstGeom>
        </p:spPr>
      </p:pic>
    </p:spTree>
    <p:extLst>
      <p:ext uri="{BB962C8B-B14F-4D97-AF65-F5344CB8AC3E}">
        <p14:creationId xmlns="" xmlns:p14="http://schemas.microsoft.com/office/powerpoint/2010/main" val="331874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Freeform: Shape 15">
            <a:extLst>
              <a:ext uri="{FF2B5EF4-FFF2-40B4-BE49-F238E27FC236}">
                <a16:creationId xmlns="" xmlns:a16="http://schemas.microsoft.com/office/drawing/2014/main" id="{BFC5A2D8-56E8-47FB-975D-D777AFEA4F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64728" y="3"/>
            <a:ext cx="6927272" cy="5330949"/>
          </a:xfrm>
          <a:custGeom>
            <a:avLst/>
            <a:gdLst>
              <a:gd name="connsiteX0" fmla="*/ 0 w 6927272"/>
              <a:gd name="connsiteY0" fmla="*/ 0 h 5330949"/>
              <a:gd name="connsiteX1" fmla="*/ 6927272 w 6927272"/>
              <a:gd name="connsiteY1" fmla="*/ 0 h 5330949"/>
              <a:gd name="connsiteX2" fmla="*/ 6927272 w 6927272"/>
              <a:gd name="connsiteY2" fmla="*/ 3912793 h 5330949"/>
              <a:gd name="connsiteX3" fmla="*/ 6884989 w 6927272"/>
              <a:gd name="connsiteY3" fmla="*/ 4002742 h 5330949"/>
              <a:gd name="connsiteX4" fmla="*/ 6592028 w 6927272"/>
              <a:gd name="connsiteY4" fmla="*/ 4494163 h 5330949"/>
              <a:gd name="connsiteX5" fmla="*/ 3742808 w 6927272"/>
              <a:gd name="connsiteY5" fmla="*/ 5122218 h 5330949"/>
              <a:gd name="connsiteX6" fmla="*/ 326623 w 6927272"/>
              <a:gd name="connsiteY6" fmla="*/ 2148182 h 5330949"/>
              <a:gd name="connsiteX7" fmla="*/ 13721 w 6927272"/>
              <a:gd name="connsiteY7" fmla="*/ 201231 h 533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A9896C11-F8DF-437A-B349-8AFD602D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ítulo 1">
            <a:extLst>
              <a:ext uri="{FF2B5EF4-FFF2-40B4-BE49-F238E27FC236}">
                <a16:creationId xmlns="" xmlns:a16="http://schemas.microsoft.com/office/drawing/2014/main" id="{B2265538-71EB-03AE-1E32-1AB5DD160C08}"/>
              </a:ext>
            </a:extLst>
          </p:cNvPr>
          <p:cNvSpPr>
            <a:spLocks noGrp="1"/>
          </p:cNvSpPr>
          <p:nvPr>
            <p:ph type="title"/>
          </p:nvPr>
        </p:nvSpPr>
        <p:spPr>
          <a:xfrm>
            <a:off x="215661" y="1509623"/>
            <a:ext cx="5118339" cy="4428226"/>
          </a:xfrm>
        </p:spPr>
        <p:txBody>
          <a:bodyPr vert="horz" lIns="91440" tIns="45720" rIns="91440" bIns="45720" rtlCol="0" anchor="b">
            <a:normAutofit/>
          </a:bodyPr>
          <a:lstStyle/>
          <a:p>
            <a:pPr algn="just"/>
            <a:r>
              <a:rPr lang="en-US" sz="1800" b="1" kern="1200" dirty="0">
                <a:latin typeface="+mj-lt"/>
                <a:ea typeface="+mj-ea"/>
                <a:cs typeface="+mj-cs"/>
              </a:rPr>
              <a:t>P</a:t>
            </a:r>
            <a:r>
              <a:rPr lang="es-HN" sz="2000" kern="1200" dirty="0">
                <a:latin typeface="Arial"/>
                <a:cs typeface="Arial"/>
              </a:rPr>
              <a:t>ero queremos anotar un importante hecho cultural. Montijo, ha tenido entre otras cosas buenas, en dos poblaciones, El Pilón y el Bongo, los mejores aires del tamborito panameño. Uno de esos tamborito dice “Con los minerales vine, con los minerales voy, Ajé, je ja me voy con los minerales</a:t>
            </a:r>
            <a:r>
              <a:rPr lang="en-US" sz="1800" b="1" kern="1200" dirty="0">
                <a:latin typeface="+mj-lt"/>
                <a:ea typeface="+mj-ea"/>
                <a:cs typeface="+mj-cs"/>
              </a:rPr>
              <a:t>”</a:t>
            </a:r>
            <a:r>
              <a:rPr lang="en-US" sz="1800" kern="1200" dirty="0">
                <a:latin typeface="+mj-lt"/>
                <a:ea typeface="+mj-ea"/>
                <a:cs typeface="+mj-cs"/>
              </a:rPr>
              <a:t>     </a:t>
            </a:r>
            <a:endParaRPr lang="es-ES">
              <a:ea typeface="+mj-ea"/>
              <a:cs typeface="+mj-cs"/>
            </a:endParaRPr>
          </a:p>
          <a:p>
            <a:endParaRPr lang="en-US" sz="1800" kern="1200">
              <a:solidFill>
                <a:schemeClr val="tx1"/>
              </a:solidFill>
              <a:latin typeface="+mj-lt"/>
              <a:ea typeface="+mj-ea"/>
              <a:cs typeface="+mj-cs"/>
            </a:endParaRPr>
          </a:p>
        </p:txBody>
      </p:sp>
      <p:pic>
        <p:nvPicPr>
          <p:cNvPr id="3" name="Imagen 3">
            <a:extLst>
              <a:ext uri="{FF2B5EF4-FFF2-40B4-BE49-F238E27FC236}">
                <a16:creationId xmlns="" xmlns:a16="http://schemas.microsoft.com/office/drawing/2014/main" id="{08813072-57AB-8DE8-712B-783BAA6C6703}"/>
              </a:ext>
            </a:extLst>
          </p:cNvPr>
          <p:cNvPicPr>
            <a:picLocks noChangeAspect="1"/>
          </p:cNvPicPr>
          <p:nvPr/>
        </p:nvPicPr>
        <p:blipFill>
          <a:blip r:embed="rId2"/>
          <a:stretch>
            <a:fillRect/>
          </a:stretch>
        </p:blipFill>
        <p:spPr>
          <a:xfrm>
            <a:off x="6096000" y="959522"/>
            <a:ext cx="5650301" cy="4976937"/>
          </a:xfrm>
          <a:prstGeom prst="rect">
            <a:avLst/>
          </a:prstGeom>
        </p:spPr>
      </p:pic>
    </p:spTree>
    <p:extLst>
      <p:ext uri="{BB962C8B-B14F-4D97-AF65-F5344CB8AC3E}">
        <p14:creationId xmlns="" xmlns:p14="http://schemas.microsoft.com/office/powerpoint/2010/main" val="12626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F1E549D4-BF24-59DE-07B5-49092D33368E}"/>
              </a:ext>
            </a:extLst>
          </p:cNvPr>
          <p:cNvSpPr>
            <a:spLocks noGrp="1"/>
          </p:cNvSpPr>
          <p:nvPr>
            <p:ph type="title"/>
          </p:nvPr>
        </p:nvSpPr>
        <p:spPr>
          <a:xfrm>
            <a:off x="230038" y="762000"/>
            <a:ext cx="4945810" cy="3781245"/>
          </a:xfrm>
        </p:spPr>
        <p:txBody>
          <a:bodyPr vert="horz" lIns="91440" tIns="45720" rIns="91440" bIns="45720" rtlCol="0" anchor="b">
            <a:normAutofit/>
          </a:bodyPr>
          <a:lstStyle/>
          <a:p>
            <a:pPr algn="just"/>
            <a:endParaRPr lang="es-HN" sz="2000" b="1" kern="1200" dirty="0">
              <a:solidFill>
                <a:schemeClr val="bg1"/>
              </a:solidFill>
              <a:latin typeface="Arial"/>
              <a:cs typeface="Arial"/>
            </a:endParaRPr>
          </a:p>
          <a:p>
            <a:pPr algn="just"/>
            <a:r>
              <a:rPr lang="es-HN" sz="2000" b="1" kern="1200" dirty="0">
                <a:solidFill>
                  <a:schemeClr val="bg1"/>
                </a:solidFill>
                <a:latin typeface="Arial"/>
                <a:cs typeface="Arial"/>
              </a:rPr>
              <a:t>¿Y qué son los “minerales” de esta tonada. Pues nada menos,  que los mineros que vinieron de las minas del norte. Es por tanto uno de los pocos tamboritos históricos  de nuestro folclor.</a:t>
            </a:r>
          </a:p>
          <a:p>
            <a:pPr algn="just"/>
            <a:r>
              <a:rPr lang="es-HN" sz="2000" b="1" kern="1200" dirty="0">
                <a:solidFill>
                  <a:schemeClr val="bg1"/>
                </a:solidFill>
                <a:latin typeface="Arial"/>
                <a:cs typeface="Arial"/>
              </a:rPr>
              <a:t> Con todas estas riquezas, sólo el retraso político, hace que todavía seamos una de las provincias más atrasadas del país. Pero no será así siempre.</a:t>
            </a:r>
            <a:r>
              <a:rPr lang="en-US" sz="2000" b="1" kern="1200" dirty="0">
                <a:solidFill>
                  <a:schemeClr val="bg1"/>
                </a:solidFill>
                <a:latin typeface="+mj-lt"/>
                <a:ea typeface="+mj-ea"/>
                <a:cs typeface="+mj-cs"/>
              </a:rPr>
              <a:t>  </a:t>
            </a:r>
            <a:r>
              <a:rPr lang="en-US" sz="1400" b="1" kern="1200" dirty="0">
                <a:solidFill>
                  <a:schemeClr val="bg1"/>
                </a:solidFill>
                <a:latin typeface="+mj-lt"/>
                <a:ea typeface="+mj-ea"/>
                <a:cs typeface="+mj-cs"/>
              </a:rPr>
              <a:t> </a:t>
            </a:r>
            <a:r>
              <a:rPr lang="en-US" sz="1400" kern="1200" dirty="0">
                <a:solidFill>
                  <a:schemeClr val="bg1"/>
                </a:solidFill>
                <a:latin typeface="+mj-lt"/>
                <a:ea typeface="+mj-ea"/>
                <a:cs typeface="+mj-cs"/>
              </a:rPr>
              <a:t>   </a:t>
            </a:r>
            <a:endParaRPr lang="en-US" sz="1400" kern="1200" dirty="0">
              <a:solidFill>
                <a:schemeClr val="bg1"/>
              </a:solidFill>
              <a:latin typeface="+mj-lt"/>
            </a:endParaRPr>
          </a:p>
          <a:p>
            <a:endParaRPr lang="en-US" sz="1400" kern="1200">
              <a:solidFill>
                <a:schemeClr val="tx1"/>
              </a:solidFill>
              <a:latin typeface="+mj-lt"/>
              <a:ea typeface="+mj-ea"/>
              <a:cs typeface="+mj-cs"/>
            </a:endParaRPr>
          </a:p>
        </p:txBody>
      </p:sp>
      <p:sp>
        <p:nvSpPr>
          <p:cNvPr id="16" name="Freeform: Shape 15">
            <a:extLst>
              <a:ext uri="{FF2B5EF4-FFF2-40B4-BE49-F238E27FC236}">
                <a16:creationId xmlns="" xmlns:a16="http://schemas.microsoft.com/office/drawing/2014/main" id="{F798D3DD-23B7-41EE-9021-C8F9A8E2C1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8" name="Group 17">
            <a:extLst>
              <a:ext uri="{FF2B5EF4-FFF2-40B4-BE49-F238E27FC236}">
                <a16:creationId xmlns="" xmlns:a16="http://schemas.microsoft.com/office/drawing/2014/main" id="{2C072688-BFC7-4FE8-A45E-B3C63CBB96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9" name="Freeform: Shape 18">
              <a:extLst>
                <a:ext uri="{FF2B5EF4-FFF2-40B4-BE49-F238E27FC236}">
                  <a16:creationId xmlns="" xmlns:a16="http://schemas.microsoft.com/office/drawing/2014/main" id="{F3002ED9-43C6-4BA8-8941-9AFCB04E4D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0" name="Freeform: Shape 19">
              <a:extLst>
                <a:ext uri="{FF2B5EF4-FFF2-40B4-BE49-F238E27FC236}">
                  <a16:creationId xmlns="" xmlns:a16="http://schemas.microsoft.com/office/drawing/2014/main" id="{4EB09750-C9B1-40CE-AB9B-FEB308A1F3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3" name="Imagen 3">
            <a:extLst>
              <a:ext uri="{FF2B5EF4-FFF2-40B4-BE49-F238E27FC236}">
                <a16:creationId xmlns="" xmlns:a16="http://schemas.microsoft.com/office/drawing/2014/main" id="{AF59B2D8-8667-33B0-966F-CF218D661F7C}"/>
              </a:ext>
            </a:extLst>
          </p:cNvPr>
          <p:cNvPicPr>
            <a:picLocks noChangeAspect="1"/>
          </p:cNvPicPr>
          <p:nvPr/>
        </p:nvPicPr>
        <p:blipFill rotWithShape="1">
          <a:blip r:embed="rId2"/>
          <a:srcRect l="9473" r="25670" b="1"/>
          <a:stretch/>
        </p:blipFill>
        <p:spPr>
          <a:xfrm>
            <a:off x="6024113" y="762000"/>
            <a:ext cx="5405887" cy="5377131"/>
          </a:xfrm>
          <a:prstGeom prst="rect">
            <a:avLst/>
          </a:prstGeom>
        </p:spPr>
      </p:pic>
    </p:spTree>
    <p:extLst>
      <p:ext uri="{BB962C8B-B14F-4D97-AF65-F5344CB8AC3E}">
        <p14:creationId xmlns="" xmlns:p14="http://schemas.microsoft.com/office/powerpoint/2010/main" val="16939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2DB7C71-2DFF-4DCA-023D-97A97243D7BC}"/>
              </a:ext>
            </a:extLst>
          </p:cNvPr>
          <p:cNvSpPr>
            <a:spLocks noGrp="1"/>
          </p:cNvSpPr>
          <p:nvPr>
            <p:ph type="title"/>
          </p:nvPr>
        </p:nvSpPr>
        <p:spPr/>
        <p:txBody>
          <a:bodyPr/>
          <a:lstStyle/>
          <a:p>
            <a:r>
              <a:rPr lang="es-ES" sz="4800" dirty="0">
                <a:latin typeface="Arial"/>
                <a:cs typeface="Arial"/>
              </a:rPr>
              <a:t>Imágenes de cortesía</a:t>
            </a:r>
          </a:p>
        </p:txBody>
      </p:sp>
      <p:sp>
        <p:nvSpPr>
          <p:cNvPr id="3" name="Marcador de contenido 2">
            <a:extLst>
              <a:ext uri="{FF2B5EF4-FFF2-40B4-BE49-F238E27FC236}">
                <a16:creationId xmlns="" xmlns:a16="http://schemas.microsoft.com/office/drawing/2014/main" id="{BCB95A6C-1005-53C1-695E-57E447EB527A}"/>
              </a:ext>
            </a:extLst>
          </p:cNvPr>
          <p:cNvSpPr>
            <a:spLocks noGrp="1"/>
          </p:cNvSpPr>
          <p:nvPr>
            <p:ph idx="1"/>
          </p:nvPr>
        </p:nvSpPr>
        <p:spPr>
          <a:xfrm>
            <a:off x="927370" y="2344366"/>
            <a:ext cx="10668000" cy="3818083"/>
          </a:xfrm>
        </p:spPr>
        <p:txBody>
          <a:bodyPr vert="horz" lIns="91440" tIns="45720" rIns="91440" bIns="45720" rtlCol="0" anchor="t">
            <a:normAutofit fontScale="92500" lnSpcReduction="10000"/>
          </a:bodyPr>
          <a:lstStyle/>
          <a:p>
            <a:pPr algn="just">
              <a:buNone/>
            </a:pPr>
            <a:r>
              <a:rPr lang="es-ES" sz="5200" dirty="0" smtClean="0">
                <a:solidFill>
                  <a:schemeClr val="bg1">
                    <a:lumMod val="85000"/>
                    <a:lumOff val="15000"/>
                  </a:schemeClr>
                </a:solidFill>
                <a:latin typeface="Arial"/>
                <a:ea typeface="+mn-lt"/>
                <a:cs typeface="+mn-lt"/>
                <a:hlinkClick r:id="rId2">
                  <a:extLst>
                    <a:ext uri="{A12FA001-AC4F-418D-AE19-62706E023703}">
                      <ahyp:hlinkClr xmlns="" xmlns:ahyp="http://schemas.microsoft.com/office/drawing/2018/hyperlinkcolor" val="tx"/>
                    </a:ext>
                  </a:extLst>
                </a:hlinkClick>
              </a:rPr>
              <a:t>Infografías</a:t>
            </a:r>
            <a:endParaRPr lang="es-ES" sz="5200" dirty="0" smtClean="0">
              <a:solidFill>
                <a:schemeClr val="bg1">
                  <a:lumMod val="85000"/>
                  <a:lumOff val="15000"/>
                </a:schemeClr>
              </a:solidFill>
              <a:latin typeface="Arial"/>
              <a:ea typeface="+mn-lt"/>
              <a:cs typeface="+mn-lt"/>
              <a:hlinkClick r:id="rId2">
                <a:extLst>
                  <a:ext uri="{A12FA001-AC4F-418D-AE19-62706E023703}">
                    <ahyp:hlinkClr xmlns="" xmlns:ahyp="http://schemas.microsoft.com/office/drawing/2018/hyperlinkcolor" val="tx"/>
                  </a:ext>
                </a:extLst>
              </a:hlinkClick>
            </a:endParaRPr>
          </a:p>
          <a:p>
            <a:pPr algn="just"/>
            <a:r>
              <a:rPr lang="es-ES" sz="2000" b="1" dirty="0" smtClean="0">
                <a:solidFill>
                  <a:schemeClr val="bg1"/>
                </a:solidFill>
                <a:latin typeface="Arial"/>
                <a:ea typeface="+mn-lt"/>
                <a:cs typeface="+mn-lt"/>
                <a:hlinkClick r:id="rId2">
                  <a:extLst>
                    <a:ext uri="{A12FA001-AC4F-418D-AE19-62706E023703}">
                      <ahyp:hlinkClr xmlns="" xmlns:ahyp="http://schemas.microsoft.com/office/drawing/2018/hyperlinkcolor" val="tx"/>
                    </a:ext>
                  </a:extLst>
                </a:hlinkClick>
              </a:rPr>
              <a:t>http</a:t>
            </a:r>
            <a:r>
              <a:rPr lang="es-ES" sz="2000" b="1" dirty="0">
                <a:solidFill>
                  <a:schemeClr val="bg1"/>
                </a:solidFill>
                <a:latin typeface="Arial"/>
                <a:ea typeface="+mn-lt"/>
                <a:cs typeface="+mn-lt"/>
                <a:hlinkClick r:id="rId2">
                  <a:extLst>
                    <a:ext uri="{A12FA001-AC4F-418D-AE19-62706E023703}">
                      <ahyp:hlinkClr xmlns="" xmlns:ahyp="http://schemas.microsoft.com/office/drawing/2018/hyperlinkcolor" val="tx"/>
                    </a:ext>
                  </a:extLst>
                </a:hlinkClick>
              </a:rPr>
              <a:t>://conocetuverguasinfoeducacion220.webpin.com/gallery.html</a:t>
            </a:r>
            <a:endParaRPr lang="es-ES" sz="2000" b="1" dirty="0">
              <a:solidFill>
                <a:schemeClr val="bg1"/>
              </a:solidFill>
              <a:latin typeface="Arial"/>
              <a:cs typeface="Arial"/>
              <a:hlinkClick r:id="">
                <a:extLst>
                  <a:ext uri="{A12FA001-AC4F-418D-AE19-62706E023703}">
                    <ahyp:hlinkClr xmlns="" xmlns:ahyp="http://schemas.microsoft.com/office/drawing/2018/hyperlinkcolor" val="tx"/>
                  </a:ext>
                </a:extLst>
              </a:hlinkClick>
            </a:endParaRPr>
          </a:p>
          <a:p>
            <a:pPr algn="just"/>
            <a:r>
              <a:rPr lang="es-ES" sz="2000" b="1" dirty="0">
                <a:solidFill>
                  <a:schemeClr val="bg1"/>
                </a:solidFill>
                <a:latin typeface="Arial"/>
                <a:ea typeface="+mn-lt"/>
                <a:cs typeface="+mn-lt"/>
                <a:hlinkClick r:id="rId3">
                  <a:extLst>
                    <a:ext uri="{A12FA001-AC4F-418D-AE19-62706E023703}">
                      <ahyp:hlinkClr xmlns="" xmlns:ahyp="http://schemas.microsoft.com/office/drawing/2018/hyperlinkcolor" val="tx"/>
                    </a:ext>
                  </a:extLst>
                </a:hlinkClick>
              </a:rPr>
              <a:t>http://www.cuadernodeliderazgo.net/2014/04/cristobal-colon.html</a:t>
            </a:r>
            <a:r>
              <a:rPr lang="es-ES" sz="2000" b="1" dirty="0">
                <a:solidFill>
                  <a:schemeClr val="bg1"/>
                </a:solidFill>
                <a:latin typeface="Arial"/>
                <a:ea typeface="+mn-lt"/>
                <a:cs typeface="+mn-lt"/>
              </a:rPr>
              <a:t> </a:t>
            </a:r>
            <a:endParaRPr lang="es-ES" sz="2000" b="1" dirty="0">
              <a:solidFill>
                <a:schemeClr val="bg1"/>
              </a:solidFill>
              <a:latin typeface="Arial"/>
              <a:cs typeface="Arial"/>
            </a:endParaRPr>
          </a:p>
          <a:p>
            <a:pPr algn="just"/>
            <a:r>
              <a:rPr lang="es-ES" sz="2000" b="1" dirty="0">
                <a:solidFill>
                  <a:schemeClr val="bg1"/>
                </a:solidFill>
                <a:latin typeface="Arial"/>
                <a:ea typeface="+mn-lt"/>
                <a:cs typeface="+mn-lt"/>
                <a:hlinkClick r:id="rId4">
                  <a:extLst>
                    <a:ext uri="{A12FA001-AC4F-418D-AE19-62706E023703}">
                      <ahyp:hlinkClr xmlns="" xmlns:ahyp="http://schemas.microsoft.com/office/drawing/2018/hyperlinkcolor" val="tx"/>
                    </a:ext>
                  </a:extLst>
                </a:hlinkClick>
              </a:rPr>
              <a:t>https://es.wikipedia.org/wiki/Provincia_de_Veraguas#/media/Archivo:Escuela_Normal.jpg</a:t>
            </a:r>
            <a:endParaRPr lang="es-ES" sz="2000" b="1" dirty="0">
              <a:solidFill>
                <a:schemeClr val="bg1"/>
              </a:solidFill>
              <a:latin typeface="Arial"/>
              <a:cs typeface="Arial"/>
              <a:hlinkClick r:id="">
                <a:extLst>
                  <a:ext uri="{A12FA001-AC4F-418D-AE19-62706E023703}">
                    <ahyp:hlinkClr xmlns="" xmlns:ahyp="http://schemas.microsoft.com/office/drawing/2018/hyperlinkcolor" val="tx"/>
                  </a:ext>
                </a:extLst>
              </a:hlinkClick>
            </a:endParaRPr>
          </a:p>
          <a:p>
            <a:pPr algn="just"/>
            <a:r>
              <a:rPr lang="es-ES" sz="2000" b="1" dirty="0">
                <a:solidFill>
                  <a:schemeClr val="bg1"/>
                </a:solidFill>
                <a:latin typeface="Arial"/>
                <a:ea typeface="+mn-lt"/>
                <a:cs typeface="+mn-lt"/>
                <a:hlinkClick r:id="rId5">
                  <a:extLst>
                    <a:ext uri="{A12FA001-AC4F-418D-AE19-62706E023703}">
                      <ahyp:hlinkClr xmlns="" xmlns:ahyp="http://schemas.microsoft.com/office/drawing/2018/hyperlinkcolor" val="tx"/>
                    </a:ext>
                  </a:extLst>
                </a:hlinkClick>
              </a:rPr>
              <a:t>https://khronoshistoria.com/historia-moderna/espana-moderna/primer-rey-de-espana/</a:t>
            </a:r>
            <a:endParaRPr lang="es-ES" sz="2000" b="1" dirty="0">
              <a:solidFill>
                <a:schemeClr val="bg1"/>
              </a:solidFill>
              <a:latin typeface="Arial"/>
              <a:cs typeface="Arial"/>
              <a:hlinkClick r:id="">
                <a:extLst>
                  <a:ext uri="{A12FA001-AC4F-418D-AE19-62706E023703}">
                    <ahyp:hlinkClr xmlns="" xmlns:ahyp="http://schemas.microsoft.com/office/drawing/2018/hyperlinkcolor" val="tx"/>
                  </a:ext>
                </a:extLst>
              </a:hlinkClick>
            </a:endParaRPr>
          </a:p>
          <a:p>
            <a:pPr algn="just"/>
            <a:r>
              <a:rPr lang="es-ES" sz="2000" b="1" dirty="0">
                <a:solidFill>
                  <a:schemeClr val="bg1"/>
                </a:solidFill>
                <a:latin typeface="Arial"/>
                <a:ea typeface="+mn-lt"/>
                <a:cs typeface="+mn-lt"/>
                <a:hlinkClick r:id="rId6">
                  <a:extLst>
                    <a:ext uri="{A12FA001-AC4F-418D-AE19-62706E023703}">
                      <ahyp:hlinkClr xmlns="" xmlns:ahyp="http://schemas.microsoft.com/office/drawing/2018/hyperlinkcolor" val="tx"/>
                    </a:ext>
                  </a:extLst>
                </a:hlinkClick>
              </a:rPr>
              <a:t>https://pueblosoriginarios.com/biografias/quibian.html</a:t>
            </a:r>
            <a:endParaRPr lang="es-ES" sz="2000" b="1" dirty="0">
              <a:solidFill>
                <a:schemeClr val="bg1"/>
              </a:solidFill>
              <a:latin typeface="Arial"/>
              <a:cs typeface="Arial"/>
              <a:hlinkClick r:id="">
                <a:extLst>
                  <a:ext uri="{A12FA001-AC4F-418D-AE19-62706E023703}">
                    <ahyp:hlinkClr xmlns="" xmlns:ahyp="http://schemas.microsoft.com/office/drawing/2018/hyperlinkcolor" val="tx"/>
                  </a:ext>
                </a:extLst>
              </a:hlinkClick>
            </a:endParaRPr>
          </a:p>
          <a:p>
            <a:pPr algn="just"/>
            <a:r>
              <a:rPr lang="es-ES" sz="2000" b="1" dirty="0">
                <a:solidFill>
                  <a:schemeClr val="bg1"/>
                </a:solidFill>
                <a:latin typeface="Arial"/>
                <a:ea typeface="+mn-lt"/>
                <a:cs typeface="+mn-lt"/>
                <a:hlinkClick r:id="rId7">
                  <a:extLst>
                    <a:ext uri="{A12FA001-AC4F-418D-AE19-62706E023703}">
                      <ahyp:hlinkClr xmlns="" xmlns:ahyp="http://schemas.microsoft.com/office/drawing/2018/hyperlinkcolor" val="tx"/>
                    </a:ext>
                  </a:extLst>
                </a:hlinkClick>
              </a:rPr>
              <a:t>https://www.ebay.es/itm/325147951786</a:t>
            </a:r>
            <a:endParaRPr lang="es-ES" sz="2000" b="1" dirty="0">
              <a:solidFill>
                <a:schemeClr val="bg1"/>
              </a:solidFill>
              <a:latin typeface="Arial"/>
              <a:cs typeface="Arial"/>
              <a:hlinkClick r:id="rId7">
                <a:extLst>
                  <a:ext uri="{A12FA001-AC4F-418D-AE19-62706E023703}">
                    <ahyp:hlinkClr xmlns="" xmlns:ahyp="http://schemas.microsoft.com/office/drawing/2018/hyperlinkcolor" val="tx"/>
                  </a:ext>
                </a:extLst>
              </a:hlinkClick>
            </a:endParaRPr>
          </a:p>
          <a:p>
            <a:endParaRPr lang="es-ES" dirty="0">
              <a:solidFill>
                <a:srgbClr val="FFFFFF">
                  <a:alpha val="70000"/>
                </a:srgbClr>
              </a:solidFill>
            </a:endParaRPr>
          </a:p>
        </p:txBody>
      </p:sp>
    </p:spTree>
    <p:extLst>
      <p:ext uri="{BB962C8B-B14F-4D97-AF65-F5344CB8AC3E}">
        <p14:creationId xmlns="" xmlns:p14="http://schemas.microsoft.com/office/powerpoint/2010/main" val="262627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01FC0EC-B566-D6D6-6854-99B0826701C7}"/>
              </a:ext>
            </a:extLst>
          </p:cNvPr>
          <p:cNvSpPr>
            <a:spLocks noGrp="1"/>
          </p:cNvSpPr>
          <p:nvPr>
            <p:ph type="title"/>
          </p:nvPr>
        </p:nvSpPr>
        <p:spPr>
          <a:xfrm>
            <a:off x="762000" y="762000"/>
            <a:ext cx="10668000" cy="4988943"/>
          </a:xfrm>
        </p:spPr>
        <p:txBody>
          <a:bodyPr>
            <a:normAutofit/>
          </a:bodyPr>
          <a:lstStyle/>
          <a:p>
            <a:pPr algn="just">
              <a:buFont typeface="Arial" pitchFamily="34" charset="0"/>
              <a:buChar char="•"/>
            </a:pPr>
            <a:r>
              <a:rPr lang="es-ES" sz="2000" dirty="0">
                <a:solidFill>
                  <a:schemeClr val="bg1"/>
                </a:solidFill>
                <a:latin typeface="Arial"/>
                <a:ea typeface="+mj-lt"/>
                <a:cs typeface="+mj-lt"/>
                <a:hlinkClick r:id="rId2">
                  <a:extLst>
                    <a:ext uri="{A12FA001-AC4F-418D-AE19-62706E023703}">
                      <ahyp:hlinkClr xmlns="" xmlns:ahyp="http://schemas.microsoft.com/office/drawing/2018/hyperlinkcolor" val="tx"/>
                    </a:ext>
                  </a:extLst>
                </a:hlinkClick>
              </a:rPr>
              <a:t>https://historia.nationalgeographic.com.es/edicion-impresa/articulos/amos-y-esclavos-vida-plantacion-algodon_16457</a:t>
            </a:r>
            <a:endParaRPr lang="es-ES" dirty="0">
              <a:solidFill>
                <a:schemeClr val="bg1"/>
              </a:solidFill>
              <a:latin typeface="Arial"/>
              <a:cs typeface="Arial"/>
              <a:hlinkClick r:id="rId2">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3">
                  <a:extLst>
                    <a:ext uri="{A12FA001-AC4F-418D-AE19-62706E023703}">
                      <ahyp:hlinkClr xmlns="" xmlns:ahyp="http://schemas.microsoft.com/office/drawing/2018/hyperlinkcolor" val="tx"/>
                    </a:ext>
                  </a:extLst>
                </a:hlinkClick>
              </a:rPr>
              <a:t>https://destinopanama.com.pa/2020/07/13/amos-y-esclavos-ii/</a:t>
            </a:r>
            <a:endParaRPr lang="es-ES" dirty="0">
              <a:solidFill>
                <a:schemeClr val="bg1"/>
              </a:solidFill>
              <a:latin typeface="Arial"/>
              <a:cs typeface="Arial"/>
              <a:hlinkClick r:id="rId3">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4">
                  <a:extLst>
                    <a:ext uri="{A12FA001-AC4F-418D-AE19-62706E023703}">
                      <ahyp:hlinkClr xmlns="" xmlns:ahyp="http://schemas.microsoft.com/office/drawing/2018/hyperlinkcolor" val="tx"/>
                    </a:ext>
                  </a:extLst>
                </a:hlinkClick>
              </a:rPr>
              <a:t>https://www.recuerdosdemimochila.com/isla-coiba/</a:t>
            </a:r>
            <a:endParaRPr lang="es-ES" dirty="0">
              <a:solidFill>
                <a:schemeClr val="bg1"/>
              </a:solidFill>
              <a:latin typeface="Arial"/>
              <a:cs typeface="Arial"/>
              <a:hlinkClick r:id="rId4">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5">
                  <a:extLst>
                    <a:ext uri="{A12FA001-AC4F-418D-AE19-62706E023703}">
                      <ahyp:hlinkClr xmlns="" xmlns:ahyp="http://schemas.microsoft.com/office/drawing/2018/hyperlinkcolor" val="tx"/>
                    </a:ext>
                  </a:extLst>
                </a:hlinkClick>
              </a:rPr>
              <a:t>https://lamesa.municipios.gob.pa/</a:t>
            </a:r>
            <a:endParaRPr lang="es-ES" dirty="0">
              <a:solidFill>
                <a:schemeClr val="bg1"/>
              </a:solidFill>
              <a:latin typeface="Arial"/>
              <a:cs typeface="Arial"/>
              <a:hlinkClick r:id="rId5">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6">
                  <a:extLst>
                    <a:ext uri="{A12FA001-AC4F-418D-AE19-62706E023703}">
                      <ahyp:hlinkClr xmlns="" xmlns:ahyp="http://schemas.microsoft.com/office/drawing/2018/hyperlinkcolor" val="tx"/>
                    </a:ext>
                  </a:extLst>
                </a:hlinkClick>
              </a:rPr>
              <a:t>https://www.univision.com/explora/las-10-islas-mas-grandes-del-mundo</a:t>
            </a:r>
            <a:endParaRPr lang="es-ES" dirty="0">
              <a:solidFill>
                <a:schemeClr val="bg1"/>
              </a:solidFill>
              <a:latin typeface="Arial"/>
              <a:cs typeface="Arial"/>
              <a:hlinkClick r:id="rId6">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7">
                  <a:extLst>
                    <a:ext uri="{A12FA001-AC4F-418D-AE19-62706E023703}">
                      <ahyp:hlinkClr xmlns="" xmlns:ahyp="http://schemas.microsoft.com/office/drawing/2018/hyperlinkcolor" val="tx"/>
                    </a:ext>
                  </a:extLst>
                </a:hlinkClick>
              </a:rPr>
              <a:t>http://wikimapia.org/27892959/es/El-Pil%C3%B3n#/photo/3409717</a:t>
            </a:r>
            <a:endParaRPr lang="es-ES" dirty="0">
              <a:solidFill>
                <a:schemeClr val="bg1"/>
              </a:solidFill>
              <a:latin typeface="Arial"/>
              <a:cs typeface="Arial"/>
              <a:hlinkClick r:id="rId7">
                <a:extLst>
                  <a:ext uri="{A12FA001-AC4F-418D-AE19-62706E023703}">
                    <ahyp:hlinkClr xmlns="" xmlns:ahyp="http://schemas.microsoft.com/office/drawing/2018/hyperlinkcolor" val="tx"/>
                  </a:ext>
                </a:extLst>
              </a:hlinkClick>
            </a:endParaRPr>
          </a:p>
          <a:p>
            <a:pPr algn="just">
              <a:buFont typeface="Arial" pitchFamily="34" charset="0"/>
              <a:buChar char="•"/>
            </a:pPr>
            <a:r>
              <a:rPr lang="es-ES" sz="2000" dirty="0">
                <a:solidFill>
                  <a:schemeClr val="bg1"/>
                </a:solidFill>
                <a:latin typeface="Arial"/>
                <a:ea typeface="+mj-lt"/>
                <a:cs typeface="+mj-lt"/>
                <a:hlinkClick r:id="rId8">
                  <a:extLst>
                    <a:ext uri="{A12FA001-AC4F-418D-AE19-62706E023703}">
                      <ahyp:hlinkClr xmlns="" xmlns:ahyp="http://schemas.microsoft.com/office/drawing/2018/hyperlinkcolor" val="tx"/>
                    </a:ext>
                  </a:extLst>
                </a:hlinkClick>
              </a:rPr>
              <a:t>https://proactivo.com.pe/wp-content/uploads/2021/05/mineria-ilegal-e1621866271866.jpeg</a:t>
            </a:r>
            <a:endParaRPr lang="es-ES" dirty="0">
              <a:solidFill>
                <a:schemeClr val="bg1"/>
              </a:solidFill>
              <a:latin typeface="Arial"/>
              <a:cs typeface="Arial"/>
              <a:hlinkClick r:id="rId8">
                <a:extLst>
                  <a:ext uri="{A12FA001-AC4F-418D-AE19-62706E023703}">
                    <ahyp:hlinkClr xmlns="" xmlns:ahyp="http://schemas.microsoft.com/office/drawing/2018/hyperlinkcolor" val="tx"/>
                  </a:ext>
                </a:extLst>
              </a:hlinkClick>
            </a:endParaRPr>
          </a:p>
        </p:txBody>
      </p:sp>
    </p:spTree>
    <p:extLst>
      <p:ext uri="{BB962C8B-B14F-4D97-AF65-F5344CB8AC3E}">
        <p14:creationId xmlns="" xmlns:p14="http://schemas.microsoft.com/office/powerpoint/2010/main" val="3291903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 name="Freeform: Shape 35">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51" name="Freeform: Shape 37">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52" name="Freeform: Shape 39">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53" name="Rectangle 41">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Monte Fuji con la niebla de la mañana y hojas rojas en el lago">
            <a:extLst>
              <a:ext uri="{FF2B5EF4-FFF2-40B4-BE49-F238E27FC236}">
                <a16:creationId xmlns="" xmlns:a16="http://schemas.microsoft.com/office/drawing/2014/main" id="{99A0E998-58C6-4A75-B00C-B8B7258EFED5}"/>
              </a:ext>
            </a:extLst>
          </p:cNvPr>
          <p:cNvPicPr>
            <a:picLocks noChangeAspect="1"/>
          </p:cNvPicPr>
          <p:nvPr/>
        </p:nvPicPr>
        <p:blipFill rotWithShape="1">
          <a:blip r:embed="rId2"/>
          <a:srcRect b="15835"/>
          <a:stretch/>
        </p:blipFill>
        <p:spPr>
          <a:xfrm>
            <a:off x="20" y="10"/>
            <a:ext cx="12207220" cy="6857990"/>
          </a:xfrm>
          <a:prstGeom prst="rect">
            <a:avLst/>
          </a:prstGeom>
        </p:spPr>
      </p:pic>
      <p:sp>
        <p:nvSpPr>
          <p:cNvPr id="54" name="Freeform: Shape 43">
            <a:extLst>
              <a:ext uri="{FF2B5EF4-FFF2-40B4-BE49-F238E27FC236}">
                <a16:creationId xmlns="" xmlns:a16="http://schemas.microsoft.com/office/drawing/2014/main" id="{15A93C08-5026-4474-A6D5-87A03C1357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45">
            <a:extLst>
              <a:ext uri="{FF2B5EF4-FFF2-40B4-BE49-F238E27FC236}">
                <a16:creationId xmlns="" xmlns:a16="http://schemas.microsoft.com/office/drawing/2014/main" id="{E633B38B-B87A-4288-A20F-0223A6C27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ítulo 1">
            <a:extLst>
              <a:ext uri="{FF2B5EF4-FFF2-40B4-BE49-F238E27FC236}">
                <a16:creationId xmlns="" xmlns:a16="http://schemas.microsoft.com/office/drawing/2014/main" id="{AEC747B6-2BD7-052D-2567-29E682EB0515}"/>
              </a:ext>
            </a:extLst>
          </p:cNvPr>
          <p:cNvSpPr>
            <a:spLocks noGrp="1"/>
          </p:cNvSpPr>
          <p:nvPr>
            <p:ph type="title"/>
          </p:nvPr>
        </p:nvSpPr>
        <p:spPr>
          <a:xfrm>
            <a:off x="2613" y="956943"/>
            <a:ext cx="4817748" cy="2138109"/>
          </a:xfrm>
        </p:spPr>
        <p:txBody>
          <a:bodyPr vert="horz" lIns="91440" tIns="45720" rIns="91440" bIns="45720" rtlCol="0" anchor="b">
            <a:normAutofit/>
          </a:bodyPr>
          <a:lstStyle/>
          <a:p>
            <a:r>
              <a:rPr lang="en-US" sz="4800" dirty="0">
                <a:latin typeface="Arial"/>
                <a:cs typeface="Arial"/>
              </a:rPr>
              <a:t>  </a:t>
            </a:r>
            <a:r>
              <a:rPr lang="en-US" sz="4800" kern="1200" dirty="0" err="1">
                <a:latin typeface="Arial"/>
                <a:cs typeface="Arial"/>
              </a:rPr>
              <a:t>Muchas</a:t>
            </a:r>
            <a:r>
              <a:rPr lang="en-US" sz="4800" kern="1200" dirty="0">
                <a:latin typeface="+mj-lt"/>
                <a:ea typeface="+mj-ea"/>
                <a:cs typeface="+mj-cs"/>
              </a:rPr>
              <a:t> gracias</a:t>
            </a:r>
          </a:p>
        </p:txBody>
      </p:sp>
    </p:spTree>
    <p:extLst>
      <p:ext uri="{BB962C8B-B14F-4D97-AF65-F5344CB8AC3E}">
        <p14:creationId xmlns="" xmlns:p14="http://schemas.microsoft.com/office/powerpoint/2010/main" val="35153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ADE02A15-D5FE-ADCC-4DD9-46E213D1E5C0}"/>
              </a:ext>
            </a:extLst>
          </p:cNvPr>
          <p:cNvSpPr>
            <a:spLocks noGrp="1"/>
          </p:cNvSpPr>
          <p:nvPr>
            <p:ph type="ctrTitle"/>
          </p:nvPr>
        </p:nvSpPr>
        <p:spPr>
          <a:xfrm>
            <a:off x="230038" y="762000"/>
            <a:ext cx="4600754" cy="1768416"/>
          </a:xfrm>
        </p:spPr>
        <p:txBody>
          <a:bodyPr>
            <a:normAutofit/>
          </a:bodyPr>
          <a:lstStyle/>
          <a:p>
            <a:pPr algn="just"/>
            <a:r>
              <a:rPr lang="es-ES" sz="4800" dirty="0">
                <a:latin typeface="Arial"/>
                <a:ea typeface="+mj-lt"/>
                <a:cs typeface="+mj-lt"/>
              </a:rPr>
              <a:t>Introducción</a:t>
            </a:r>
            <a:endParaRPr lang="es-ES" sz="4800" dirty="0">
              <a:latin typeface="Arial"/>
              <a:cs typeface="Arial"/>
            </a:endParaRPr>
          </a:p>
          <a:p>
            <a:pPr algn="l"/>
            <a:endParaRPr lang="es-ES" sz="4400"/>
          </a:p>
        </p:txBody>
      </p:sp>
      <p:sp>
        <p:nvSpPr>
          <p:cNvPr id="11" name="Freeform: Shape 10">
            <a:extLst>
              <a:ext uri="{FF2B5EF4-FFF2-40B4-BE49-F238E27FC236}">
                <a16:creationId xmlns="" xmlns:a16="http://schemas.microsoft.com/office/drawing/2014/main" id="{F798D3DD-23B7-41EE-9021-C8F9A8E2C1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3" name="Group 12">
            <a:extLst>
              <a:ext uri="{FF2B5EF4-FFF2-40B4-BE49-F238E27FC236}">
                <a16:creationId xmlns="" xmlns:a16="http://schemas.microsoft.com/office/drawing/2014/main" id="{2C072688-BFC7-4FE8-A45E-B3C63CBB96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4" name="Freeform: Shape 13">
              <a:extLst>
                <a:ext uri="{FF2B5EF4-FFF2-40B4-BE49-F238E27FC236}">
                  <a16:creationId xmlns="" xmlns:a16="http://schemas.microsoft.com/office/drawing/2014/main" id="{F3002ED9-43C6-4BA8-8941-9AFCB04E4D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15" name="Freeform: Shape 14">
              <a:extLst>
                <a:ext uri="{FF2B5EF4-FFF2-40B4-BE49-F238E27FC236}">
                  <a16:creationId xmlns="" xmlns:a16="http://schemas.microsoft.com/office/drawing/2014/main" id="{4EB09750-C9B1-40CE-AB9B-FEB308A1F3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3" name="Subtítulo 2">
            <a:extLst>
              <a:ext uri="{FF2B5EF4-FFF2-40B4-BE49-F238E27FC236}">
                <a16:creationId xmlns="" xmlns:a16="http://schemas.microsoft.com/office/drawing/2014/main" id="{A6C8B2CD-2D16-9BF2-B768-49DF219375D0}"/>
              </a:ext>
            </a:extLst>
          </p:cNvPr>
          <p:cNvSpPr>
            <a:spLocks noGrp="1"/>
          </p:cNvSpPr>
          <p:nvPr>
            <p:ph type="subTitle" idx="1"/>
          </p:nvPr>
        </p:nvSpPr>
        <p:spPr>
          <a:xfrm>
            <a:off x="230038" y="2530415"/>
            <a:ext cx="4945811" cy="3249283"/>
          </a:xfrm>
        </p:spPr>
        <p:txBody>
          <a:bodyPr vert="horz" lIns="91440" tIns="45720" rIns="91440" bIns="45720" rtlCol="0" anchor="t">
            <a:noAutofit/>
          </a:bodyPr>
          <a:lstStyle/>
          <a:p>
            <a:pPr algn="just">
              <a:lnSpc>
                <a:spcPct val="115000"/>
              </a:lnSpc>
            </a:pPr>
            <a:r>
              <a:rPr lang="es-ES" sz="2000" b="1" dirty="0">
                <a:solidFill>
                  <a:schemeClr val="bg1"/>
                </a:solidFill>
                <a:latin typeface="Arial"/>
                <a:ea typeface="+mn-lt"/>
                <a:cs typeface="+mn-lt"/>
              </a:rPr>
              <a:t>El destacado intelectual Dr. Julio E. Mérida Luque, quien, entre otras cosas, se ha dedicado a la investigación de problemas nacionales, incluidos los aspectos que conforman la fisiografía del país, se propone editar su importante escrito “Fisiografía de la provincia de Veraguas”.</a:t>
            </a:r>
            <a:endParaRPr lang="es-ES" sz="2000" b="1" dirty="0">
              <a:solidFill>
                <a:schemeClr val="bg1"/>
              </a:solidFill>
              <a:latin typeface="Arial"/>
              <a:cs typeface="Arial"/>
            </a:endParaRPr>
          </a:p>
          <a:p>
            <a:pPr algn="l">
              <a:lnSpc>
                <a:spcPct val="115000"/>
              </a:lnSpc>
            </a:pPr>
            <a:endParaRPr lang="es-ES" sz="1100"/>
          </a:p>
        </p:txBody>
      </p:sp>
      <p:pic>
        <p:nvPicPr>
          <p:cNvPr id="4" name="Imagen 4" descr="Edificio en frente de una casa&#10;&#10;Descripción generada automáticamente">
            <a:extLst>
              <a:ext uri="{FF2B5EF4-FFF2-40B4-BE49-F238E27FC236}">
                <a16:creationId xmlns="" xmlns:a16="http://schemas.microsoft.com/office/drawing/2014/main" id="{92785CB8-DF05-7E2B-4F3D-3DAFD68D8B08}"/>
              </a:ext>
            </a:extLst>
          </p:cNvPr>
          <p:cNvPicPr>
            <a:picLocks noChangeAspect="1"/>
          </p:cNvPicPr>
          <p:nvPr/>
        </p:nvPicPr>
        <p:blipFill rotWithShape="1">
          <a:blip r:embed="rId2"/>
          <a:srcRect l="7668" r="14330" b="-2"/>
          <a:stretch/>
        </p:blipFill>
        <p:spPr>
          <a:xfrm>
            <a:off x="5334000" y="762000"/>
            <a:ext cx="6096000" cy="5333999"/>
          </a:xfrm>
          <a:prstGeom prst="rect">
            <a:avLst/>
          </a:prstGeom>
        </p:spPr>
      </p:pic>
    </p:spTree>
    <p:extLst>
      <p:ext uri="{BB962C8B-B14F-4D97-AF65-F5344CB8AC3E}">
        <p14:creationId xmlns="" xmlns:p14="http://schemas.microsoft.com/office/powerpoint/2010/main" val="4268838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4EF4A906-B422-6168-3A1C-8D7CC1D334F5}"/>
              </a:ext>
            </a:extLst>
          </p:cNvPr>
          <p:cNvSpPr>
            <a:spLocks noGrp="1"/>
          </p:cNvSpPr>
          <p:nvPr>
            <p:ph type="title"/>
          </p:nvPr>
        </p:nvSpPr>
        <p:spPr>
          <a:xfrm>
            <a:off x="373812" y="762000"/>
            <a:ext cx="4198188" cy="3048000"/>
          </a:xfrm>
        </p:spPr>
        <p:txBody>
          <a:bodyPr vert="horz" lIns="91440" tIns="45720" rIns="91440" bIns="45720" rtlCol="0" anchor="b">
            <a:noAutofit/>
          </a:bodyPr>
          <a:lstStyle/>
          <a:p>
            <a:pPr algn="just"/>
            <a:r>
              <a:rPr lang="es-HN" sz="2000" b="1" kern="1200" dirty="0">
                <a:solidFill>
                  <a:schemeClr val="bg1"/>
                </a:solidFill>
                <a:latin typeface="Arial"/>
                <a:cs typeface="Arial"/>
              </a:rPr>
              <a:t>Cuando los nativos de entonces desabrieron a Cristóbal Colón que desembarcaba en tierra firme, el conquistador escuchó a los naturales decir la palabra “</a:t>
            </a:r>
            <a:r>
              <a:rPr lang="es-HN" sz="2000" b="1" dirty="0">
                <a:solidFill>
                  <a:schemeClr val="bg1"/>
                </a:solidFill>
                <a:latin typeface="Arial"/>
                <a:cs typeface="Arial"/>
              </a:rPr>
              <a:t>Beragua</a:t>
            </a:r>
            <a:r>
              <a:rPr lang="es-HN" sz="2000" b="1" kern="1200" dirty="0">
                <a:solidFill>
                  <a:schemeClr val="bg1"/>
                </a:solidFill>
                <a:latin typeface="Arial"/>
                <a:cs typeface="Arial"/>
              </a:rPr>
              <a:t>” y consideró el genovés que era el nombre de esa región y desde entonces se conoció, dicho territorio, con el nombre de “</a:t>
            </a:r>
            <a:r>
              <a:rPr lang="es-HN" sz="2000" b="1" dirty="0">
                <a:solidFill>
                  <a:schemeClr val="bg1"/>
                </a:solidFill>
                <a:latin typeface="Arial"/>
                <a:cs typeface="Arial"/>
              </a:rPr>
              <a:t>Beragua</a:t>
            </a:r>
            <a:r>
              <a:rPr lang="es-HN" sz="2000" b="1" kern="1200" dirty="0">
                <a:solidFill>
                  <a:schemeClr val="bg1"/>
                </a:solidFill>
                <a:latin typeface="Arial"/>
                <a:cs typeface="Arial"/>
              </a:rPr>
              <a:t>”.</a:t>
            </a:r>
            <a:endParaRPr lang="es-HN" b="1">
              <a:solidFill>
                <a:schemeClr val="bg1"/>
              </a:solidFill>
            </a:endParaRPr>
          </a:p>
          <a:p>
            <a:endParaRPr lang="en-US" sz="1800" kern="1200">
              <a:solidFill>
                <a:schemeClr val="tx1"/>
              </a:solidFill>
              <a:latin typeface="+mj-lt"/>
              <a:ea typeface="+mj-ea"/>
              <a:cs typeface="+mj-cs"/>
            </a:endParaRPr>
          </a:p>
        </p:txBody>
      </p:sp>
      <p:sp>
        <p:nvSpPr>
          <p:cNvPr id="16" name="Freeform: Shape 15">
            <a:extLst>
              <a:ext uri="{FF2B5EF4-FFF2-40B4-BE49-F238E27FC236}">
                <a16:creationId xmlns="" xmlns:a16="http://schemas.microsoft.com/office/drawing/2014/main" id="{F798D3DD-23B7-41EE-9021-C8F9A8E2C1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18" name="Group 17">
            <a:extLst>
              <a:ext uri="{FF2B5EF4-FFF2-40B4-BE49-F238E27FC236}">
                <a16:creationId xmlns="" xmlns:a16="http://schemas.microsoft.com/office/drawing/2014/main" id="{2C072688-BFC7-4FE8-A45E-B3C63CBB963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1" y="5829359"/>
            <a:ext cx="4333875" cy="1028642"/>
            <a:chOff x="7153921" y="5829359"/>
            <a:chExt cx="5038079" cy="1028642"/>
          </a:xfrm>
        </p:grpSpPr>
        <p:sp>
          <p:nvSpPr>
            <p:cNvPr id="19" name="Freeform: Shape 18">
              <a:extLst>
                <a:ext uri="{FF2B5EF4-FFF2-40B4-BE49-F238E27FC236}">
                  <a16:creationId xmlns="" xmlns:a16="http://schemas.microsoft.com/office/drawing/2014/main" id="{F3002ED9-43C6-4BA8-8941-9AFCB04E4D7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0" name="Freeform: Shape 19">
              <a:extLst>
                <a:ext uri="{FF2B5EF4-FFF2-40B4-BE49-F238E27FC236}">
                  <a16:creationId xmlns="" xmlns:a16="http://schemas.microsoft.com/office/drawing/2014/main" id="{4EB09750-C9B1-40CE-AB9B-FEB308A1F3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pic>
        <p:nvPicPr>
          <p:cNvPr id="3" name="Imagen 3">
            <a:extLst>
              <a:ext uri="{FF2B5EF4-FFF2-40B4-BE49-F238E27FC236}">
                <a16:creationId xmlns="" xmlns:a16="http://schemas.microsoft.com/office/drawing/2014/main" id="{6CA4BDB5-ABC2-A62F-DE58-DFAFFE5B26F5}"/>
              </a:ext>
            </a:extLst>
          </p:cNvPr>
          <p:cNvPicPr>
            <a:picLocks noChangeAspect="1"/>
          </p:cNvPicPr>
          <p:nvPr/>
        </p:nvPicPr>
        <p:blipFill rotWithShape="1">
          <a:blip r:embed="rId2"/>
          <a:srcRect r="29623" b="1"/>
          <a:stretch/>
        </p:blipFill>
        <p:spPr>
          <a:xfrm>
            <a:off x="5334000" y="762000"/>
            <a:ext cx="6096000" cy="5333999"/>
          </a:xfrm>
          <a:prstGeom prst="rect">
            <a:avLst/>
          </a:prstGeom>
        </p:spPr>
      </p:pic>
    </p:spTree>
    <p:extLst>
      <p:ext uri="{BB962C8B-B14F-4D97-AF65-F5344CB8AC3E}">
        <p14:creationId xmlns="" xmlns:p14="http://schemas.microsoft.com/office/powerpoint/2010/main" val="33318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Freeform: Shape 15">
            <a:extLst>
              <a:ext uri="{FF2B5EF4-FFF2-40B4-BE49-F238E27FC236}">
                <a16:creationId xmlns="" xmlns:a16="http://schemas.microsoft.com/office/drawing/2014/main" id="{8C3ED992-EB89-4C2F-8A9A-947E91BC61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custGeom>
            <a:avLst/>
            <a:gdLst>
              <a:gd name="connsiteX0" fmla="*/ 0 w 6096000"/>
              <a:gd name="connsiteY0" fmla="*/ 0 h 6858000"/>
              <a:gd name="connsiteX1" fmla="*/ 2758239 w 6096000"/>
              <a:gd name="connsiteY1" fmla="*/ 0 h 6858000"/>
              <a:gd name="connsiteX2" fmla="*/ 2916747 w 6096000"/>
              <a:gd name="connsiteY2" fmla="*/ 218181 h 6858000"/>
              <a:gd name="connsiteX3" fmla="*/ 4839749 w 6096000"/>
              <a:gd name="connsiteY3" fmla="*/ 2631787 h 6858000"/>
              <a:gd name="connsiteX4" fmla="*/ 6095001 w 6096000"/>
              <a:gd name="connsiteY4" fmla="*/ 5672947 h 6858000"/>
              <a:gd name="connsiteX5" fmla="*/ 5792922 w 6096000"/>
              <a:gd name="connsiteY5" fmla="*/ 6612444 h 6858000"/>
              <a:gd name="connsiteX6" fmla="*/ 5671607 w 6096000"/>
              <a:gd name="connsiteY6" fmla="*/ 6771753 h 6858000"/>
              <a:gd name="connsiteX7" fmla="*/ 5591643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55F5D1E8-E605-4EFC-8912-6E191F84FE2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ítulo 1">
            <a:extLst>
              <a:ext uri="{FF2B5EF4-FFF2-40B4-BE49-F238E27FC236}">
                <a16:creationId xmlns="" xmlns:a16="http://schemas.microsoft.com/office/drawing/2014/main" id="{FA693DB3-3EC7-A158-FFCC-38499A0EC79C}"/>
              </a:ext>
            </a:extLst>
          </p:cNvPr>
          <p:cNvSpPr>
            <a:spLocks noGrp="1"/>
          </p:cNvSpPr>
          <p:nvPr>
            <p:ph type="title"/>
          </p:nvPr>
        </p:nvSpPr>
        <p:spPr>
          <a:xfrm>
            <a:off x="6340416" y="1322717"/>
            <a:ext cx="5089584" cy="2487283"/>
          </a:xfrm>
        </p:spPr>
        <p:txBody>
          <a:bodyPr vert="horz" lIns="91440" tIns="45720" rIns="91440" bIns="45720" rtlCol="0" anchor="b">
            <a:normAutofit/>
          </a:bodyPr>
          <a:lstStyle/>
          <a:p>
            <a:pPr algn="just"/>
            <a:r>
              <a:rPr lang="es-HN" sz="2000" b="1" kern="1200" dirty="0">
                <a:solidFill>
                  <a:schemeClr val="bg1"/>
                </a:solidFill>
                <a:latin typeface="Arial"/>
                <a:cs typeface="Arial"/>
              </a:rPr>
              <a:t>Muchos años después el Rey de España, mediante una cédula real, determinó agregarle una ”s” al nombre y quedó como” Beraguas” y finalmente, se conoce la provincia, que tiene costas en ambos mares, como Veraguas, con ”v”.</a:t>
            </a:r>
            <a:endParaRPr lang="es-HN" sz="2000" dirty="0">
              <a:solidFill>
                <a:schemeClr val="bg1"/>
              </a:solidFill>
              <a:latin typeface="Arial"/>
              <a:cs typeface="Arial"/>
            </a:endParaRPr>
          </a:p>
          <a:p>
            <a:endParaRPr lang="en-US" sz="1800" kern="1200">
              <a:solidFill>
                <a:schemeClr val="tx1"/>
              </a:solidFill>
              <a:latin typeface="+mj-lt"/>
              <a:ea typeface="+mj-ea"/>
              <a:cs typeface="+mj-cs"/>
            </a:endParaRPr>
          </a:p>
        </p:txBody>
      </p:sp>
      <p:pic>
        <p:nvPicPr>
          <p:cNvPr id="3" name="Imagen 3">
            <a:extLst>
              <a:ext uri="{FF2B5EF4-FFF2-40B4-BE49-F238E27FC236}">
                <a16:creationId xmlns="" xmlns:a16="http://schemas.microsoft.com/office/drawing/2014/main" id="{80827CB7-99A4-50CA-FCBB-20B07A8B19C0}"/>
              </a:ext>
            </a:extLst>
          </p:cNvPr>
          <p:cNvPicPr>
            <a:picLocks noChangeAspect="1"/>
          </p:cNvPicPr>
          <p:nvPr/>
        </p:nvPicPr>
        <p:blipFill>
          <a:blip r:embed="rId2"/>
          <a:stretch>
            <a:fillRect/>
          </a:stretch>
        </p:blipFill>
        <p:spPr>
          <a:xfrm>
            <a:off x="761999" y="789401"/>
            <a:ext cx="5334000" cy="5279198"/>
          </a:xfrm>
          <a:prstGeom prst="rect">
            <a:avLst/>
          </a:prstGeom>
        </p:spPr>
      </p:pic>
    </p:spTree>
    <p:extLst>
      <p:ext uri="{BB962C8B-B14F-4D97-AF65-F5344CB8AC3E}">
        <p14:creationId xmlns="" xmlns:p14="http://schemas.microsoft.com/office/powerpoint/2010/main" val="3731135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Freeform: Shape 15">
            <a:extLst>
              <a:ext uri="{FF2B5EF4-FFF2-40B4-BE49-F238E27FC236}">
                <a16:creationId xmlns="" xmlns:a16="http://schemas.microsoft.com/office/drawing/2014/main" id="{BFC5A2D8-56E8-47FB-975D-D777AFEA4F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64728" y="3"/>
            <a:ext cx="6927272" cy="5330949"/>
          </a:xfrm>
          <a:custGeom>
            <a:avLst/>
            <a:gdLst>
              <a:gd name="connsiteX0" fmla="*/ 0 w 6927272"/>
              <a:gd name="connsiteY0" fmla="*/ 0 h 5330949"/>
              <a:gd name="connsiteX1" fmla="*/ 6927272 w 6927272"/>
              <a:gd name="connsiteY1" fmla="*/ 0 h 5330949"/>
              <a:gd name="connsiteX2" fmla="*/ 6927272 w 6927272"/>
              <a:gd name="connsiteY2" fmla="*/ 3912793 h 5330949"/>
              <a:gd name="connsiteX3" fmla="*/ 6884989 w 6927272"/>
              <a:gd name="connsiteY3" fmla="*/ 4002742 h 5330949"/>
              <a:gd name="connsiteX4" fmla="*/ 6592028 w 6927272"/>
              <a:gd name="connsiteY4" fmla="*/ 4494163 h 5330949"/>
              <a:gd name="connsiteX5" fmla="*/ 3742808 w 6927272"/>
              <a:gd name="connsiteY5" fmla="*/ 5122218 h 5330949"/>
              <a:gd name="connsiteX6" fmla="*/ 326623 w 6927272"/>
              <a:gd name="connsiteY6" fmla="*/ 2148182 h 5330949"/>
              <a:gd name="connsiteX7" fmla="*/ 13721 w 6927272"/>
              <a:gd name="connsiteY7" fmla="*/ 201231 h 533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7272" h="5330949">
                <a:moveTo>
                  <a:pt x="0" y="0"/>
                </a:moveTo>
                <a:lnTo>
                  <a:pt x="6927272" y="0"/>
                </a:lnTo>
                <a:lnTo>
                  <a:pt x="6927272" y="3912793"/>
                </a:lnTo>
                <a:lnTo>
                  <a:pt x="6884989" y="4002742"/>
                </a:lnTo>
                <a:cubicBezTo>
                  <a:pt x="6799406" y="4174873"/>
                  <a:pt x="6702812" y="4339578"/>
                  <a:pt x="6592028" y="4494163"/>
                </a:cubicBezTo>
                <a:cubicBezTo>
                  <a:pt x="5802121" y="5596640"/>
                  <a:pt x="4821632" y="5380883"/>
                  <a:pt x="3742808" y="5122218"/>
                </a:cubicBezTo>
                <a:cubicBezTo>
                  <a:pt x="2131653" y="4735722"/>
                  <a:pt x="759367" y="4191689"/>
                  <a:pt x="326623" y="2148182"/>
                </a:cubicBezTo>
                <a:cubicBezTo>
                  <a:pt x="186907" y="1488770"/>
                  <a:pt x="67840" y="834043"/>
                  <a:pt x="13721" y="20123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 xmlns:a16="http://schemas.microsoft.com/office/drawing/2014/main" id="{A9896C11-F8DF-437A-B349-8AFD602D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5791199" y="-1219198"/>
            <a:ext cx="5181601" cy="7620000"/>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ítulo 1">
            <a:extLst>
              <a:ext uri="{FF2B5EF4-FFF2-40B4-BE49-F238E27FC236}">
                <a16:creationId xmlns="" xmlns:a16="http://schemas.microsoft.com/office/drawing/2014/main" id="{D37B71E5-76A7-3416-0123-B2B95AD0AC5B}"/>
              </a:ext>
            </a:extLst>
          </p:cNvPr>
          <p:cNvSpPr>
            <a:spLocks noGrp="1"/>
          </p:cNvSpPr>
          <p:nvPr>
            <p:ph type="title"/>
          </p:nvPr>
        </p:nvSpPr>
        <p:spPr>
          <a:xfrm>
            <a:off x="301925" y="1509623"/>
            <a:ext cx="5032075" cy="2645433"/>
          </a:xfrm>
        </p:spPr>
        <p:txBody>
          <a:bodyPr vert="horz" lIns="91440" tIns="45720" rIns="91440" bIns="45720" rtlCol="0" anchor="b">
            <a:normAutofit/>
          </a:bodyPr>
          <a:lstStyle/>
          <a:p>
            <a:pPr algn="just"/>
            <a:r>
              <a:rPr lang="es-ES" sz="2000" b="1" kern="1200" dirty="0">
                <a:solidFill>
                  <a:schemeClr val="bg1"/>
                </a:solidFill>
                <a:latin typeface="Arial"/>
                <a:cs typeface="Arial"/>
              </a:rPr>
              <a:t>Pero además de la hermosa naturaleza, los conquistadores quedaron enloquecidos con las restallantes prendas de oro, que adornaban los cuerpos de los extraños habitantes. Los conquistadores fundaron la ciudad de Belén, pero el bravo comandante, el Quibián derrotó a los intrusos y destruyó el establecimiento</a:t>
            </a:r>
            <a:r>
              <a:rPr lang="es-ES" sz="2000" b="1" dirty="0">
                <a:solidFill>
                  <a:schemeClr val="bg1"/>
                </a:solidFill>
                <a:latin typeface="Arial"/>
                <a:cs typeface="Arial"/>
              </a:rPr>
              <a:t>.</a:t>
            </a:r>
            <a:endParaRPr lang="es-ES" sz="2000" b="1" kern="1200" dirty="0">
              <a:solidFill>
                <a:schemeClr val="bg1"/>
              </a:solidFill>
              <a:latin typeface="Arial"/>
              <a:cs typeface="Arial"/>
            </a:endParaRPr>
          </a:p>
        </p:txBody>
      </p:sp>
      <p:pic>
        <p:nvPicPr>
          <p:cNvPr id="3" name="Imagen 3">
            <a:extLst>
              <a:ext uri="{FF2B5EF4-FFF2-40B4-BE49-F238E27FC236}">
                <a16:creationId xmlns="" xmlns:a16="http://schemas.microsoft.com/office/drawing/2014/main" id="{C7ECF8EE-CED9-0108-5428-4CAF9F1DCB1B}"/>
              </a:ext>
            </a:extLst>
          </p:cNvPr>
          <p:cNvPicPr>
            <a:picLocks noChangeAspect="1"/>
          </p:cNvPicPr>
          <p:nvPr/>
        </p:nvPicPr>
        <p:blipFill>
          <a:blip r:embed="rId2"/>
          <a:stretch>
            <a:fillRect/>
          </a:stretch>
        </p:blipFill>
        <p:spPr>
          <a:xfrm>
            <a:off x="6096000" y="1732359"/>
            <a:ext cx="5334000" cy="3373755"/>
          </a:xfrm>
          <a:prstGeom prst="rect">
            <a:avLst/>
          </a:prstGeom>
        </p:spPr>
      </p:pic>
    </p:spTree>
    <p:extLst>
      <p:ext uri="{BB962C8B-B14F-4D97-AF65-F5344CB8AC3E}">
        <p14:creationId xmlns="" xmlns:p14="http://schemas.microsoft.com/office/powerpoint/2010/main" val="3097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38E40A4B-0D70-0188-A1EB-DC016B5D1754}"/>
              </a:ext>
            </a:extLst>
          </p:cNvPr>
          <p:cNvSpPr>
            <a:spLocks noGrp="1"/>
          </p:cNvSpPr>
          <p:nvPr>
            <p:ph type="title"/>
          </p:nvPr>
        </p:nvSpPr>
        <p:spPr>
          <a:xfrm>
            <a:off x="6858000" y="1524000"/>
            <a:ext cx="4572000" cy="2286000"/>
          </a:xfrm>
        </p:spPr>
        <p:txBody>
          <a:bodyPr vert="horz" lIns="91440" tIns="45720" rIns="91440" bIns="45720" rtlCol="0" anchor="b">
            <a:noAutofit/>
          </a:bodyPr>
          <a:lstStyle/>
          <a:p>
            <a:pPr algn="just"/>
            <a:r>
              <a:rPr lang="es-AR" sz="2000" b="1" kern="1200" dirty="0">
                <a:solidFill>
                  <a:schemeClr val="bg1"/>
                </a:solidFill>
                <a:latin typeface="Arial"/>
                <a:cs typeface="Arial"/>
              </a:rPr>
              <a:t>Posteriormente otro intrépido líder, llamado por los españoles con el nombre de “Urraca”, por 9 años batalló sin ser vencido; y dicen que para honrarlo y hacer un homenaje. En el siglo XX, un gobierno panameño le puso al centavo panameño, el supuesto rostro de Urracá, que viene a ser, apenas, un </a:t>
            </a:r>
            <a:r>
              <a:rPr lang="es-AR" sz="2000" b="1" dirty="0">
                <a:solidFill>
                  <a:schemeClr val="bg1"/>
                </a:solidFill>
                <a:latin typeface="Arial"/>
                <a:cs typeface="Arial"/>
              </a:rPr>
              <a:t>céntimo</a:t>
            </a:r>
            <a:r>
              <a:rPr lang="es-AR" sz="2000" b="1" kern="1200" dirty="0">
                <a:solidFill>
                  <a:schemeClr val="bg1"/>
                </a:solidFill>
                <a:latin typeface="Arial"/>
                <a:cs typeface="Arial"/>
              </a:rPr>
              <a:t> del Balboa. </a:t>
            </a:r>
            <a:endParaRPr lang="es-AR" sz="2000" b="1" dirty="0">
              <a:solidFill>
                <a:schemeClr val="bg1"/>
              </a:solidFill>
              <a:latin typeface="Arial"/>
              <a:cs typeface="Arial"/>
            </a:endParaRPr>
          </a:p>
          <a:p>
            <a:endParaRPr lang="en-US" sz="1800" kern="1200">
              <a:solidFill>
                <a:schemeClr val="tx1"/>
              </a:solidFill>
              <a:latin typeface="+mj-lt"/>
              <a:ea typeface="+mj-ea"/>
              <a:cs typeface="+mj-cs"/>
            </a:endParaRPr>
          </a:p>
        </p:txBody>
      </p:sp>
      <p:sp>
        <p:nvSpPr>
          <p:cNvPr id="16" name="Freeform: Shape 15">
            <a:extLst>
              <a:ext uri="{FF2B5EF4-FFF2-40B4-BE49-F238E27FC236}">
                <a16:creationId xmlns="" xmlns:a16="http://schemas.microsoft.com/office/drawing/2014/main" id="{FEDD342A-EF89-4827-9C79-749F28490B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5578824" cy="6028256"/>
          </a:xfrm>
          <a:custGeom>
            <a:avLst/>
            <a:gdLst>
              <a:gd name="connsiteX0" fmla="*/ 0 w 5578824"/>
              <a:gd name="connsiteY0" fmla="*/ 0 h 6028256"/>
              <a:gd name="connsiteX1" fmla="*/ 3897606 w 5578824"/>
              <a:gd name="connsiteY1" fmla="*/ 0 h 6028256"/>
              <a:gd name="connsiteX2" fmla="*/ 4274232 w 5578824"/>
              <a:gd name="connsiteY2" fmla="*/ 360545 h 6028256"/>
              <a:gd name="connsiteX3" fmla="*/ 4673934 w 5578824"/>
              <a:gd name="connsiteY3" fmla="*/ 738354 h 6028256"/>
              <a:gd name="connsiteX4" fmla="*/ 5421862 w 5578824"/>
              <a:gd name="connsiteY4" fmla="*/ 1773839 h 6028256"/>
              <a:gd name="connsiteX5" fmla="*/ 5469199 w 5578824"/>
              <a:gd name="connsiteY5" fmla="*/ 3329255 h 6028256"/>
              <a:gd name="connsiteX6" fmla="*/ 4741546 w 5578824"/>
              <a:gd name="connsiteY6" fmla="*/ 4877588 h 6028256"/>
              <a:gd name="connsiteX7" fmla="*/ 1325600 w 5578824"/>
              <a:gd name="connsiteY7" fmla="*/ 5980388 h 6028256"/>
              <a:gd name="connsiteX8" fmla="*/ 137593 w 5578824"/>
              <a:gd name="connsiteY8" fmla="*/ 5804042 h 6028256"/>
              <a:gd name="connsiteX9" fmla="*/ 0 w 5578824"/>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9"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B47A9921-6509-49C2-BEBF-924F280660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3" name="Imagen 3" descr="Imagen que contiene foto, objeto, diferente, naranja&#10;&#10;Descripción generada automáticamente">
            <a:extLst>
              <a:ext uri="{FF2B5EF4-FFF2-40B4-BE49-F238E27FC236}">
                <a16:creationId xmlns="" xmlns:a16="http://schemas.microsoft.com/office/drawing/2014/main" id="{6C175330-1D37-B534-F4F2-1CCE663201AA}"/>
              </a:ext>
            </a:extLst>
          </p:cNvPr>
          <p:cNvPicPr>
            <a:picLocks noChangeAspect="1"/>
          </p:cNvPicPr>
          <p:nvPr/>
        </p:nvPicPr>
        <p:blipFill>
          <a:blip r:embed="rId2"/>
          <a:stretch>
            <a:fillRect/>
          </a:stretch>
        </p:blipFill>
        <p:spPr>
          <a:xfrm>
            <a:off x="-2" y="456688"/>
            <a:ext cx="6095999" cy="5201674"/>
          </a:xfrm>
          <a:prstGeom prst="rect">
            <a:avLst/>
          </a:prstGeom>
        </p:spPr>
      </p:pic>
    </p:spTree>
    <p:extLst>
      <p:ext uri="{BB962C8B-B14F-4D97-AF65-F5344CB8AC3E}">
        <p14:creationId xmlns="" xmlns:p14="http://schemas.microsoft.com/office/powerpoint/2010/main" val="17289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B15E4E"/>
          </a:solidFill>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Freeform: Shape 15">
            <a:extLst>
              <a:ext uri="{FF2B5EF4-FFF2-40B4-BE49-F238E27FC236}">
                <a16:creationId xmlns="" xmlns:a16="http://schemas.microsoft.com/office/drawing/2014/main" id="{4A8FDA66-67B4-4DBE-8354-C26F91ADB6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
            <a:ext cx="12191999" cy="6857999"/>
          </a:xfrm>
          <a:custGeom>
            <a:avLst/>
            <a:gdLst>
              <a:gd name="connsiteX0" fmla="*/ 0 w 12191999"/>
              <a:gd name="connsiteY0" fmla="*/ 0 h 6857999"/>
              <a:gd name="connsiteX1" fmla="*/ 12191999 w 12191999"/>
              <a:gd name="connsiteY1" fmla="*/ 0 h 6857999"/>
              <a:gd name="connsiteX2" fmla="*/ 12191999 w 12191999"/>
              <a:gd name="connsiteY2" fmla="*/ 6857999 h 6857999"/>
              <a:gd name="connsiteX3" fmla="*/ 0 w 1219199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1999" h="6857999">
                <a:moveTo>
                  <a:pt x="0" y="0"/>
                </a:moveTo>
                <a:lnTo>
                  <a:pt x="12191999" y="0"/>
                </a:lnTo>
                <a:lnTo>
                  <a:pt x="12191999" y="6857999"/>
                </a:lnTo>
                <a:lnTo>
                  <a:pt x="0" y="6857999"/>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3B2B1500-BB55-471C-8A9E-67288297EC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 xmlns:a16="http://schemas.microsoft.com/office/drawing/2014/main" id="{3045E22C-A99D-41BB-AF14-EF1B1E745A7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ítulo 1">
            <a:extLst>
              <a:ext uri="{FF2B5EF4-FFF2-40B4-BE49-F238E27FC236}">
                <a16:creationId xmlns="" xmlns:a16="http://schemas.microsoft.com/office/drawing/2014/main" id="{86329875-78CF-CD1D-2097-44759CFDA85F}"/>
              </a:ext>
            </a:extLst>
          </p:cNvPr>
          <p:cNvSpPr>
            <a:spLocks noGrp="1"/>
          </p:cNvSpPr>
          <p:nvPr>
            <p:ph type="title"/>
          </p:nvPr>
        </p:nvSpPr>
        <p:spPr>
          <a:xfrm>
            <a:off x="503208" y="1437146"/>
            <a:ext cx="4758906" cy="4270074"/>
          </a:xfrm>
        </p:spPr>
        <p:txBody>
          <a:bodyPr vert="horz" lIns="91440" tIns="45720" rIns="91440" bIns="45720" rtlCol="0" anchor="b">
            <a:noAutofit/>
          </a:bodyPr>
          <a:lstStyle/>
          <a:p>
            <a:r>
              <a:rPr lang="es-DO" sz="2000" kern="1200" dirty="0">
                <a:solidFill>
                  <a:schemeClr val="bg1"/>
                </a:solidFill>
                <a:latin typeface="Arial"/>
                <a:cs typeface="Arial"/>
              </a:rPr>
              <a:t>Pero justamente por las maravillosas prendas y desde luego por aquel subsuelo lleno de minas de oro, los pobres individuos, entonces denominados indios, casi murieron </a:t>
            </a:r>
            <a:r>
              <a:rPr lang="es-DO" sz="2000" dirty="0">
                <a:solidFill>
                  <a:schemeClr val="bg1"/>
                </a:solidFill>
                <a:latin typeface="Arial"/>
                <a:cs typeface="Arial"/>
              </a:rPr>
              <a:t>todos</a:t>
            </a:r>
            <a:r>
              <a:rPr lang="es-DO" sz="2000" kern="1200" dirty="0">
                <a:solidFill>
                  <a:schemeClr val="bg1"/>
                </a:solidFill>
                <a:latin typeface="Arial"/>
                <a:cs typeface="Arial"/>
              </a:rPr>
              <a:t>…. Así, liberados los naturales los conquistadores comenzaron a explotar las minas de Santa Fe, Concepción, Cocuyo y Candelaria y otras para lo cual importaron unos 2000 esclavos negros.</a:t>
            </a:r>
          </a:p>
          <a:p>
            <a:endParaRPr lang="en-US" sz="1400" kern="1200">
              <a:solidFill>
                <a:schemeClr val="tx1"/>
              </a:solidFill>
              <a:latin typeface="+mj-lt"/>
              <a:ea typeface="+mj-ea"/>
              <a:cs typeface="+mj-cs"/>
            </a:endParaRPr>
          </a:p>
        </p:txBody>
      </p:sp>
      <p:pic>
        <p:nvPicPr>
          <p:cNvPr id="3" name="Imagen 3" descr="Imagen que contiene exterior, grupo, sucio, hombre&#10;&#10;Descripción generada automáticamente">
            <a:extLst>
              <a:ext uri="{FF2B5EF4-FFF2-40B4-BE49-F238E27FC236}">
                <a16:creationId xmlns="" xmlns:a16="http://schemas.microsoft.com/office/drawing/2014/main" id="{A516C14E-570C-C196-BA68-544571111B08}"/>
              </a:ext>
            </a:extLst>
          </p:cNvPr>
          <p:cNvPicPr>
            <a:picLocks noChangeAspect="1"/>
          </p:cNvPicPr>
          <p:nvPr/>
        </p:nvPicPr>
        <p:blipFill>
          <a:blip r:embed="rId2"/>
          <a:stretch>
            <a:fillRect/>
          </a:stretch>
        </p:blipFill>
        <p:spPr>
          <a:xfrm>
            <a:off x="6671095" y="1065543"/>
            <a:ext cx="5212630" cy="4503226"/>
          </a:xfrm>
          <a:prstGeom prst="rect">
            <a:avLst/>
          </a:prstGeom>
        </p:spPr>
      </p:pic>
    </p:spTree>
    <p:extLst>
      <p:ext uri="{BB962C8B-B14F-4D97-AF65-F5344CB8AC3E}">
        <p14:creationId xmlns="" xmlns:p14="http://schemas.microsoft.com/office/powerpoint/2010/main" val="2262853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987A0FBA-CC04-4256-A8EB-BB3C543E98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C75CD783-E708-4711-B23C-5B7B72A3D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5578824" cy="6028256"/>
          </a:xfrm>
          <a:custGeom>
            <a:avLst/>
            <a:gdLst>
              <a:gd name="connsiteX0" fmla="*/ 0 w 5578824"/>
              <a:gd name="connsiteY0" fmla="*/ 0 h 6028256"/>
              <a:gd name="connsiteX1" fmla="*/ 3897606 w 5578824"/>
              <a:gd name="connsiteY1" fmla="*/ 0 h 6028256"/>
              <a:gd name="connsiteX2" fmla="*/ 4274232 w 5578824"/>
              <a:gd name="connsiteY2" fmla="*/ 360545 h 6028256"/>
              <a:gd name="connsiteX3" fmla="*/ 4673934 w 5578824"/>
              <a:gd name="connsiteY3" fmla="*/ 738354 h 6028256"/>
              <a:gd name="connsiteX4" fmla="*/ 5421862 w 5578824"/>
              <a:gd name="connsiteY4" fmla="*/ 1773839 h 6028256"/>
              <a:gd name="connsiteX5" fmla="*/ 5469199 w 5578824"/>
              <a:gd name="connsiteY5" fmla="*/ 3329255 h 6028256"/>
              <a:gd name="connsiteX6" fmla="*/ 4741546 w 5578824"/>
              <a:gd name="connsiteY6" fmla="*/ 4877588 h 6028256"/>
              <a:gd name="connsiteX7" fmla="*/ 1325600 w 5578824"/>
              <a:gd name="connsiteY7" fmla="*/ 5980388 h 6028256"/>
              <a:gd name="connsiteX8" fmla="*/ 137593 w 5578824"/>
              <a:gd name="connsiteY8" fmla="*/ 5804042 h 6028256"/>
              <a:gd name="connsiteX9" fmla="*/ 0 w 5578824"/>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9"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 xmlns:a16="http://schemas.microsoft.com/office/drawing/2014/main" id="{E633B38B-B87A-4288-A20F-0223A6C27A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6" name="Imagen 6">
            <a:extLst>
              <a:ext uri="{FF2B5EF4-FFF2-40B4-BE49-F238E27FC236}">
                <a16:creationId xmlns="" xmlns:a16="http://schemas.microsoft.com/office/drawing/2014/main" id="{205A0807-F502-4274-53F8-CA40BAE12E4F}"/>
              </a:ext>
            </a:extLst>
          </p:cNvPr>
          <p:cNvPicPr>
            <a:picLocks noChangeAspect="1"/>
          </p:cNvPicPr>
          <p:nvPr/>
        </p:nvPicPr>
        <p:blipFill>
          <a:blip r:embed="rId2"/>
          <a:stretch>
            <a:fillRect/>
          </a:stretch>
        </p:blipFill>
        <p:spPr>
          <a:xfrm>
            <a:off x="177732" y="1446505"/>
            <a:ext cx="4638684" cy="3470956"/>
          </a:xfrm>
          <a:prstGeom prst="rect">
            <a:avLst/>
          </a:prstGeom>
        </p:spPr>
      </p:pic>
      <p:sp>
        <p:nvSpPr>
          <p:cNvPr id="3" name="Marcador de contenido 2">
            <a:extLst>
              <a:ext uri="{FF2B5EF4-FFF2-40B4-BE49-F238E27FC236}">
                <a16:creationId xmlns="" xmlns:a16="http://schemas.microsoft.com/office/drawing/2014/main" id="{4D1B632E-0C9D-DAA1-6F7A-F7600C9AFFDF}"/>
              </a:ext>
            </a:extLst>
          </p:cNvPr>
          <p:cNvSpPr>
            <a:spLocks noGrp="1"/>
          </p:cNvSpPr>
          <p:nvPr>
            <p:ph idx="1"/>
          </p:nvPr>
        </p:nvSpPr>
        <p:spPr>
          <a:xfrm>
            <a:off x="6096000" y="2286000"/>
            <a:ext cx="5334000" cy="3810001"/>
          </a:xfrm>
        </p:spPr>
        <p:txBody>
          <a:bodyPr vert="horz" lIns="91440" tIns="45720" rIns="91440" bIns="45720" rtlCol="0" anchor="t">
            <a:normAutofit/>
          </a:bodyPr>
          <a:lstStyle/>
          <a:p>
            <a:pPr marL="0" indent="0">
              <a:lnSpc>
                <a:spcPct val="115000"/>
              </a:lnSpc>
              <a:buNone/>
            </a:pPr>
            <a:r>
              <a:rPr lang="es-ES" sz="2000" dirty="0">
                <a:latin typeface="Arial"/>
                <a:ea typeface="+mn-lt"/>
                <a:cs typeface="+mn-lt"/>
              </a:rPr>
              <a:t>Pero cuando los conquistadores se apoderaron del Perú, cuyas minas eran más ricas, abandonaron las de Veraguas. Los esclavos fueron distribuidos en aéreas de Santa Fe, Nata, San Francisco, Montijo y otras comunidades. Y  por muchísimo tiempo, la riquísima región norte quedó, como se sabe, sumida en el atraso. Aquello fue en el Norte.</a:t>
            </a:r>
            <a:endParaRPr lang="es-ES" sz="2000">
              <a:latin typeface="Arial"/>
              <a:cs typeface="Arial"/>
            </a:endParaRPr>
          </a:p>
        </p:txBody>
      </p:sp>
      <p:sp>
        <p:nvSpPr>
          <p:cNvPr id="2" name="Título 1">
            <a:extLst>
              <a:ext uri="{FF2B5EF4-FFF2-40B4-BE49-F238E27FC236}">
                <a16:creationId xmlns="" xmlns:a16="http://schemas.microsoft.com/office/drawing/2014/main" id="{E3AB7F65-213D-9508-1EF1-A3973DD8B102}"/>
              </a:ext>
            </a:extLst>
          </p:cNvPr>
          <p:cNvSpPr>
            <a:spLocks noGrp="1"/>
          </p:cNvSpPr>
          <p:nvPr>
            <p:ph type="title"/>
          </p:nvPr>
        </p:nvSpPr>
        <p:spPr>
          <a:xfrm>
            <a:off x="6096000" y="762000"/>
            <a:ext cx="5334000" cy="1524000"/>
          </a:xfrm>
        </p:spPr>
        <p:txBody>
          <a:bodyPr>
            <a:normAutofit/>
          </a:bodyPr>
          <a:lstStyle/>
          <a:p>
            <a:r>
              <a:rPr lang="es-ES" sz="3200"/>
              <a:t/>
            </a:r>
            <a:br>
              <a:rPr lang="es-ES" sz="3200"/>
            </a:br>
            <a:endParaRPr lang="es-ES" sz="3200"/>
          </a:p>
        </p:txBody>
      </p:sp>
    </p:spTree>
    <p:extLst>
      <p:ext uri="{BB962C8B-B14F-4D97-AF65-F5344CB8AC3E}">
        <p14:creationId xmlns="" xmlns:p14="http://schemas.microsoft.com/office/powerpoint/2010/main" val="426016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 xmlns:a16="http://schemas.microsoft.com/office/drawing/2014/main" id="{A6EF5A53-0A64-4CA5-B9C7-1CB97CB5C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0" name="Freeform: Shape 9">
            <a:extLst>
              <a:ext uri="{FF2B5EF4-FFF2-40B4-BE49-F238E27FC236}">
                <a16:creationId xmlns="" xmlns:a16="http://schemas.microsoft.com/office/drawing/2014/main" id="{34ABFBEA-4EB0-4D02-A2C0-1733CD3D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 xmlns:a16="http://schemas.microsoft.com/office/drawing/2014/main" id="{19E083F6-57F4-487B-A766-EA0462B1EE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4" name="Rectangle 13">
            <a:extLst>
              <a:ext uri="{FF2B5EF4-FFF2-40B4-BE49-F238E27FC236}">
                <a16:creationId xmlns="" xmlns:a16="http://schemas.microsoft.com/office/drawing/2014/main" id="{7A18C9FB-EC4C-4DAE-8F7D-C6E5AF6079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ítulo 1">
            <a:extLst>
              <a:ext uri="{FF2B5EF4-FFF2-40B4-BE49-F238E27FC236}">
                <a16:creationId xmlns="" xmlns:a16="http://schemas.microsoft.com/office/drawing/2014/main" id="{12747ED1-D3AF-BED5-5DDB-6C01336F03E7}"/>
              </a:ext>
            </a:extLst>
          </p:cNvPr>
          <p:cNvSpPr>
            <a:spLocks noGrp="1"/>
          </p:cNvSpPr>
          <p:nvPr>
            <p:ph type="title"/>
          </p:nvPr>
        </p:nvSpPr>
        <p:spPr>
          <a:xfrm>
            <a:off x="6867896" y="531963"/>
            <a:ext cx="4562104" cy="3169180"/>
          </a:xfrm>
        </p:spPr>
        <p:txBody>
          <a:bodyPr vert="horz" lIns="91440" tIns="45720" rIns="91440" bIns="45720" rtlCol="0" anchor="b">
            <a:noAutofit/>
          </a:bodyPr>
          <a:lstStyle/>
          <a:p>
            <a:pPr algn="just"/>
            <a:r>
              <a:rPr lang="es-UY" sz="2000" b="1" kern="1200" dirty="0">
                <a:solidFill>
                  <a:schemeClr val="bg1"/>
                </a:solidFill>
                <a:latin typeface="Arial"/>
                <a:cs typeface="Arial"/>
              </a:rPr>
              <a:t>En el Sur se destaca, entre otras riquezas, la isla de Coiba. De allí también los conquistadores echaron a los titulados indígenas. De Coiba, los conquistadores extraían las duras y finas maderas, para la construcción de barcos. Cerca de Coiba, pero en el continente, los españoles fundaron en 1571, la ciudad de Filipina.</a:t>
            </a:r>
            <a:endParaRPr lang="es-UY" dirty="0">
              <a:solidFill>
                <a:schemeClr val="bg1"/>
              </a:solidFill>
            </a:endParaRPr>
          </a:p>
          <a:p>
            <a:endParaRPr lang="en-US" sz="1800" kern="1200">
              <a:solidFill>
                <a:schemeClr val="tx1"/>
              </a:solidFill>
              <a:latin typeface="+mj-lt"/>
              <a:ea typeface="+mj-ea"/>
              <a:cs typeface="+mj-cs"/>
            </a:endParaRPr>
          </a:p>
        </p:txBody>
      </p:sp>
      <p:sp>
        <p:nvSpPr>
          <p:cNvPr id="16" name="Freeform: Shape 15">
            <a:extLst>
              <a:ext uri="{FF2B5EF4-FFF2-40B4-BE49-F238E27FC236}">
                <a16:creationId xmlns="" xmlns:a16="http://schemas.microsoft.com/office/drawing/2014/main" id="{FEDD342A-EF89-4827-9C79-749F28490B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5578824" cy="6028256"/>
          </a:xfrm>
          <a:custGeom>
            <a:avLst/>
            <a:gdLst>
              <a:gd name="connsiteX0" fmla="*/ 0 w 5578824"/>
              <a:gd name="connsiteY0" fmla="*/ 0 h 6028256"/>
              <a:gd name="connsiteX1" fmla="*/ 3897606 w 5578824"/>
              <a:gd name="connsiteY1" fmla="*/ 0 h 6028256"/>
              <a:gd name="connsiteX2" fmla="*/ 4274232 w 5578824"/>
              <a:gd name="connsiteY2" fmla="*/ 360545 h 6028256"/>
              <a:gd name="connsiteX3" fmla="*/ 4673934 w 5578824"/>
              <a:gd name="connsiteY3" fmla="*/ 738354 h 6028256"/>
              <a:gd name="connsiteX4" fmla="*/ 5421862 w 5578824"/>
              <a:gd name="connsiteY4" fmla="*/ 1773839 h 6028256"/>
              <a:gd name="connsiteX5" fmla="*/ 5469199 w 5578824"/>
              <a:gd name="connsiteY5" fmla="*/ 3329255 h 6028256"/>
              <a:gd name="connsiteX6" fmla="*/ 4741546 w 5578824"/>
              <a:gd name="connsiteY6" fmla="*/ 4877588 h 6028256"/>
              <a:gd name="connsiteX7" fmla="*/ 1325600 w 5578824"/>
              <a:gd name="connsiteY7" fmla="*/ 5980388 h 6028256"/>
              <a:gd name="connsiteX8" fmla="*/ 137593 w 5578824"/>
              <a:gd name="connsiteY8" fmla="*/ 5804042 h 6028256"/>
              <a:gd name="connsiteX9" fmla="*/ 0 w 5578824"/>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9"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B47A9921-6509-49C2-BEBF-924F280660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3" name="Imagen 3" descr="Un río al lado de un lago&#10;&#10;Descripción generada automáticamente">
            <a:extLst>
              <a:ext uri="{FF2B5EF4-FFF2-40B4-BE49-F238E27FC236}">
                <a16:creationId xmlns="" xmlns:a16="http://schemas.microsoft.com/office/drawing/2014/main" id="{43EB2AD5-C173-B5A8-5112-D7A32F3B0D9D}"/>
              </a:ext>
            </a:extLst>
          </p:cNvPr>
          <p:cNvPicPr>
            <a:picLocks noChangeAspect="1"/>
          </p:cNvPicPr>
          <p:nvPr/>
        </p:nvPicPr>
        <p:blipFill>
          <a:blip r:embed="rId2"/>
          <a:stretch>
            <a:fillRect/>
          </a:stretch>
        </p:blipFill>
        <p:spPr>
          <a:xfrm>
            <a:off x="-158152" y="626603"/>
            <a:ext cx="6512941" cy="4329883"/>
          </a:xfrm>
          <a:prstGeom prst="rect">
            <a:avLst/>
          </a:prstGeom>
        </p:spPr>
      </p:pic>
    </p:spTree>
    <p:extLst>
      <p:ext uri="{BB962C8B-B14F-4D97-AF65-F5344CB8AC3E}">
        <p14:creationId xmlns="" xmlns:p14="http://schemas.microsoft.com/office/powerpoint/2010/main" val="3947817229"/>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TF00001246</Template>
  <TotalTime>8</TotalTime>
  <Words>625</Words>
  <Application>Microsoft Office PowerPoint</Application>
  <PresentationFormat>Personalizado</PresentationFormat>
  <Paragraphs>37</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PebbleVTI</vt:lpstr>
      <vt:lpstr> Fisiografía de la provincia de Veraguas </vt:lpstr>
      <vt:lpstr>Introducción </vt:lpstr>
      <vt:lpstr>Cuando los nativos de entonces desabrieron a Cristóbal Colón que desembarcaba en tierra firme, el conquistador escuchó a los naturales decir la palabra “Beragua” y consideró el genovés que era el nombre de esa región y desde entonces se conoció, dicho territorio, con el nombre de “Beragua”. </vt:lpstr>
      <vt:lpstr>Muchos años después el Rey de España, mediante una cédula real, determinó agregarle una ”s” al nombre y quedó como” Beraguas” y finalmente, se conoce la provincia, que tiene costas en ambos mares, como Veraguas, con ”v”. </vt:lpstr>
      <vt:lpstr>Pero además de la hermosa naturaleza, los conquistadores quedaron enloquecidos con las restallantes prendas de oro, que adornaban los cuerpos de los extraños habitantes. Los conquistadores fundaron la ciudad de Belén, pero el bravo comandante, el Quibián derrotó a los intrusos y destruyó el establecimiento.</vt:lpstr>
      <vt:lpstr>Posteriormente otro intrépido líder, llamado por los españoles con el nombre de “Urraca”, por 9 años batalló sin ser vencido; y dicen que para honrarlo y hacer un homenaje. En el siglo XX, un gobierno panameño le puso al centavo panameño, el supuesto rostro de Urracá, que viene a ser, apenas, un céntimo del Balboa.  </vt:lpstr>
      <vt:lpstr>Pero justamente por las maravillosas prendas y desde luego por aquel subsuelo lleno de minas de oro, los pobres individuos, entonces denominados indios, casi murieron todos…. Así, liberados los naturales los conquistadores comenzaron a explotar las minas de Santa Fe, Concepción, Cocuyo y Candelaria y otras para lo cual importaron unos 2000 esclavos negros. </vt:lpstr>
      <vt:lpstr> </vt:lpstr>
      <vt:lpstr>En el Sur se destaca, entre otras riquezas, la isla de Coiba. De allí también los conquistadores echaron a los titulados indígenas. De Coiba, los conquistadores extraían las duras y finas maderas, para la construcción de barcos. Cerca de Coiba, pero en el continente, los españoles fundaron en 1571, la ciudad de Filipina. </vt:lpstr>
      <vt:lpstr> Pero esta próspera localidad, en sus días fue constantemente atacada por los piratas, y sus pobladores, incluidos, los esclavos, abandonaron dicho poblado y  huyeron hacia el norte, y se establecieron en la meseta, y fundaron la comunidad que hoy se denomina La Mesa. </vt:lpstr>
      <vt:lpstr>Coiba, que ha sido avalada por Institutos Internacionales en la suma de 1000 millones de dólares, tiene una superficie de 49300 hectáreas. Es el parque marino más grande del mundo, la isla más grande del Pacífico americano y fue declarado por la UNESCO como Patrimonio mundial. Y esto es el sur. </vt:lpstr>
      <vt:lpstr>Pero queremos anotar un importante hecho cultural. Montijo, ha tenido entre otras cosas buenas, en dos poblaciones, El Pilón y el Bongo, los mejores aires del tamborito panameño. Uno de esos tamborito dice “Con los minerales vine, con los minerales voy, Ajé, je ja me voy con los minerales”      </vt:lpstr>
      <vt:lpstr> ¿Y qué son los “minerales” de esta tonada. Pues nada menos,  que los mineros que vinieron de las minas del norte. Es por tanto uno de los pocos tamboritos históricos  de nuestro folclor.  Con todas estas riquezas, sólo el retraso político, hace que todavía seamos una de las provincias más atrasadas del país. Pero no será así siempre.       </vt:lpstr>
      <vt:lpstr>Imágenes de cortesía</vt:lpstr>
      <vt:lpstr>https://historia.nationalgeographic.com.es/edicion-impresa/articulos/amos-y-esclavos-vida-plantacion-algodon_16457 https://destinopanama.com.pa/2020/07/13/amos-y-esclavos-ii/ https://www.recuerdosdemimochila.com/isla-coiba/ https://lamesa.municipios.gob.pa/ https://www.univision.com/explora/las-10-islas-mas-grandes-del-mundo http://wikimapia.org/27892959/es/El-Pil%C3%B3n#/photo/3409717 https://proactivo.com.pe/wp-content/uploads/2021/05/mineria-ilegal-e1621866271866.jpeg</vt:lpstr>
      <vt:lpstr>  Muchas 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Juan_Borace</dc:creator>
  <cp:lastModifiedBy>Juan_Borace</cp:lastModifiedBy>
  <cp:revision>527</cp:revision>
  <dcterms:created xsi:type="dcterms:W3CDTF">2023-03-16T16:14:25Z</dcterms:created>
  <dcterms:modified xsi:type="dcterms:W3CDTF">2023-04-06T13:30:10Z</dcterms:modified>
</cp:coreProperties>
</file>