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2" r:id="rId4"/>
    <p:sldId id="258" r:id="rId5"/>
    <p:sldId id="263"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2D2AD-C88F-CBC5-C828-AFB1C7E313F0}" v="139" dt="2021-06-10T14:43:17.725"/>
    <p1510:client id="{8648C79F-6032-0000-C4BE-59EFC88D3781}" v="8" dt="2021-05-12T20:57:09.736"/>
    <p1510:client id="{C2A44404-99D3-41E1-B4D6-F2F023ABA9C7}" v="3655" dt="2021-02-12T00:33:13.321"/>
    <p1510:client id="{D2688332-E0D9-F24D-114D-7E0D58BC259F}" v="3" dt="2021-06-08T16:34:3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87" d="100"/>
          <a:sy n="87" d="100"/>
        </p:scale>
        <p:origin x="4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r>
              <a:rPr lang="en-US"/>
              <a:t>Prof.  Lourdes Barreno Huffman</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3145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r>
              <a:rPr lang="en-US"/>
              <a:t>Prof.  Lourdes Barreno Huffman</a:t>
            </a:r>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17498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r>
              <a:rPr lang="en-US"/>
              <a:t>Prof.  Lourdes Barreno Huffman</a:t>
            </a:r>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74704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Prof.  Lourdes Barreno Huffman</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89827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r>
              <a:rPr lang="en-US"/>
              <a:t>Prof.  Lourdes Barreno Huffman</a:t>
            </a:r>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3714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r>
              <a:rPr lang="en-US"/>
              <a:t>Prof.  Lourdes Barreno Huffman</a:t>
            </a:r>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2415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Prof.  Lourdes Barreno Huffman</a:t>
            </a:r>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3688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Prof.  Lourdes Barreno Huffman</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3252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Prof.  Lourdes Barreno Huffman</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3874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Prof.  Lourdes Barreno Huffman</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58417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7/27/2021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Prof.  Lourdes Barreno Huffman</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64114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7/27/2021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Prof.  Lourdes Barreno Huffman</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14484102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3C5560-7A9C-489F-9148-18C5E1D0F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578043" y="590062"/>
            <a:ext cx="5309140" cy="2838938"/>
          </a:xfrm>
        </p:spPr>
        <p:txBody>
          <a:bodyPr>
            <a:normAutofit/>
          </a:bodyPr>
          <a:lstStyle/>
          <a:p>
            <a:r>
              <a:rPr lang="es-ES" sz="5000" dirty="0">
                <a:solidFill>
                  <a:schemeClr val="bg1"/>
                </a:solidFill>
                <a:cs typeface="Calibri Light"/>
              </a:rPr>
              <a:t>El Monstruo en el bosque de las formas</a:t>
            </a:r>
            <a:endParaRPr lang="es-ES" sz="5000" dirty="0">
              <a:solidFill>
                <a:schemeClr val="bg1"/>
              </a:solidFill>
            </a:endParaRPr>
          </a:p>
        </p:txBody>
      </p:sp>
      <p:sp>
        <p:nvSpPr>
          <p:cNvPr id="3" name="Subtítulo 2"/>
          <p:cNvSpPr>
            <a:spLocks noGrp="1"/>
          </p:cNvSpPr>
          <p:nvPr>
            <p:ph type="subTitle" idx="1"/>
          </p:nvPr>
        </p:nvSpPr>
        <p:spPr>
          <a:xfrm>
            <a:off x="1578044" y="3739764"/>
            <a:ext cx="4517954" cy="1198120"/>
          </a:xfrm>
        </p:spPr>
        <p:txBody>
          <a:bodyPr vert="horz" lIns="91440" tIns="45720" rIns="91440" bIns="45720" rtlCol="0" anchor="t">
            <a:normAutofit/>
          </a:bodyPr>
          <a:lstStyle/>
          <a:p>
            <a:r>
              <a:rPr lang="es-ES" sz="2000" dirty="0">
                <a:solidFill>
                  <a:schemeClr val="bg1"/>
                </a:solidFill>
                <a:cs typeface="Calibri"/>
              </a:rPr>
              <a:t>Debes cuidarte...</a:t>
            </a:r>
          </a:p>
        </p:txBody>
      </p:sp>
      <p:sp>
        <p:nvSpPr>
          <p:cNvPr id="2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10836425" y="5436655"/>
            <a:ext cx="151536" cy="151536"/>
          </a:xfrm>
          <a:prstGeom prst="rect">
            <a:avLst/>
          </a:prstGeom>
        </p:spPr>
      </p:pic>
      <p:pic>
        <p:nvPicPr>
          <p:cNvPr id="36" name="Graphic 35">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11245175" y="5896734"/>
            <a:ext cx="108625" cy="108625"/>
          </a:xfrm>
          <a:prstGeom prst="rect">
            <a:avLst/>
          </a:prstGeom>
        </p:spPr>
      </p:pic>
      <p:pic>
        <p:nvPicPr>
          <p:cNvPr id="38" name="Graphic 37">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10554288" y="6038004"/>
            <a:ext cx="95759" cy="95759"/>
          </a:xfrm>
          <a:prstGeom prst="rect">
            <a:avLst/>
          </a:prstGeom>
        </p:spPr>
      </p:pic>
      <p:pic>
        <p:nvPicPr>
          <p:cNvPr id="4" name="Imagen 4" descr="Forma&#10;&#10;Descripción generada automáticamente">
            <a:extLst>
              <a:ext uri="{FF2B5EF4-FFF2-40B4-BE49-F238E27FC236}">
                <a16:creationId xmlns:a16="http://schemas.microsoft.com/office/drawing/2014/main" id="{2BF2CC0F-E702-4623-B502-88DB5111E3AC}"/>
              </a:ext>
            </a:extLst>
          </p:cNvPr>
          <p:cNvPicPr>
            <a:picLocks noChangeAspect="1"/>
          </p:cNvPicPr>
          <p:nvPr/>
        </p:nvPicPr>
        <p:blipFill rotWithShape="1">
          <a:blip r:embed="rId8"/>
          <a:srcRect l="30063" r="11543" b="-2"/>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
        <p:nvSpPr>
          <p:cNvPr id="5" name="Marcador de pie de página 4">
            <a:extLst>
              <a:ext uri="{FF2B5EF4-FFF2-40B4-BE49-F238E27FC236}">
                <a16:creationId xmlns:a16="http://schemas.microsoft.com/office/drawing/2014/main" id="{1FE6B554-FAD3-441C-8480-3078D74D5DF4}"/>
              </a:ext>
            </a:extLst>
          </p:cNvPr>
          <p:cNvSpPr>
            <a:spLocks noGrp="1"/>
          </p:cNvSpPr>
          <p:nvPr>
            <p:ph type="ftr" sz="quarter" idx="11"/>
          </p:nvPr>
        </p:nvSpPr>
        <p:spPr/>
        <p:txBody>
          <a:bodyPr/>
          <a:lstStyle/>
          <a:p>
            <a:r>
              <a:rPr lang="es-ES"/>
              <a:t>Prof.  Lourdes Barreno Huffman</a:t>
            </a:r>
          </a:p>
        </p:txBody>
      </p:sp>
    </p:spTree>
    <p:extLst>
      <p:ext uri="{BB962C8B-B14F-4D97-AF65-F5344CB8AC3E}">
        <p14:creationId xmlns:p14="http://schemas.microsoft.com/office/powerpoint/2010/main" val="24062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5" name="Straight Connector 51">
            <a:extLst>
              <a:ext uri="{FF2B5EF4-FFF2-40B4-BE49-F238E27FC236}">
                <a16:creationId xmlns:a16="http://schemas.microsoft.com/office/drawing/2014/main"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66" name="Rectangle 53">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55">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6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pic>
        <p:nvPicPr>
          <p:cNvPr id="3" name="Imagen 2" descr="Forma, Polígono&#10;&#10;Descripción generada automáticamente">
            <a:extLst>
              <a:ext uri="{FF2B5EF4-FFF2-40B4-BE49-F238E27FC236}">
                <a16:creationId xmlns:a16="http://schemas.microsoft.com/office/drawing/2014/main" id="{856EBCDE-781B-475B-B370-7256F84D21EE}"/>
              </a:ext>
            </a:extLst>
          </p:cNvPr>
          <p:cNvPicPr>
            <a:picLocks noChangeAspect="1"/>
          </p:cNvPicPr>
          <p:nvPr/>
        </p:nvPicPr>
        <p:blipFill rotWithShape="1">
          <a:blip r:embed="rId2"/>
          <a:srcRect b="2712"/>
          <a:stretch/>
        </p:blipFill>
        <p:spPr>
          <a:xfrm>
            <a:off x="1217770" y="1670632"/>
            <a:ext cx="3952579" cy="2836128"/>
          </a:xfrm>
          <a:prstGeom prst="rect">
            <a:avLst/>
          </a:prstGeom>
        </p:spPr>
      </p:pic>
      <p:sp>
        <p:nvSpPr>
          <p:cNvPr id="2" name="CuadroTexto 1">
            <a:extLst>
              <a:ext uri="{FF2B5EF4-FFF2-40B4-BE49-F238E27FC236}">
                <a16:creationId xmlns:a16="http://schemas.microsoft.com/office/drawing/2014/main" id="{EA832883-D999-4A40-8A4C-C42BA58FBE35}"/>
              </a:ext>
            </a:extLst>
          </p:cNvPr>
          <p:cNvSpPr txBox="1"/>
          <p:nvPr/>
        </p:nvSpPr>
        <p:spPr>
          <a:xfrm>
            <a:off x="6200746" y="1190039"/>
            <a:ext cx="5157644" cy="37973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t>En medio de la </a:t>
            </a:r>
            <a:r>
              <a:rPr lang="en-US" sz="2000" dirty="0" err="1"/>
              <a:t>espesa</a:t>
            </a:r>
            <a:r>
              <a:rPr lang="en-US" sz="2000" dirty="0"/>
              <a:t> </a:t>
            </a:r>
            <a:r>
              <a:rPr lang="en-US" sz="2000" dirty="0" err="1"/>
              <a:t>naturaleza</a:t>
            </a:r>
            <a:r>
              <a:rPr lang="en-US" sz="2000" dirty="0"/>
              <a:t> y una </a:t>
            </a:r>
            <a:r>
              <a:rPr lang="en-US" sz="2000" dirty="0" err="1"/>
              <a:t>copiosa</a:t>
            </a:r>
            <a:r>
              <a:rPr lang="en-US" sz="2000" dirty="0"/>
              <a:t> </a:t>
            </a:r>
            <a:r>
              <a:rPr lang="en-US" sz="2000" dirty="0" err="1"/>
              <a:t>lluvia</a:t>
            </a:r>
            <a:r>
              <a:rPr lang="en-US" sz="2000" dirty="0"/>
              <a:t>, </a:t>
            </a:r>
            <a:r>
              <a:rPr lang="en-US" sz="2000" dirty="0" err="1"/>
              <a:t>el</a:t>
            </a:r>
            <a:r>
              <a:rPr lang="en-US" sz="2000" dirty="0"/>
              <a:t> bosque </a:t>
            </a:r>
            <a:r>
              <a:rPr lang="en-US" sz="2000" dirty="0" err="1"/>
              <a:t>emanaba</a:t>
            </a:r>
            <a:r>
              <a:rPr lang="en-US" sz="2000" dirty="0"/>
              <a:t> una dulce </a:t>
            </a:r>
            <a:r>
              <a:rPr lang="en-US" sz="2000" dirty="0" err="1"/>
              <a:t>fragancia</a:t>
            </a:r>
            <a:r>
              <a:rPr lang="en-US" sz="2000" dirty="0"/>
              <a:t> a </a:t>
            </a:r>
            <a:r>
              <a:rPr lang="en-US" sz="2000" dirty="0" err="1"/>
              <a:t>hierba</a:t>
            </a:r>
            <a:r>
              <a:rPr lang="en-US" sz="2000" dirty="0"/>
              <a:t> fresca con aroma </a:t>
            </a:r>
            <a:r>
              <a:rPr lang="en-US" sz="2000" dirty="0" err="1"/>
              <a:t>frutal</a:t>
            </a:r>
            <a:r>
              <a:rPr lang="en-US" sz="2000" dirty="0"/>
              <a:t> y una </a:t>
            </a:r>
            <a:r>
              <a:rPr lang="en-US" sz="2000" dirty="0" err="1"/>
              <a:t>sutil</a:t>
            </a:r>
            <a:r>
              <a:rPr lang="en-US" sz="2000" dirty="0"/>
              <a:t> </a:t>
            </a:r>
            <a:r>
              <a:rPr lang="en-US" sz="2000" dirty="0" err="1"/>
              <a:t>fragancia</a:t>
            </a:r>
            <a:r>
              <a:rPr lang="en-US" sz="2000" dirty="0"/>
              <a:t> floral.</a:t>
            </a:r>
          </a:p>
          <a:p>
            <a:pPr indent="-228600" algn="just">
              <a:lnSpc>
                <a:spcPct val="90000"/>
              </a:lnSpc>
              <a:spcAft>
                <a:spcPts val="600"/>
              </a:spcAft>
              <a:buFont typeface="Arial" panose="020B0604020202020204" pitchFamily="34" charset="0"/>
              <a:buChar char="•"/>
            </a:pPr>
            <a:r>
              <a:rPr lang="en-US" sz="2000" dirty="0"/>
              <a:t>El </a:t>
            </a:r>
            <a:r>
              <a:rPr lang="en-US" sz="2000" dirty="0" err="1"/>
              <a:t>señor</a:t>
            </a:r>
            <a:r>
              <a:rPr lang="en-US" sz="2000" dirty="0"/>
              <a:t> </a:t>
            </a:r>
            <a:r>
              <a:rPr lang="en-US" sz="2000" dirty="0" err="1"/>
              <a:t>Triángulo</a:t>
            </a:r>
            <a:r>
              <a:rPr lang="en-US" sz="2000" dirty="0"/>
              <a:t> se </a:t>
            </a:r>
            <a:r>
              <a:rPr lang="en-US" sz="2000" dirty="0" err="1"/>
              <a:t>sentía</a:t>
            </a:r>
            <a:r>
              <a:rPr lang="en-US" sz="2000" dirty="0"/>
              <a:t> </a:t>
            </a:r>
            <a:r>
              <a:rPr lang="en-US" sz="2000" dirty="0" err="1"/>
              <a:t>muy</a:t>
            </a:r>
            <a:r>
              <a:rPr lang="en-US" sz="2000" dirty="0"/>
              <a:t> mal, le </a:t>
            </a:r>
            <a:r>
              <a:rPr lang="en-US" sz="2000" dirty="0" err="1"/>
              <a:t>dolía</a:t>
            </a:r>
            <a:r>
              <a:rPr lang="en-US" sz="2000" dirty="0"/>
              <a:t> mucho el </a:t>
            </a:r>
            <a:r>
              <a:rPr lang="en-US" sz="2000" dirty="0" err="1"/>
              <a:t>cuerpo</a:t>
            </a:r>
            <a:r>
              <a:rPr lang="en-US" sz="2000" dirty="0"/>
              <a:t>, </a:t>
            </a:r>
            <a:r>
              <a:rPr lang="en-US" sz="2000" dirty="0" err="1"/>
              <a:t>tenía</a:t>
            </a:r>
            <a:r>
              <a:rPr lang="en-US" sz="2000" dirty="0"/>
              <a:t> </a:t>
            </a:r>
            <a:r>
              <a:rPr lang="en-US" sz="2000" dirty="0" err="1"/>
              <a:t>fiebre</a:t>
            </a:r>
            <a:r>
              <a:rPr lang="en-US" sz="2000" dirty="0"/>
              <a:t> y </a:t>
            </a:r>
            <a:r>
              <a:rPr lang="en-US" sz="2000" dirty="0" err="1"/>
              <a:t>tos</a:t>
            </a:r>
            <a:r>
              <a:rPr lang="en-US" sz="2000" dirty="0"/>
              <a:t> </a:t>
            </a:r>
            <a:r>
              <a:rPr lang="en-US" sz="2000" dirty="0" err="1"/>
              <a:t>seca</a:t>
            </a:r>
            <a:r>
              <a:rPr lang="en-US" sz="2000" dirty="0"/>
              <a:t>, </a:t>
            </a:r>
            <a:r>
              <a:rPr lang="en-US" sz="2000" dirty="0" err="1"/>
              <a:t>él</a:t>
            </a:r>
            <a:r>
              <a:rPr lang="en-US" sz="2000" dirty="0"/>
              <a:t>  </a:t>
            </a:r>
            <a:r>
              <a:rPr lang="en-US" sz="2000" dirty="0" err="1"/>
              <a:t>estaba</a:t>
            </a:r>
            <a:r>
              <a:rPr lang="en-US" sz="2000" dirty="0"/>
              <a:t> </a:t>
            </a:r>
            <a:r>
              <a:rPr lang="en-US" sz="2000" dirty="0" err="1"/>
              <a:t>muy</a:t>
            </a:r>
            <a:r>
              <a:rPr lang="en-US" sz="2000" dirty="0"/>
              <a:t> </a:t>
            </a:r>
            <a:r>
              <a:rPr lang="en-US" sz="2000" dirty="0" err="1"/>
              <a:t>asustado</a:t>
            </a:r>
            <a:r>
              <a:rPr lang="en-US" sz="2000" dirty="0"/>
              <a:t> </a:t>
            </a:r>
            <a:r>
              <a:rPr lang="en-US" sz="2000" dirty="0" err="1"/>
              <a:t>pensando</a:t>
            </a:r>
            <a:r>
              <a:rPr lang="en-US" sz="2000" dirty="0"/>
              <a:t> ser </a:t>
            </a:r>
            <a:r>
              <a:rPr lang="en-US" sz="2000" dirty="0" err="1"/>
              <a:t>víctima</a:t>
            </a:r>
            <a:r>
              <a:rPr lang="en-US" sz="2000" dirty="0"/>
              <a:t> del </a:t>
            </a:r>
            <a:r>
              <a:rPr lang="en-US" sz="2000" dirty="0" err="1"/>
              <a:t>monstruoso</a:t>
            </a:r>
            <a:r>
              <a:rPr lang="en-US" sz="2000" dirty="0"/>
              <a:t> virus que </a:t>
            </a:r>
            <a:r>
              <a:rPr lang="en-US" sz="2000" dirty="0" err="1"/>
              <a:t>había</a:t>
            </a:r>
            <a:r>
              <a:rPr lang="en-US" sz="2000" dirty="0"/>
              <a:t> </a:t>
            </a:r>
            <a:r>
              <a:rPr lang="en-US" sz="2000" dirty="0" err="1"/>
              <a:t>llegado</a:t>
            </a:r>
            <a:r>
              <a:rPr lang="en-US" sz="2000" dirty="0"/>
              <a:t> a una </a:t>
            </a:r>
            <a:r>
              <a:rPr lang="en-US" sz="2000" dirty="0" err="1"/>
              <a:t>comunidad</a:t>
            </a:r>
            <a:r>
              <a:rPr lang="en-US" sz="2000" dirty="0"/>
              <a:t> </a:t>
            </a:r>
            <a:r>
              <a:rPr lang="en-US" sz="2000" dirty="0" err="1"/>
              <a:t>cercana</a:t>
            </a:r>
            <a:r>
              <a:rPr lang="en-US" sz="2000" dirty="0"/>
              <a:t>, </a:t>
            </a:r>
            <a:r>
              <a:rPr lang="en-US" sz="2000" dirty="0" err="1"/>
              <a:t>donde</a:t>
            </a:r>
            <a:r>
              <a:rPr lang="en-US" sz="2000" dirty="0"/>
              <a:t> </a:t>
            </a:r>
            <a:r>
              <a:rPr lang="en-US" sz="2000" dirty="0" err="1"/>
              <a:t>había</a:t>
            </a:r>
            <a:r>
              <a:rPr lang="en-US" sz="2000" dirty="0"/>
              <a:t> </a:t>
            </a:r>
            <a:r>
              <a:rPr lang="en-US" sz="2000" dirty="0" err="1"/>
              <a:t>ido</a:t>
            </a:r>
            <a:r>
              <a:rPr lang="en-US" sz="2000" dirty="0"/>
              <a:t> de </a:t>
            </a:r>
            <a:r>
              <a:rPr lang="en-US" sz="2000" dirty="0" err="1"/>
              <a:t>visita</a:t>
            </a:r>
            <a:r>
              <a:rPr lang="en-US" sz="2000" dirty="0"/>
              <a:t>, sin usar </a:t>
            </a:r>
            <a:r>
              <a:rPr lang="en-US" sz="2000" dirty="0" err="1"/>
              <a:t>mascarilla</a:t>
            </a:r>
            <a:r>
              <a:rPr lang="en-US" sz="2000" dirty="0"/>
              <a:t> </a:t>
            </a:r>
            <a:r>
              <a:rPr lang="en-US" sz="2000" dirty="0" err="1"/>
              <a:t>protectora</a:t>
            </a:r>
            <a:r>
              <a:rPr lang="en-US" sz="2000" dirty="0"/>
              <a:t>, </a:t>
            </a:r>
            <a:r>
              <a:rPr lang="en-US" sz="2000" dirty="0" err="1"/>
              <a:t>también</a:t>
            </a:r>
            <a:r>
              <a:rPr lang="en-US" sz="2000" dirty="0"/>
              <a:t> </a:t>
            </a:r>
            <a:r>
              <a:rPr lang="en-US" sz="2000" dirty="0" err="1"/>
              <a:t>había</a:t>
            </a:r>
            <a:r>
              <a:rPr lang="en-US" sz="2000" dirty="0"/>
              <a:t> </a:t>
            </a:r>
            <a:r>
              <a:rPr lang="en-US" sz="2000" dirty="0" err="1"/>
              <a:t>olvidado</a:t>
            </a:r>
            <a:r>
              <a:rPr lang="en-US" sz="2000" dirty="0"/>
              <a:t> </a:t>
            </a:r>
            <a:r>
              <a:rPr lang="en-US" sz="2000" dirty="0" err="1"/>
              <a:t>lavarse</a:t>
            </a:r>
            <a:r>
              <a:rPr lang="en-US" sz="2000" dirty="0"/>
              <a:t> las manos. Oh, por Dios </a:t>
            </a:r>
            <a:r>
              <a:rPr lang="en-US" sz="2000" dirty="0" err="1"/>
              <a:t>seguramente</a:t>
            </a:r>
            <a:r>
              <a:rPr lang="en-US" sz="2000" dirty="0"/>
              <a:t> me </a:t>
            </a:r>
            <a:r>
              <a:rPr lang="en-US" sz="2000" dirty="0" err="1"/>
              <a:t>infecté</a:t>
            </a:r>
            <a:r>
              <a:rPr lang="en-US" sz="2000" dirty="0"/>
              <a:t>, se </a:t>
            </a:r>
            <a:r>
              <a:rPr lang="en-US" sz="2000" dirty="0" err="1"/>
              <a:t>repetia</a:t>
            </a:r>
            <a:r>
              <a:rPr lang="en-US" sz="2000" dirty="0"/>
              <a:t> una y </a:t>
            </a:r>
            <a:r>
              <a:rPr lang="en-US" sz="2000" dirty="0" err="1"/>
              <a:t>otra</a:t>
            </a:r>
            <a:r>
              <a:rPr lang="en-US" sz="2000" dirty="0"/>
              <a:t> </a:t>
            </a:r>
            <a:r>
              <a:rPr lang="en-US" sz="2000" dirty="0" err="1"/>
              <a:t>vez</a:t>
            </a:r>
            <a:r>
              <a:rPr lang="en-US" sz="2000" dirty="0"/>
              <a:t>.  Por lo que </a:t>
            </a:r>
            <a:r>
              <a:rPr lang="en-US" sz="2000" dirty="0" err="1"/>
              <a:t>decidió</a:t>
            </a:r>
            <a:r>
              <a:rPr lang="en-US" sz="2000" dirty="0"/>
              <a:t> </a:t>
            </a:r>
            <a:r>
              <a:rPr lang="en-US" sz="2000" dirty="0" err="1"/>
              <a:t>muy</a:t>
            </a:r>
            <a:r>
              <a:rPr lang="en-US" sz="2000" dirty="0"/>
              <a:t> </a:t>
            </a:r>
            <a:r>
              <a:rPr lang="en-US" sz="2000" dirty="0" err="1"/>
              <a:t>temprano</a:t>
            </a:r>
            <a:r>
              <a:rPr lang="en-US" sz="2000" dirty="0"/>
              <a:t> </a:t>
            </a:r>
            <a:r>
              <a:rPr lang="en-US" sz="2000" dirty="0" err="1"/>
              <a:t>acudir</a:t>
            </a:r>
            <a:r>
              <a:rPr lang="en-US" sz="2000" dirty="0"/>
              <a:t> a casa de la </a:t>
            </a:r>
            <a:r>
              <a:rPr lang="en-US" sz="2000" dirty="0" smtClean="0"/>
              <a:t>Dra. </a:t>
            </a:r>
            <a:r>
              <a:rPr lang="en-US" sz="2000" dirty="0"/>
              <a:t>Estrella</a:t>
            </a:r>
            <a:r>
              <a:rPr lang="en-US" sz="2000" dirty="0" smtClean="0"/>
              <a:t>.</a:t>
            </a:r>
            <a:endParaRPr lang="en-US" sz="2000" dirty="0"/>
          </a:p>
        </p:txBody>
      </p:sp>
      <p:sp>
        <p:nvSpPr>
          <p:cNvPr id="7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71" name="Straight Connector 63">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01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Prof.  Lourdes Barreno Huffman</a:t>
            </a:r>
            <a:endParaRPr lang="en-US"/>
          </a:p>
        </p:txBody>
      </p:sp>
      <p:sp>
        <p:nvSpPr>
          <p:cNvPr id="3" name="Rectángulo 2"/>
          <p:cNvSpPr/>
          <p:nvPr/>
        </p:nvSpPr>
        <p:spPr>
          <a:xfrm>
            <a:off x="5361543" y="1322829"/>
            <a:ext cx="6096000" cy="4124206"/>
          </a:xfrm>
          <a:prstGeom prst="rect">
            <a:avLst/>
          </a:prstGeom>
        </p:spPr>
        <p:txBody>
          <a:bodyPr>
            <a:spAutoFit/>
          </a:bodyPr>
          <a:lstStyle/>
          <a:p>
            <a:pPr lvl="0" indent="-228600" algn="just">
              <a:lnSpc>
                <a:spcPct val="90000"/>
              </a:lnSpc>
              <a:spcAft>
                <a:spcPts val="600"/>
              </a:spcAft>
              <a:buFont typeface="Arial" panose="020B0604020202020204" pitchFamily="34" charset="0"/>
              <a:buChar char="•"/>
            </a:pPr>
            <a:r>
              <a:rPr lang="es-PA" sz="2000" dirty="0" smtClean="0">
                <a:solidFill>
                  <a:prstClr val="black"/>
                </a:solidFill>
              </a:rPr>
              <a:t>La Dra. Estrella lo examinó y realizó el hisopado y efectivamente, tenia el temido virus. Debía alojarse en el hotel del Sr. Cuadrado, tomando todas las medidas de seguridad posibles, así pues, Don Triángulo se quedó en el cuarto de hotel, muy triste y arrepentido de su error. </a:t>
            </a:r>
          </a:p>
          <a:p>
            <a:pPr lvl="0" indent="-228600" algn="just">
              <a:lnSpc>
                <a:spcPct val="90000"/>
              </a:lnSpc>
              <a:spcAft>
                <a:spcPts val="600"/>
              </a:spcAft>
              <a:buFont typeface="Arial" panose="020B0604020202020204" pitchFamily="34" charset="0"/>
              <a:buChar char="•"/>
            </a:pPr>
            <a:r>
              <a:rPr lang="es-PA" sz="2000" dirty="0" smtClean="0">
                <a:solidFill>
                  <a:prstClr val="black"/>
                </a:solidFill>
              </a:rPr>
              <a:t>Unas horas, más tarde, decidió chatear a  su gran amigo el Círculo para conversar, su amigo lo animó prontamente por </a:t>
            </a:r>
            <a:r>
              <a:rPr lang="es-PA" sz="2000" dirty="0" err="1" smtClean="0">
                <a:solidFill>
                  <a:prstClr val="black"/>
                </a:solidFill>
              </a:rPr>
              <a:t>whatsApp</a:t>
            </a:r>
            <a:r>
              <a:rPr lang="es-PA" sz="2000" dirty="0" smtClean="0">
                <a:solidFill>
                  <a:prstClr val="black"/>
                </a:solidFill>
              </a:rPr>
              <a:t> y le dijo que cuidaría y llevaría alimentos a sus hijos: </a:t>
            </a:r>
            <a:r>
              <a:rPr lang="es-PA" sz="2000" dirty="0" err="1" smtClean="0">
                <a:solidFill>
                  <a:prstClr val="black"/>
                </a:solidFill>
              </a:rPr>
              <a:t>Trin</a:t>
            </a:r>
            <a:r>
              <a:rPr lang="es-PA" sz="2000" dirty="0" smtClean="0">
                <a:solidFill>
                  <a:prstClr val="black"/>
                </a:solidFill>
              </a:rPr>
              <a:t> y Lulo, que eran muy pequeños.</a:t>
            </a:r>
          </a:p>
          <a:p>
            <a:pPr lvl="0" indent="-228600" algn="just">
              <a:lnSpc>
                <a:spcPct val="90000"/>
              </a:lnSpc>
              <a:spcAft>
                <a:spcPts val="600"/>
              </a:spcAft>
              <a:buFont typeface="Arial" panose="020B0604020202020204" pitchFamily="34" charset="0"/>
              <a:buChar char="•"/>
            </a:pPr>
            <a:r>
              <a:rPr lang="es-PA" sz="2000" dirty="0" smtClean="0">
                <a:solidFill>
                  <a:prstClr val="black"/>
                </a:solidFill>
              </a:rPr>
              <a:t>Así fue como el </a:t>
            </a:r>
            <a:r>
              <a:rPr lang="es-PA" sz="2000" dirty="0">
                <a:solidFill>
                  <a:prstClr val="black"/>
                </a:solidFill>
              </a:rPr>
              <a:t>S</a:t>
            </a:r>
            <a:r>
              <a:rPr lang="es-PA" sz="2000" dirty="0" smtClean="0">
                <a:solidFill>
                  <a:prstClr val="black"/>
                </a:solidFill>
              </a:rPr>
              <a:t>r. Triángulo pudo dormir más tranquilo, agradeciendo a Dios por tan bella amistad.</a:t>
            </a:r>
            <a:endParaRPr lang="es-PA" sz="2000" dirty="0">
              <a:solidFill>
                <a:prstClr val="black"/>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500" y="1322829"/>
            <a:ext cx="4529321" cy="3203551"/>
          </a:xfrm>
          <a:prstGeom prst="ellipse">
            <a:avLst/>
          </a:prstGeom>
          <a:ln>
            <a:noFill/>
          </a:ln>
          <a:effectLst>
            <a:softEdge rad="112500"/>
          </a:effectLst>
        </p:spPr>
      </p:pic>
    </p:spTree>
    <p:extLst>
      <p:ext uri="{BB962C8B-B14F-4D97-AF65-F5344CB8AC3E}">
        <p14:creationId xmlns:p14="http://schemas.microsoft.com/office/powerpoint/2010/main" val="9641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Imagen 3" descr="Pantalla de video juego&#10;&#10;Descripción generada automáticamente">
            <a:extLst>
              <a:ext uri="{FF2B5EF4-FFF2-40B4-BE49-F238E27FC236}">
                <a16:creationId xmlns:a16="http://schemas.microsoft.com/office/drawing/2014/main" id="{EA2F38A5-9A6C-404C-A8D7-8B78D0D6B2CA}"/>
              </a:ext>
            </a:extLst>
          </p:cNvPr>
          <p:cNvPicPr>
            <a:picLocks noChangeAspect="1"/>
          </p:cNvPicPr>
          <p:nvPr/>
        </p:nvPicPr>
        <p:blipFill rotWithShape="1">
          <a:blip r:embed="rId2"/>
          <a:srcRect l="11172" r="13629"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 name="CuadroTexto 1">
            <a:extLst>
              <a:ext uri="{FF2B5EF4-FFF2-40B4-BE49-F238E27FC236}">
                <a16:creationId xmlns:a16="http://schemas.microsoft.com/office/drawing/2014/main" id="{32BF0C72-A08E-4C5A-864A-555D42D04F96}"/>
              </a:ext>
            </a:extLst>
          </p:cNvPr>
          <p:cNvSpPr txBox="1"/>
          <p:nvPr/>
        </p:nvSpPr>
        <p:spPr>
          <a:xfrm>
            <a:off x="6265698" y="667948"/>
            <a:ext cx="4821885" cy="53965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just">
              <a:lnSpc>
                <a:spcPct val="90000"/>
              </a:lnSpc>
              <a:spcAft>
                <a:spcPts val="600"/>
              </a:spcAft>
            </a:pPr>
            <a:r>
              <a:rPr lang="es-PA" sz="2400" dirty="0" smtClean="0">
                <a:latin typeface="Gill Sans MT"/>
              </a:rPr>
              <a:t>Mientras tanto en el bosque de las formas, el rezongón Sr. Rectángulo, solicitaba a los guardianes del bosque, Don Corazón y Diamante, cerrar las puertas del bosque al Sr. Triángulo, pues los ponía a todos en riesgo de contraer el temible virus, pero los árboles, flores y animales, estaban en desacuerdo, y decidieron llamar a la línea de emergencia de la Clínica de la </a:t>
            </a:r>
            <a:r>
              <a:rPr lang="es-PA" sz="2400" dirty="0" err="1" smtClean="0">
                <a:latin typeface="Gill Sans MT"/>
              </a:rPr>
              <a:t>Dra</a:t>
            </a:r>
            <a:r>
              <a:rPr lang="es-PA" sz="2400" dirty="0" smtClean="0">
                <a:latin typeface="Gill Sans MT"/>
              </a:rPr>
              <a:t>, Estrella para verificar el estado de salud de Don Triángulo.  La </a:t>
            </a:r>
            <a:r>
              <a:rPr lang="es-PA" sz="2400" dirty="0" err="1" smtClean="0">
                <a:latin typeface="Gill Sans MT"/>
              </a:rPr>
              <a:t>dra</a:t>
            </a:r>
            <a:r>
              <a:rPr lang="es-PA" sz="2400" dirty="0" smtClean="0">
                <a:latin typeface="Gill Sans MT"/>
              </a:rPr>
              <a:t> les </a:t>
            </a:r>
            <a:r>
              <a:rPr lang="es-PA" sz="2400" dirty="0" err="1" smtClean="0">
                <a:latin typeface="Gill Sans MT"/>
              </a:rPr>
              <a:t>dijó</a:t>
            </a:r>
            <a:r>
              <a:rPr lang="es-PA" sz="2400" dirty="0" smtClean="0">
                <a:latin typeface="Gill Sans MT"/>
              </a:rPr>
              <a:t> que él estaba mejorando agradeció su preocupación y solidaridad. </a:t>
            </a:r>
            <a:endParaRPr lang="es-PA" sz="2400" dirty="0">
              <a:latin typeface="Gill Sans MT"/>
            </a:endParaRP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Marcador de pie de página 3">
            <a:extLst>
              <a:ext uri="{FF2B5EF4-FFF2-40B4-BE49-F238E27FC236}">
                <a16:creationId xmlns:a16="http://schemas.microsoft.com/office/drawing/2014/main" id="{97E5D482-3E0A-45EE-9649-9CFDB5C97B17}"/>
              </a:ext>
            </a:extLst>
          </p:cNvPr>
          <p:cNvSpPr>
            <a:spLocks noGrp="1"/>
          </p:cNvSpPr>
          <p:nvPr>
            <p:ph type="ftr" sz="quarter" idx="11"/>
          </p:nvPr>
        </p:nvSpPr>
        <p:spPr/>
        <p:txBody>
          <a:bodyPr/>
          <a:lstStyle/>
          <a:p>
            <a:r>
              <a:rPr lang="es-ES"/>
              <a:t>Prof.  Lourdes Barreno Huffman</a:t>
            </a:r>
          </a:p>
        </p:txBody>
      </p:sp>
    </p:spTree>
    <p:extLst>
      <p:ext uri="{BB962C8B-B14F-4D97-AF65-F5344CB8AC3E}">
        <p14:creationId xmlns:p14="http://schemas.microsoft.com/office/powerpoint/2010/main" val="150864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n-US" smtClean="0"/>
              <a:t>Prof.  Lourdes Barreno Huffman</a:t>
            </a:r>
            <a:endParaRPr lang="en-US"/>
          </a:p>
        </p:txBody>
      </p:sp>
      <p:sp>
        <p:nvSpPr>
          <p:cNvPr id="3" name="Rectángulo 2"/>
          <p:cNvSpPr/>
          <p:nvPr/>
        </p:nvSpPr>
        <p:spPr>
          <a:xfrm>
            <a:off x="5105400" y="2758151"/>
            <a:ext cx="6096000" cy="2496068"/>
          </a:xfrm>
          <a:prstGeom prst="rect">
            <a:avLst/>
          </a:prstGeom>
        </p:spPr>
        <p:txBody>
          <a:bodyPr>
            <a:spAutoFit/>
          </a:bodyPr>
          <a:lstStyle/>
          <a:p>
            <a:pPr lvl="0" algn="just">
              <a:lnSpc>
                <a:spcPct val="90000"/>
              </a:lnSpc>
              <a:spcAft>
                <a:spcPts val="600"/>
              </a:spcAft>
            </a:pPr>
            <a:r>
              <a:rPr lang="en-US" sz="2400" dirty="0">
                <a:solidFill>
                  <a:prstClr val="black"/>
                </a:solidFill>
                <a:latin typeface="Gill Sans MT"/>
              </a:rPr>
              <a:t>También, les </a:t>
            </a:r>
            <a:r>
              <a:rPr lang="en-US" sz="2400" dirty="0" err="1">
                <a:solidFill>
                  <a:prstClr val="black"/>
                </a:solidFill>
                <a:latin typeface="Gill Sans MT"/>
              </a:rPr>
              <a:t>solicitó</a:t>
            </a:r>
            <a:r>
              <a:rPr lang="en-US" sz="2400" dirty="0">
                <a:solidFill>
                  <a:prstClr val="black"/>
                </a:solidFill>
                <a:latin typeface="Gill Sans MT"/>
              </a:rPr>
              <a:t> a </a:t>
            </a:r>
            <a:r>
              <a:rPr lang="en-US" sz="2400" dirty="0" err="1">
                <a:solidFill>
                  <a:prstClr val="black"/>
                </a:solidFill>
                <a:latin typeface="Gill Sans MT"/>
              </a:rPr>
              <a:t>todos</a:t>
            </a:r>
            <a:r>
              <a:rPr lang="en-US" sz="2400" dirty="0">
                <a:solidFill>
                  <a:prstClr val="black"/>
                </a:solidFill>
                <a:latin typeface="Gill Sans MT"/>
              </a:rPr>
              <a:t> </a:t>
            </a:r>
            <a:r>
              <a:rPr lang="en-US" sz="2400" dirty="0" err="1">
                <a:solidFill>
                  <a:prstClr val="black"/>
                </a:solidFill>
                <a:latin typeface="Gill Sans MT"/>
              </a:rPr>
              <a:t>protegerse</a:t>
            </a:r>
            <a:r>
              <a:rPr lang="en-US" sz="2400" dirty="0">
                <a:solidFill>
                  <a:prstClr val="black"/>
                </a:solidFill>
                <a:latin typeface="Gill Sans MT"/>
              </a:rPr>
              <a:t> y </a:t>
            </a:r>
            <a:r>
              <a:rPr lang="en-US" sz="2400" dirty="0" err="1">
                <a:solidFill>
                  <a:prstClr val="black"/>
                </a:solidFill>
                <a:latin typeface="Gill Sans MT"/>
              </a:rPr>
              <a:t>cuidarse</a:t>
            </a:r>
            <a:r>
              <a:rPr lang="en-US" sz="2400" dirty="0">
                <a:solidFill>
                  <a:prstClr val="black"/>
                </a:solidFill>
                <a:latin typeface="Gill Sans MT"/>
              </a:rPr>
              <a:t> </a:t>
            </a:r>
            <a:r>
              <a:rPr lang="en-US" sz="2400" dirty="0" err="1">
                <a:solidFill>
                  <a:prstClr val="black"/>
                </a:solidFill>
                <a:latin typeface="Gill Sans MT"/>
              </a:rPr>
              <a:t>unos</a:t>
            </a:r>
            <a:r>
              <a:rPr lang="en-US" sz="2400" dirty="0">
                <a:solidFill>
                  <a:prstClr val="black"/>
                </a:solidFill>
                <a:latin typeface="Gill Sans MT"/>
              </a:rPr>
              <a:t> a </a:t>
            </a:r>
            <a:r>
              <a:rPr lang="en-US" sz="2400" dirty="0" err="1">
                <a:solidFill>
                  <a:prstClr val="black"/>
                </a:solidFill>
                <a:latin typeface="Gill Sans MT"/>
              </a:rPr>
              <a:t>otros</a:t>
            </a:r>
            <a:r>
              <a:rPr lang="en-US" sz="2400" dirty="0">
                <a:solidFill>
                  <a:prstClr val="black"/>
                </a:solidFill>
                <a:latin typeface="Gill Sans MT"/>
              </a:rPr>
              <a:t>, </a:t>
            </a:r>
            <a:r>
              <a:rPr lang="en-US" sz="2400" dirty="0" err="1">
                <a:solidFill>
                  <a:prstClr val="black"/>
                </a:solidFill>
                <a:latin typeface="Gill Sans MT"/>
              </a:rPr>
              <a:t>así</a:t>
            </a:r>
            <a:r>
              <a:rPr lang="en-US" sz="2400" dirty="0">
                <a:solidFill>
                  <a:prstClr val="black"/>
                </a:solidFill>
                <a:latin typeface="Gill Sans MT"/>
              </a:rPr>
              <a:t> </a:t>
            </a:r>
            <a:r>
              <a:rPr lang="en-US" sz="2400" dirty="0" err="1">
                <a:solidFill>
                  <a:prstClr val="black"/>
                </a:solidFill>
                <a:latin typeface="Gill Sans MT"/>
              </a:rPr>
              <a:t>mantendrían</a:t>
            </a:r>
            <a:r>
              <a:rPr lang="en-US" sz="2400" dirty="0">
                <a:solidFill>
                  <a:prstClr val="black"/>
                </a:solidFill>
                <a:latin typeface="Gill Sans MT"/>
              </a:rPr>
              <a:t> </a:t>
            </a:r>
            <a:r>
              <a:rPr lang="en-US" sz="2400" dirty="0" err="1">
                <a:solidFill>
                  <a:prstClr val="black"/>
                </a:solidFill>
                <a:latin typeface="Gill Sans MT"/>
              </a:rPr>
              <a:t>lejos</a:t>
            </a:r>
            <a:r>
              <a:rPr lang="en-US" sz="2400" dirty="0">
                <a:solidFill>
                  <a:prstClr val="black"/>
                </a:solidFill>
                <a:latin typeface="Gill Sans MT"/>
              </a:rPr>
              <a:t> al </a:t>
            </a:r>
            <a:r>
              <a:rPr lang="en-US" sz="2400" dirty="0" err="1">
                <a:solidFill>
                  <a:prstClr val="black"/>
                </a:solidFill>
                <a:latin typeface="Gill Sans MT"/>
              </a:rPr>
              <a:t>monstruo</a:t>
            </a:r>
            <a:r>
              <a:rPr lang="en-US" sz="2400" dirty="0">
                <a:solidFill>
                  <a:prstClr val="black"/>
                </a:solidFill>
                <a:latin typeface="Gill Sans MT"/>
              </a:rPr>
              <a:t>.</a:t>
            </a:r>
            <a:endParaRPr lang="es-ES" sz="2400" dirty="0">
              <a:solidFill>
                <a:prstClr val="black"/>
              </a:solidFill>
              <a:latin typeface="Gill Sans MT"/>
            </a:endParaRPr>
          </a:p>
          <a:p>
            <a:pPr lvl="0" algn="just">
              <a:lnSpc>
                <a:spcPct val="90000"/>
              </a:lnSpc>
              <a:spcAft>
                <a:spcPts val="600"/>
              </a:spcAft>
            </a:pPr>
            <a:r>
              <a:rPr lang="en-US" sz="2400" dirty="0" err="1">
                <a:solidFill>
                  <a:prstClr val="black"/>
                </a:solidFill>
                <a:latin typeface="Gill Sans MT"/>
              </a:rPr>
              <a:t>Después</a:t>
            </a:r>
            <a:r>
              <a:rPr lang="en-US" sz="2400" dirty="0">
                <a:solidFill>
                  <a:prstClr val="black"/>
                </a:solidFill>
                <a:latin typeface="Gill Sans MT"/>
              </a:rPr>
              <a:t> de </a:t>
            </a:r>
            <a:r>
              <a:rPr lang="en-US" sz="2400" dirty="0" err="1">
                <a:solidFill>
                  <a:prstClr val="black"/>
                </a:solidFill>
                <a:latin typeface="Gill Sans MT"/>
              </a:rPr>
              <a:t>varias</a:t>
            </a:r>
            <a:r>
              <a:rPr lang="en-US" sz="2400" dirty="0">
                <a:solidFill>
                  <a:prstClr val="black"/>
                </a:solidFill>
                <a:latin typeface="Gill Sans MT"/>
              </a:rPr>
              <a:t> </a:t>
            </a:r>
            <a:r>
              <a:rPr lang="en-US" sz="2400" dirty="0" err="1">
                <a:solidFill>
                  <a:prstClr val="black"/>
                </a:solidFill>
                <a:latin typeface="Gill Sans MT"/>
              </a:rPr>
              <a:t>semanas</a:t>
            </a:r>
            <a:r>
              <a:rPr lang="en-US" sz="2400" dirty="0">
                <a:solidFill>
                  <a:prstClr val="black"/>
                </a:solidFill>
                <a:latin typeface="Gill Sans MT"/>
              </a:rPr>
              <a:t>, Don </a:t>
            </a:r>
            <a:r>
              <a:rPr lang="en-US" sz="2400" dirty="0" err="1">
                <a:solidFill>
                  <a:prstClr val="black"/>
                </a:solidFill>
                <a:latin typeface="Gill Sans MT"/>
              </a:rPr>
              <a:t>triángulo</a:t>
            </a:r>
            <a:r>
              <a:rPr lang="en-US" sz="2400" dirty="0">
                <a:solidFill>
                  <a:prstClr val="black"/>
                </a:solidFill>
                <a:latin typeface="Gill Sans MT"/>
              </a:rPr>
              <a:t> se </a:t>
            </a:r>
            <a:r>
              <a:rPr lang="en-US" sz="2400" dirty="0" err="1">
                <a:solidFill>
                  <a:prstClr val="black"/>
                </a:solidFill>
                <a:latin typeface="Gill Sans MT"/>
              </a:rPr>
              <a:t>recuperó</a:t>
            </a:r>
            <a:r>
              <a:rPr lang="en-US" sz="2400" dirty="0">
                <a:solidFill>
                  <a:prstClr val="black"/>
                </a:solidFill>
                <a:latin typeface="Gill Sans MT"/>
              </a:rPr>
              <a:t> y </a:t>
            </a:r>
            <a:r>
              <a:rPr lang="en-US" sz="2400" dirty="0" err="1">
                <a:solidFill>
                  <a:prstClr val="black"/>
                </a:solidFill>
                <a:latin typeface="Gill Sans MT"/>
              </a:rPr>
              <a:t>volvió</a:t>
            </a:r>
            <a:r>
              <a:rPr lang="en-US" sz="2400" dirty="0">
                <a:solidFill>
                  <a:prstClr val="black"/>
                </a:solidFill>
                <a:latin typeface="Gill Sans MT"/>
              </a:rPr>
              <a:t> a </a:t>
            </a:r>
            <a:r>
              <a:rPr lang="en-US" sz="2400" dirty="0" err="1">
                <a:solidFill>
                  <a:prstClr val="black"/>
                </a:solidFill>
                <a:latin typeface="Gill Sans MT"/>
              </a:rPr>
              <a:t>su</a:t>
            </a:r>
            <a:r>
              <a:rPr lang="en-US" sz="2400" dirty="0">
                <a:solidFill>
                  <a:prstClr val="black"/>
                </a:solidFill>
                <a:latin typeface="Gill Sans MT"/>
              </a:rPr>
              <a:t> casa </a:t>
            </a:r>
            <a:r>
              <a:rPr lang="en-US" sz="2400" dirty="0" err="1">
                <a:solidFill>
                  <a:prstClr val="black"/>
                </a:solidFill>
                <a:latin typeface="Gill Sans MT"/>
              </a:rPr>
              <a:t>en</a:t>
            </a:r>
            <a:r>
              <a:rPr lang="en-US" sz="2400" dirty="0">
                <a:solidFill>
                  <a:prstClr val="black"/>
                </a:solidFill>
                <a:latin typeface="Gill Sans MT"/>
              </a:rPr>
              <a:t> </a:t>
            </a:r>
            <a:r>
              <a:rPr lang="en-US" sz="2400" dirty="0" err="1">
                <a:solidFill>
                  <a:prstClr val="black"/>
                </a:solidFill>
                <a:latin typeface="Gill Sans MT"/>
              </a:rPr>
              <a:t>medio</a:t>
            </a:r>
            <a:r>
              <a:rPr lang="en-US" sz="2400" dirty="0">
                <a:solidFill>
                  <a:prstClr val="black"/>
                </a:solidFill>
                <a:latin typeface="Gill Sans MT"/>
              </a:rPr>
              <a:t> del  </a:t>
            </a:r>
            <a:r>
              <a:rPr lang="en-US" sz="2400" dirty="0" err="1">
                <a:solidFill>
                  <a:prstClr val="black"/>
                </a:solidFill>
                <a:latin typeface="Gill Sans MT"/>
              </a:rPr>
              <a:t>hermoso</a:t>
            </a:r>
            <a:r>
              <a:rPr lang="en-US" sz="2400" dirty="0">
                <a:solidFill>
                  <a:prstClr val="black"/>
                </a:solidFill>
                <a:latin typeface="Gill Sans MT"/>
              </a:rPr>
              <a:t> </a:t>
            </a:r>
            <a:r>
              <a:rPr lang="en-US" sz="2400" dirty="0" err="1">
                <a:solidFill>
                  <a:prstClr val="black"/>
                </a:solidFill>
                <a:latin typeface="Gill Sans MT"/>
              </a:rPr>
              <a:t>bosque</a:t>
            </a:r>
            <a:r>
              <a:rPr lang="en-US" sz="2400" dirty="0">
                <a:solidFill>
                  <a:prstClr val="black"/>
                </a:solidFill>
                <a:latin typeface="Gill Sans MT"/>
              </a:rPr>
              <a:t> junto a </a:t>
            </a:r>
            <a:r>
              <a:rPr lang="en-US" sz="2400" dirty="0" err="1">
                <a:solidFill>
                  <a:prstClr val="black"/>
                </a:solidFill>
                <a:latin typeface="Gill Sans MT"/>
              </a:rPr>
              <a:t>familia</a:t>
            </a:r>
            <a:r>
              <a:rPr lang="en-US" sz="2400" dirty="0">
                <a:solidFill>
                  <a:prstClr val="black"/>
                </a:solidFill>
                <a:latin typeface="Gill Sans MT"/>
              </a:rPr>
              <a:t>...  y </a:t>
            </a:r>
            <a:r>
              <a:rPr lang="en-US" sz="2400" dirty="0" err="1">
                <a:solidFill>
                  <a:prstClr val="black"/>
                </a:solidFill>
                <a:latin typeface="Gill Sans MT"/>
              </a:rPr>
              <a:t>colorín</a:t>
            </a:r>
            <a:r>
              <a:rPr lang="en-US" sz="2400" dirty="0">
                <a:solidFill>
                  <a:prstClr val="black"/>
                </a:solidFill>
                <a:latin typeface="Gill Sans MT"/>
              </a:rPr>
              <a:t> </a:t>
            </a:r>
            <a:r>
              <a:rPr lang="en-US" sz="2400" dirty="0" err="1">
                <a:solidFill>
                  <a:prstClr val="black"/>
                </a:solidFill>
                <a:latin typeface="Gill Sans MT"/>
              </a:rPr>
              <a:t>colorado</a:t>
            </a:r>
            <a:r>
              <a:rPr lang="en-US" sz="2400" dirty="0">
                <a:solidFill>
                  <a:prstClr val="black"/>
                </a:solidFill>
                <a:latin typeface="Gill Sans MT"/>
              </a:rPr>
              <a:t> </a:t>
            </a:r>
            <a:r>
              <a:rPr lang="en-US" sz="2400" dirty="0" err="1">
                <a:solidFill>
                  <a:prstClr val="black"/>
                </a:solidFill>
                <a:latin typeface="Gill Sans MT"/>
              </a:rPr>
              <a:t>este</a:t>
            </a:r>
            <a:r>
              <a:rPr lang="en-US" sz="2400" dirty="0">
                <a:solidFill>
                  <a:prstClr val="black"/>
                </a:solidFill>
                <a:latin typeface="Gill Sans MT"/>
              </a:rPr>
              <a:t> </a:t>
            </a:r>
            <a:r>
              <a:rPr lang="en-US" sz="2400" dirty="0" err="1">
                <a:solidFill>
                  <a:prstClr val="black"/>
                </a:solidFill>
                <a:latin typeface="Gill Sans MT"/>
              </a:rPr>
              <a:t>cuento</a:t>
            </a:r>
            <a:r>
              <a:rPr lang="en-US" sz="2400" dirty="0">
                <a:solidFill>
                  <a:prstClr val="black"/>
                </a:solidFill>
                <a:latin typeface="Gill Sans MT"/>
              </a:rPr>
              <a:t> ha </a:t>
            </a:r>
            <a:r>
              <a:rPr lang="en-US" sz="2400" dirty="0" err="1">
                <a:solidFill>
                  <a:prstClr val="black"/>
                </a:solidFill>
                <a:latin typeface="Gill Sans MT"/>
              </a:rPr>
              <a:t>terminado</a:t>
            </a:r>
            <a:r>
              <a:rPr lang="en-US" sz="2400" dirty="0">
                <a:solidFill>
                  <a:prstClr val="black"/>
                </a:solidFill>
                <a:latin typeface="Gill Sans MT"/>
              </a:rPr>
              <a:t>.</a:t>
            </a:r>
            <a:endParaRPr lang="es-ES" sz="2400" dirty="0">
              <a:solidFill>
                <a:prstClr val="black"/>
              </a:solidFill>
              <a:latin typeface="Gill Sans M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65" y="467183"/>
            <a:ext cx="4572000" cy="3403671"/>
          </a:xfrm>
          <a:prstGeom prst="ellipse">
            <a:avLst/>
          </a:prstGeom>
          <a:ln>
            <a:noFill/>
          </a:ln>
          <a:effectLst>
            <a:softEdge rad="112500"/>
          </a:effectLst>
        </p:spPr>
      </p:pic>
    </p:spTree>
    <p:extLst>
      <p:ext uri="{BB962C8B-B14F-4D97-AF65-F5344CB8AC3E}">
        <p14:creationId xmlns:p14="http://schemas.microsoft.com/office/powerpoint/2010/main" val="167944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B067B1-F4E5-4FDF-813D-C9E872E800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2" descr="Forma, Polígono&#10;&#10;Descripción generada automáticamente">
            <a:extLst>
              <a:ext uri="{FF2B5EF4-FFF2-40B4-BE49-F238E27FC236}">
                <a16:creationId xmlns:a16="http://schemas.microsoft.com/office/drawing/2014/main" id="{F9951AF9-FAC2-467F-9F7B-1C51FC88D0CA}"/>
              </a:ext>
            </a:extLst>
          </p:cNvPr>
          <p:cNvPicPr>
            <a:picLocks noChangeAspect="1"/>
          </p:cNvPicPr>
          <p:nvPr/>
        </p:nvPicPr>
        <p:blipFill rotWithShape="1">
          <a:blip r:embed="rId2"/>
          <a:srcRect b="2712"/>
          <a:stretch/>
        </p:blipFill>
        <p:spPr>
          <a:xfrm>
            <a:off x="307775" y="261437"/>
            <a:ext cx="11576450" cy="6335126"/>
          </a:xfrm>
          <a:prstGeom prst="rect">
            <a:avLst/>
          </a:prstGeom>
          <a:ln>
            <a:solidFill>
              <a:srgbClr val="7030A0"/>
            </a:solidFill>
          </a:ln>
        </p:spPr>
      </p:pic>
      <p:cxnSp>
        <p:nvCxnSpPr>
          <p:cNvPr id="9" name="Straight Connector 8">
            <a:extLst>
              <a:ext uri="{FF2B5EF4-FFF2-40B4-BE49-F238E27FC236}">
                <a16:creationId xmlns:a16="http://schemas.microsoft.com/office/drawing/2014/main" id="{7C9ADA25-078F-42AB-B92D-4535AA4442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1676400" y="-87137"/>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Marcador de pie de página 2">
            <a:extLst>
              <a:ext uri="{FF2B5EF4-FFF2-40B4-BE49-F238E27FC236}">
                <a16:creationId xmlns:a16="http://schemas.microsoft.com/office/drawing/2014/main" id="{481D7EF7-B1B0-462B-BF44-457BBAF82FF2}"/>
              </a:ext>
            </a:extLst>
          </p:cNvPr>
          <p:cNvSpPr>
            <a:spLocks noGrp="1"/>
          </p:cNvSpPr>
          <p:nvPr>
            <p:ph type="ftr" sz="quarter" idx="11"/>
          </p:nvPr>
        </p:nvSpPr>
        <p:spPr>
          <a:xfrm>
            <a:off x="3946634" y="6146143"/>
            <a:ext cx="4114800" cy="365125"/>
          </a:xfrm>
        </p:spPr>
        <p:txBody>
          <a:bodyPr/>
          <a:lstStyle/>
          <a:p>
            <a:r>
              <a:rPr lang="es-ES"/>
              <a:t>imagen obtenida de youTube.</a:t>
            </a:r>
          </a:p>
        </p:txBody>
      </p:sp>
      <p:sp>
        <p:nvSpPr>
          <p:cNvPr id="4" name="Marcador de número de diapositiva 3">
            <a:extLst>
              <a:ext uri="{FF2B5EF4-FFF2-40B4-BE49-F238E27FC236}">
                <a16:creationId xmlns:a16="http://schemas.microsoft.com/office/drawing/2014/main" id="{51B4CD1C-5F64-4444-9FD9-FFF8A96CCA42}"/>
              </a:ext>
            </a:extLst>
          </p:cNvPr>
          <p:cNvSpPr>
            <a:spLocks noGrp="1"/>
          </p:cNvSpPr>
          <p:nvPr>
            <p:ph type="sldNum" sz="quarter" idx="12"/>
          </p:nvPr>
        </p:nvSpPr>
        <p:spPr/>
        <p:txBody>
          <a:bodyPr/>
          <a:lstStyle/>
          <a:p>
            <a:fld id="{27CE633F-9882-4A5C-83A2-1109D0C73261}" type="slidenum">
              <a:rPr lang="en-US" smtClean="0"/>
              <a:t>6</a:t>
            </a:fld>
            <a:endParaRPr lang="es-ES"/>
          </a:p>
        </p:txBody>
      </p:sp>
    </p:spTree>
    <p:extLst>
      <p:ext uri="{BB962C8B-B14F-4D97-AF65-F5344CB8AC3E}">
        <p14:creationId xmlns:p14="http://schemas.microsoft.com/office/powerpoint/2010/main" val="2674987942"/>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17</TotalTime>
  <Words>447</Words>
  <Application>Microsoft Office PowerPoint</Application>
  <PresentationFormat>Panorámica</PresentationFormat>
  <Paragraphs>16</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Gill Sans MT</vt:lpstr>
      <vt:lpstr>Gill Sans Nova</vt:lpstr>
      <vt:lpstr>GradientVTI</vt:lpstr>
      <vt:lpstr>El Monstruo en el bosque de las formas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Hewlett-Packard Company</cp:lastModifiedBy>
  <cp:revision>345</cp:revision>
  <dcterms:created xsi:type="dcterms:W3CDTF">2021-02-11T23:26:46Z</dcterms:created>
  <dcterms:modified xsi:type="dcterms:W3CDTF">2021-07-27T15:41:30Z</dcterms:modified>
</cp:coreProperties>
</file>