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94" r:id="rId33"/>
    <p:sldId id="289" r:id="rId34"/>
    <p:sldId id="290" r:id="rId35"/>
    <p:sldId id="291" r:id="rId36"/>
    <p:sldId id="292" r:id="rId37"/>
    <p:sldId id="293" r:id="rId38"/>
    <p:sldId id="295" r:id="rId39"/>
    <p:sldId id="297" r:id="rId40"/>
    <p:sldId id="296" r:id="rId41"/>
    <p:sldId id="298" r:id="rId42"/>
    <p:sldId id="299" r:id="rId43"/>
    <p:sldId id="300" r:id="rId4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7A825-FEE1-DE7C-8134-EFF7F9863880}" v="30" dt="2023-06-16T18:40:13.352"/>
    <p1510:client id="{4A3E7DB8-0151-5652-562D-5F60E84764AB}" v="383" dt="2023-06-19T16:59:44.434"/>
    <p1510:client id="{6A8BAA09-6E44-5DCF-8237-559D165C65E6}" v="327" dt="2023-06-13T16:58:05.127"/>
    <p1510:client id="{6CB3C53A-74DB-EA11-80EF-754FFF67E169}" v="235" dt="2023-06-12T19:47:45.478"/>
    <p1510:client id="{A85FE80A-8BDC-4946-B344-F78E41475AA5}" v="95" dt="2023-06-09T16:53:24.637"/>
    <p1510:client id="{E2823A00-99CC-C98F-F33D-58E080415DEF}" v="236" dt="2023-06-12T15:45:30.301"/>
    <p1510:client id="{E513519D-87CA-4453-DF4F-67119AA9ACFA}" v="830" dt="2023-06-14T16:44:30.686"/>
    <p1510:client id="{F84C90B4-C80D-4635-B7BC-DC96B51BC976}" v="259" dt="2023-06-13T19:35:47.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78" d="100"/>
          <a:sy n="78" d="100"/>
        </p:scale>
        <p:origin x="-91" y="-605"/>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A13C77B-70EC-427E-91BC-F24E456C44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 xmlns:a16="http://schemas.microsoft.com/office/drawing/2014/main" id="{ECF03710-4D21-4187-AF6A-CD406EC8A5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842C34-3ADE-4FD4-9C00-531CE095E69B}" type="datetimeFigureOut">
              <a:rPr lang="es-ES" smtClean="0"/>
              <a:pPr/>
              <a:t>18/07/2023</a:t>
            </a:fld>
            <a:endParaRPr lang="es-ES"/>
          </a:p>
        </p:txBody>
      </p:sp>
      <p:sp>
        <p:nvSpPr>
          <p:cNvPr id="4" name="Marcador de pie de página 3">
            <a:extLst>
              <a:ext uri="{FF2B5EF4-FFF2-40B4-BE49-F238E27FC236}">
                <a16:creationId xmlns="" xmlns:a16="http://schemas.microsoft.com/office/drawing/2014/main" id="{812E1D92-BF6C-48F2-B7D3-811E81939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 xmlns:a16="http://schemas.microsoft.com/office/drawing/2014/main" id="{E663B743-1197-4765-A3A6-7FD28E7E03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183AD3-42F6-4CDF-8BC5-4B9529075232}" type="slidenum">
              <a:rPr lang="es-ES" smtClean="0"/>
              <a:pPr/>
              <a:t>‹Nº›</a:t>
            </a:fld>
            <a:endParaRPr lang="es-ES"/>
          </a:p>
        </p:txBody>
      </p:sp>
    </p:spTree>
    <p:extLst>
      <p:ext uri="{BB962C8B-B14F-4D97-AF65-F5344CB8AC3E}">
        <p14:creationId xmlns="" xmlns:p14="http://schemas.microsoft.com/office/powerpoint/2010/main" val="40855343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32EAB-D150-4754-B6B6-D45B2A209BBC}" type="datetimeFigureOut">
              <a:rPr lang="es-ES" noProof="0" smtClean="0"/>
              <a:pPr/>
              <a:t>18/07/2023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A8F9B-0A3B-447F-9BEC-7A5FC4ECC70F}" type="slidenum">
              <a:rPr lang="es-ES" noProof="0" smtClean="0"/>
              <a:pPr/>
              <a:t>‹Nº›</a:t>
            </a:fld>
            <a:endParaRPr lang="es-ES" noProof="0"/>
          </a:p>
        </p:txBody>
      </p:sp>
    </p:spTree>
    <p:extLst>
      <p:ext uri="{BB962C8B-B14F-4D97-AF65-F5344CB8AC3E}">
        <p14:creationId xmlns="" xmlns:p14="http://schemas.microsoft.com/office/powerpoint/2010/main" val="3840627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69A8F9B-0A3B-447F-9BEC-7A5FC4ECC70F}" type="slidenum">
              <a:rPr lang="es-ES" smtClean="0"/>
              <a:pPr/>
              <a:t>1</a:t>
            </a:fld>
            <a:endParaRPr lang="es-ES"/>
          </a:p>
        </p:txBody>
      </p:sp>
    </p:spTree>
    <p:extLst>
      <p:ext uri="{BB962C8B-B14F-4D97-AF65-F5344CB8AC3E}">
        <p14:creationId xmlns="" xmlns:p14="http://schemas.microsoft.com/office/powerpoint/2010/main" val="1125873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Imagen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upo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ángulo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orma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a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ángulo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orma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a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a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a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orma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orma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orma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a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a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a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a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a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a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a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a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a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orma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orma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a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a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a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orma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orma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a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ángulo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orma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a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a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a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a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a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a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orma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orma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orma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orma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ángulo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orma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orma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orma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orma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orma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orma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orma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orma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orma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orma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orma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orma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orma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ítulo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es-ES" noProof="0"/>
              <a:t>Haga clic para modificar el estilo de título del patrón</a:t>
            </a:r>
          </a:p>
        </p:txBody>
      </p:sp>
      <p:sp>
        <p:nvSpPr>
          <p:cNvPr id="3" name="Subtítulo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fecha 3"/>
          <p:cNvSpPr>
            <a:spLocks noGrp="1"/>
          </p:cNvSpPr>
          <p:nvPr>
            <p:ph type="dt" sz="half" idx="10"/>
          </p:nvPr>
        </p:nvSpPr>
        <p:spPr>
          <a:xfrm>
            <a:off x="7077511" y="5410201"/>
            <a:ext cx="2743200" cy="365125"/>
          </a:xfrm>
        </p:spPr>
        <p:txBody>
          <a:bodyPr rtlCol="0"/>
          <a:lstStyle/>
          <a:p>
            <a:pPr rtl="0"/>
            <a:fld id="{53679892-51BE-4C79-9032-7473C572FBCD}" type="datetime1">
              <a:rPr lang="es-ES" noProof="0" smtClean="0"/>
              <a:pPr rtl="0"/>
              <a:t>18/07/2023</a:t>
            </a:fld>
            <a:endParaRPr lang="es-ES" noProof="0"/>
          </a:p>
        </p:txBody>
      </p:sp>
      <p:sp>
        <p:nvSpPr>
          <p:cNvPr id="5" name="Marcador de pie de página 4"/>
          <p:cNvSpPr>
            <a:spLocks noGrp="1"/>
          </p:cNvSpPr>
          <p:nvPr>
            <p:ph type="ftr" sz="quarter" idx="11"/>
          </p:nvPr>
        </p:nvSpPr>
        <p:spPr>
          <a:xfrm>
            <a:off x="1876424" y="5410201"/>
            <a:ext cx="5124886"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9896911" y="5410199"/>
            <a:ext cx="771089"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0" y="4304664"/>
            <a:ext cx="9912355" cy="819355"/>
          </a:xfrm>
        </p:spPr>
        <p:txBody>
          <a:bodyPr rtlCol="0" anchor="b">
            <a:normAutofit/>
          </a:bodyPr>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es-ES" noProof="0"/>
              <a:t>Haga clic en el icono para agregar una imagen</a:t>
            </a:r>
          </a:p>
        </p:txBody>
      </p:sp>
      <p:sp>
        <p:nvSpPr>
          <p:cNvPr id="4" name="Marcador de texto 3"/>
          <p:cNvSpPr>
            <a:spLocks noGrp="1"/>
          </p:cNvSpPr>
          <p:nvPr>
            <p:ph type="body" sz="half" idx="2"/>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18425EA1-F648-4049-AD9A-F25DAA183EE8}" type="datetime1">
              <a:rPr lang="es-ES" noProof="0" smtClean="0"/>
              <a:pPr rtl="0"/>
              <a:t>18/07/2023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56" y="609600"/>
            <a:ext cx="9905955" cy="3429000"/>
          </a:xfrm>
        </p:spPr>
        <p:txBody>
          <a:bodyPr rtlCol="0" anchor="ctr">
            <a:normAutofit/>
          </a:bodyPr>
          <a:lstStyle>
            <a:lvl1pPr>
              <a:defRPr sz="36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E944F516-20E2-4381-9952-C3E5172FC12A}" type="datetime1">
              <a:rPr lang="es-ES" noProof="0" smtClean="0"/>
              <a:pPr rtl="0"/>
              <a:t>18/07/2023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446212" y="609599"/>
            <a:ext cx="9302752" cy="2748429"/>
          </a:xfrm>
        </p:spPr>
        <p:txBody>
          <a:bodyPr rtlCol="0" anchor="ctr">
            <a:normAutofit/>
          </a:bodyPr>
          <a:lstStyle>
            <a:lvl1pPr>
              <a:defRPr sz="3600"/>
            </a:lvl1pPr>
          </a:lstStyle>
          <a:p>
            <a:pPr rtl="0"/>
            <a:r>
              <a:rPr lang="es-ES" noProof="0"/>
              <a:t>Haga clic para modificar el estilo de título del patrón</a:t>
            </a:r>
          </a:p>
        </p:txBody>
      </p:sp>
      <p:sp>
        <p:nvSpPr>
          <p:cNvPr id="12" name="Marcador de texto 3"/>
          <p:cNvSpPr>
            <a:spLocks noGrp="1"/>
          </p:cNvSpPr>
          <p:nvPr>
            <p:ph type="body" sz="half" idx="13"/>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4" name="Marcador de texto 3"/>
          <p:cNvSpPr>
            <a:spLocks noGrp="1"/>
          </p:cNvSpPr>
          <p:nvPr>
            <p:ph type="body" sz="half" idx="2"/>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B8FDBEC5-D859-4363-9A3D-D04ACDBBDBC8}" type="datetime1">
              <a:rPr lang="es-ES" noProof="0" smtClean="0"/>
              <a:pPr rtl="0"/>
              <a:t>18/07/2023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
        <p:nvSpPr>
          <p:cNvPr id="60" name="Cuadro de texto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61" name="Cuadro de texto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1141410" y="2134041"/>
            <a:ext cx="9906001" cy="2511835"/>
          </a:xfrm>
        </p:spPr>
        <p:txBody>
          <a:bodyPr rtlCol="0" anchor="b">
            <a:normAutofit/>
          </a:bodyPr>
          <a:lstStyle>
            <a:lvl1pPr>
              <a:defRPr sz="36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10193AE0-C308-4E6C-A5C9-9E4366659949}" type="datetime1">
              <a:rPr lang="es-ES" noProof="0" smtClean="0"/>
              <a:pPr rtl="0"/>
              <a:t>18/07/2023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1141413" y="609600"/>
            <a:ext cx="9905998" cy="1905000"/>
          </a:xfrm>
        </p:spPr>
        <p:txBody>
          <a:bodyPr rtlCol="0"/>
          <a:lstStyle/>
          <a:p>
            <a:pPr rtl="0"/>
            <a:r>
              <a:rPr lang="es-ES" noProof="0"/>
              <a:t>Haga clic para modificar el estilo de título del patrón</a:t>
            </a:r>
          </a:p>
        </p:txBody>
      </p:sp>
      <p:sp>
        <p:nvSpPr>
          <p:cNvPr id="7" name="Marcador de texto 2"/>
          <p:cNvSpPr>
            <a:spLocks noGrp="1"/>
          </p:cNvSpPr>
          <p:nvPr>
            <p:ph type="body" idx="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8" name="Marcador de texto 3"/>
          <p:cNvSpPr>
            <a:spLocks noGrp="1"/>
          </p:cNvSpPr>
          <p:nvPr>
            <p:ph type="body" sz="half" idx="15"/>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texto 4"/>
          <p:cNvSpPr>
            <a:spLocks noGrp="1"/>
          </p:cNvSpPr>
          <p:nvPr>
            <p:ph type="body" sz="quarter" idx="3"/>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Marcador de texto 3"/>
          <p:cNvSpPr>
            <a:spLocks noGrp="1"/>
          </p:cNvSpPr>
          <p:nvPr>
            <p:ph type="body" sz="half" idx="16"/>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11" name="Marcador de texto 4"/>
          <p:cNvSpPr>
            <a:spLocks noGrp="1"/>
          </p:cNvSpPr>
          <p:nvPr>
            <p:ph type="body" sz="quarter" idx="13"/>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2" name="Marcador de texto 3"/>
          <p:cNvSpPr>
            <a:spLocks noGrp="1"/>
          </p:cNvSpPr>
          <p:nvPr>
            <p:ph type="body" sz="half" idx="17"/>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D976A01D-C322-4A99-A9B8-CB9EAAF3F796}" type="datetime1">
              <a:rPr lang="es-ES" noProof="0" smtClean="0"/>
              <a:pPr rtl="0"/>
              <a:t>18/07/2023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1141411" y="609600"/>
            <a:ext cx="9905999" cy="1905000"/>
          </a:xfrm>
        </p:spPr>
        <p:txBody>
          <a:bodyPr rtlCol="0"/>
          <a:lstStyle/>
          <a:p>
            <a:pPr rtl="0"/>
            <a:r>
              <a:rPr lang="es-ES" noProof="0"/>
              <a:t>Haga clic para modificar el estilo de título del patrón</a:t>
            </a:r>
          </a:p>
        </p:txBody>
      </p:sp>
      <p:sp>
        <p:nvSpPr>
          <p:cNvPr id="19" name="Marcador de texto 2"/>
          <p:cNvSpPr>
            <a:spLocks noGrp="1"/>
          </p:cNvSpPr>
          <p:nvPr>
            <p:ph type="body" idx="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0" name="Marcador de posición de imagen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1" name="Marcador de texto 3"/>
          <p:cNvSpPr>
            <a:spLocks noGrp="1"/>
          </p:cNvSpPr>
          <p:nvPr>
            <p:ph type="body" sz="half" idx="18"/>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2" name="Marcador de texto 4"/>
          <p:cNvSpPr>
            <a:spLocks noGrp="1"/>
          </p:cNvSpPr>
          <p:nvPr>
            <p:ph type="body" sz="quarter" idx="3"/>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3" name="Marcador de posición de imagen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4" name="Marcador de texto 3"/>
          <p:cNvSpPr>
            <a:spLocks noGrp="1"/>
          </p:cNvSpPr>
          <p:nvPr>
            <p:ph type="body" sz="half" idx="19"/>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5" name="Marcador de texto 4"/>
          <p:cNvSpPr>
            <a:spLocks noGrp="1"/>
          </p:cNvSpPr>
          <p:nvPr>
            <p:ph type="body" sz="quarter" idx="13"/>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6" name="Marcador de posición de imagen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7" name="Marcador de texto 3"/>
          <p:cNvSpPr>
            <a:spLocks noGrp="1"/>
          </p:cNvSpPr>
          <p:nvPr>
            <p:ph type="body" sz="half" idx="20"/>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A15ADA64-BBA0-4B2E-B92A-F51B837322EC}" type="datetime1">
              <a:rPr lang="es-ES" noProof="0" smtClean="0"/>
              <a:pPr rtl="0"/>
              <a:t>18/07/2023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18752D6-1556-45C7-86E8-B146907A0AF6}" type="datetime1">
              <a:rPr lang="es-ES" noProof="0" smtClean="0"/>
              <a:pPr rtl="0"/>
              <a:t>18/07/2023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042400" y="609599"/>
            <a:ext cx="2005011" cy="5181601"/>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1141410" y="609599"/>
            <a:ext cx="7748590" cy="5181601"/>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1B8F7CEA-13C7-4FEA-8C1A-0A5383197599}" type="datetime1">
              <a:rPr lang="es-ES" noProof="0" smtClean="0"/>
              <a:pPr rtl="0"/>
              <a:t>18/07/2023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F097B57-B72F-420B-A8B3-006069A971F8}" type="datetime1">
              <a:rPr lang="es-ES" noProof="0" smtClean="0"/>
              <a:pPr rtl="0"/>
              <a:t>18/07/2023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1419226"/>
            <a:ext cx="9906000" cy="2852737"/>
          </a:xfrm>
        </p:spPr>
        <p:txBody>
          <a:bodyPr rtlCol="0" anchor="b">
            <a:normAutofit/>
          </a:bodyPr>
          <a:lstStyle>
            <a:lvl1pPr>
              <a:defRPr sz="3600"/>
            </a:lvl1pPr>
          </a:lstStyle>
          <a:p>
            <a:pPr rtl="0"/>
            <a:r>
              <a:rPr lang="es-ES" noProof="0"/>
              <a:t>Haga clic para modificar el estilo de título del patrón</a:t>
            </a:r>
          </a:p>
        </p:txBody>
      </p:sp>
      <p:sp>
        <p:nvSpPr>
          <p:cNvPr id="3" name="Marcador de texto 2"/>
          <p:cNvSpPr>
            <a:spLocks noGrp="1"/>
          </p:cNvSpPr>
          <p:nvPr>
            <p:ph type="body" idx="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E9B8A8E5-B735-43D5-B8A8-F9364991DBAE}" type="datetime1">
              <a:rPr lang="es-ES" noProof="0" smtClean="0"/>
              <a:pPr rtl="0"/>
              <a:t>18/07/2023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1141410" y="2249486"/>
            <a:ext cx="4878389" cy="354171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72200" y="2249486"/>
            <a:ext cx="4875211" cy="354171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89C64DD1-C385-4F10-9CD2-DD93C702F068}" type="datetime1">
              <a:rPr lang="es-ES" noProof="0" smtClean="0"/>
              <a:pPr rtl="0"/>
              <a:t>18/07/2023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619126"/>
            <a:ext cx="9906000" cy="1477961"/>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141410" y="3073397"/>
            <a:ext cx="4878391" cy="271780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72200" y="3073397"/>
            <a:ext cx="4875210" cy="271780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B51227E5-EAF8-4A16-84BD-E3150A48D32B}" type="datetime1">
              <a:rPr lang="es-ES" noProof="0" smtClean="0"/>
              <a:pPr rtl="0"/>
              <a:t>18/07/2023</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5D4A2405-EADC-49A9-A212-B14F59A595D1}" type="datetime1">
              <a:rPr lang="es-ES" noProof="0" smtClean="0"/>
              <a:pPr rtl="0"/>
              <a:t>18/07/2023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4923801C-93E6-4BBB-A3C6-DF8FA5AF99A7}" type="datetime1">
              <a:rPr lang="es-ES" noProof="0" smtClean="0"/>
              <a:pPr rtl="0"/>
              <a:t>18/07/2023</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46705" y="609601"/>
            <a:ext cx="3856037" cy="1639884"/>
          </a:xfrm>
        </p:spPr>
        <p:txBody>
          <a:bodyPr rtlCol="0" anchor="b"/>
          <a:lstStyle>
            <a:lvl1pPr>
              <a:defRPr sz="3200"/>
            </a:lvl1pPr>
          </a:lstStyle>
          <a:p>
            <a:pPr rtl="0"/>
            <a:r>
              <a:rPr lang="es-ES" noProof="0"/>
              <a:t>Haga clic para modificar el estilo de título del patrón</a:t>
            </a:r>
          </a:p>
        </p:txBody>
      </p:sp>
      <p:sp>
        <p:nvSpPr>
          <p:cNvPr id="3" name="Marcador de contenido 2"/>
          <p:cNvSpPr>
            <a:spLocks noGrp="1"/>
          </p:cNvSpPr>
          <p:nvPr>
            <p:ph idx="1"/>
          </p:nvPr>
        </p:nvSpPr>
        <p:spPr>
          <a:xfrm>
            <a:off x="5156200" y="592666"/>
            <a:ext cx="5891209" cy="5198534"/>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AFBA167B-534C-4C9B-B1D3-207F6508C18C}" type="datetime1">
              <a:rPr lang="es-ES" noProof="0" smtClean="0"/>
              <a:pPr rtl="0"/>
              <a:t>18/07/2023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5934508" cy="1639886"/>
          </a:xfrm>
        </p:spPr>
        <p:txBody>
          <a:bodyPr rtlCol="0" anchor="b"/>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8609DEB8-87A0-494F-8121-A23D0AA457E9}" type="datetime1">
              <a:rPr lang="es-ES" noProof="0" smtClean="0"/>
              <a:pPr rtl="0"/>
              <a:t>18/07/2023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upo 7"/>
          <p:cNvGrpSpPr/>
          <p:nvPr/>
        </p:nvGrpSpPr>
        <p:grpSpPr>
          <a:xfrm>
            <a:off x="-14288" y="0"/>
            <a:ext cx="12053888" cy="6858001"/>
            <a:chOff x="-14288" y="0"/>
            <a:chExt cx="12053888" cy="6858001"/>
          </a:xfrm>
        </p:grpSpPr>
        <p:grpSp>
          <p:nvGrpSpPr>
            <p:cNvPr id="9" name="Grupo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ángulo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orma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a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a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a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a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a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a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a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a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a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ínea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a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a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a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a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ángulo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orma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a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orma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orma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a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a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a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a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a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a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upo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orma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orma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orma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a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orma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orma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a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a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a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ángulo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Marcador de título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es-ES" noProof="0"/>
          </a:p>
        </p:txBody>
      </p:sp>
      <p:sp>
        <p:nvSpPr>
          <p:cNvPr id="3" name="Marcador de texto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9434DCA-7D87-482A-B826-DA8947791FB1}" type="datetime1">
              <a:rPr lang="es-ES" noProof="0" smtClean="0"/>
              <a:pPr rtl="0"/>
              <a:t>18/07/2023</a:t>
            </a:fld>
            <a:endParaRPr lang="es-ES" noProof="0"/>
          </a:p>
        </p:txBody>
      </p:sp>
      <p:sp>
        <p:nvSpPr>
          <p:cNvPr id="5" name="Marcador de pie de página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amazon.com/-/es/AOFOTO-dibujos-animados-navide%C3%B1os-4-9/dp/B07JMSKGM5" TargetMode="External"/><Relationship Id="rId7" Type="http://schemas.openxmlformats.org/officeDocument/2006/relationships/hyperlink" Target="https://es.dentaquest.com/oral-health-resources/health-equity/" TargetMode="External"/><Relationship Id="rId2" Type="http://schemas.openxmlformats.org/officeDocument/2006/relationships/hyperlink" Target="https://www.bible.com/es/reading-plans/12008-la-justicia-de-dios" TargetMode="External"/><Relationship Id="rId1" Type="http://schemas.openxmlformats.org/officeDocument/2006/relationships/slideLayout" Target="../slideLayouts/slideLayout2.xml"/><Relationship Id="rId6" Type="http://schemas.openxmlformats.org/officeDocument/2006/relationships/hyperlink" Target="https://sp.depositphotos.com/stock-photos/grupo-campesino.html" TargetMode="External"/><Relationship Id="rId5" Type="http://schemas.openxmlformats.org/officeDocument/2006/relationships/hyperlink" Target="https://www.infobae.com/sociedad/2019/12/25/pesebre-o-gruta-la-breve-frase-de-un-santo-que-revelo-como-era-el-lugar-donde-nacio-jesus/" TargetMode="External"/><Relationship Id="rId4" Type="http://schemas.openxmlformats.org/officeDocument/2006/relationships/hyperlink" Target="https://www.webscolar.com/biografia-de-mario-rodriguez"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spanishunicorn.com/wp-content/uploads/2018/04/subjuntivo-ejercicios-futuro.png" TargetMode="External"/><Relationship Id="rId3" Type="http://schemas.openxmlformats.org/officeDocument/2006/relationships/hyperlink" Target="https://es.123rf.com/photo_175114918_pesebre-navide%c3%b1o-de-dibujos-animados.html" TargetMode="External"/><Relationship Id="rId7" Type="http://schemas.openxmlformats.org/officeDocument/2006/relationships/hyperlink" Target="https://happylearning.tv/la-oracion-sujeto-y-predicado/" TargetMode="External"/><Relationship Id="rId2" Type="http://schemas.openxmlformats.org/officeDocument/2006/relationships/hyperlink" Target="https://ar.pinterest.com/pin/492581277968617775/" TargetMode="External"/><Relationship Id="rId1" Type="http://schemas.openxmlformats.org/officeDocument/2006/relationships/slideLayout" Target="../slideLayouts/slideLayout6.xml"/><Relationship Id="rId6" Type="http://schemas.openxmlformats.org/officeDocument/2006/relationships/hyperlink" Target="https://www.facebook.com/photo/?fbid=425700493039895&amp;set=a.425700469706564" TargetMode="External"/><Relationship Id="rId11" Type="http://schemas.openxmlformats.org/officeDocument/2006/relationships/hyperlink" Target="https://www.istockphoto.com/es/editor/1208771901" TargetMode="External"/><Relationship Id="rId5" Type="http://schemas.openxmlformats.org/officeDocument/2006/relationships/hyperlink" Target="http://la-semilla-de-cada-dia.blogspot.com/2016/07/id-y-proclamad-que-el-reino-de-dios.html" TargetMode="External"/><Relationship Id="rId10" Type="http://schemas.openxmlformats.org/officeDocument/2006/relationships/hyperlink" Target="https://cadenaser.com/programa/2020/05/18/la_ventana/1589815133_151355.html" TargetMode="External"/><Relationship Id="rId4" Type="http://schemas.openxmlformats.org/officeDocument/2006/relationships/hyperlink" Target="https://blog.cancaonova.com/chile/2012/01/los-reyes-magos-visitan-a-jose-maria-y-jesus/" TargetMode="External"/><Relationship Id="rId9" Type="http://schemas.openxmlformats.org/officeDocument/2006/relationships/hyperlink" Target="https://verbodivino.org/product/la-humildad-de-di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s://img2.freepng.es/20180226/sve/kisspng-restaurant-eating-couple-meal-illustration-eat-the-couple-5a93e0df01db65.4428501315196407990076.jpg" TargetMode="External"/><Relationship Id="rId3" Type="http://schemas.openxmlformats.org/officeDocument/2006/relationships/hyperlink" Target="https://clubperlita.wordpress.com/2015/12/10/la-estrella-de-belen-2/" TargetMode="External"/><Relationship Id="rId7" Type="http://schemas.openxmlformats.org/officeDocument/2006/relationships/hyperlink" Target="https://violetaviolett.blogspot.com/2016/07/la-oscuridad-y-la-luz.html" TargetMode="External"/><Relationship Id="rId2" Type="http://schemas.openxmlformats.org/officeDocument/2006/relationships/hyperlink" Target="https://puzzlefactory.com/es/rompecabezas-navidad/423199-pastores-de-bel%C3%A9n-rompecabezas" TargetMode="External"/><Relationship Id="rId1" Type="http://schemas.openxmlformats.org/officeDocument/2006/relationships/slideLayout" Target="../slideLayouts/slideLayout6.xml"/><Relationship Id="rId6" Type="http://schemas.openxmlformats.org/officeDocument/2006/relationships/hyperlink" Target="https://i.ytimg.com/vi/8umjQRoNs6U/maxresdefault.jpg" TargetMode="External"/><Relationship Id="rId5" Type="http://schemas.openxmlformats.org/officeDocument/2006/relationships/hyperlink" Target="https://docplayer.es/53102700-Texto-para-lengua-y-literatura-educacion-general-basica-quinto-grado-monica-cecilia-burbano-de-lara-moncayo.h" TargetMode="External"/><Relationship Id="rId4" Type="http://schemas.openxmlformats.org/officeDocument/2006/relationships/hyperlink" Target="https://www.blinklearning.com/coursePlayer/clases2.php?idclase=110846566&amp;idcurso=1931986" TargetMode="External"/><Relationship Id="rId9" Type="http://schemas.openxmlformats.org/officeDocument/2006/relationships/hyperlink" Target="https://studylib.es/doc/6795358/g%C3%A9nero-l%C3%ADrico"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shopbwana.com/product/cl42sg1vo609209jrx6jte2g8" TargetMode="External"/><Relationship Id="rId3" Type="http://schemas.openxmlformats.org/officeDocument/2006/relationships/hyperlink" Target="https://www.servindi.org/02/08/2017/pueblos-andinos-celebran-el-dia-de-la-pachamama" TargetMode="External"/><Relationship Id="rId7" Type="http://schemas.openxmlformats.org/officeDocument/2006/relationships/hyperlink" Target="https://www.bible.com/es/reading-plans/2894-las-ensenanzas-de-jesus/day/6" TargetMode="External"/><Relationship Id="rId2" Type="http://schemas.openxmlformats.org/officeDocument/2006/relationships/hyperlink" Target="http://www.revistadeartes.com.ar/xxv_teatro_comediadelarte.html" TargetMode="External"/><Relationship Id="rId1" Type="http://schemas.openxmlformats.org/officeDocument/2006/relationships/slideLayout" Target="../slideLayouts/slideLayout6.xml"/><Relationship Id="rId6" Type="http://schemas.openxmlformats.org/officeDocument/2006/relationships/hyperlink" Target="https://www.agustinosrecoletos.org/actualidad/7617/san-jose-hombre-justo" TargetMode="External"/><Relationship Id="rId5" Type="http://schemas.openxmlformats.org/officeDocument/2006/relationships/hyperlink" Target="https://labandadiario.com/allanen-el-camino-del-senor/" TargetMode="External"/><Relationship Id="rId4" Type="http://schemas.openxmlformats.org/officeDocument/2006/relationships/hyperlink" Target="https://truewaykids.com/es/sendero-de-navidad-1-maria-y-el-angel/" TargetMode="External"/><Relationship Id="rId9" Type="http://schemas.openxmlformats.org/officeDocument/2006/relationships/hyperlink" Target="https://rafapolab.files.wordpress.com/2014/03/jesc3bas-alimenta.jp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putniknewsbrasil.com.br/20210709/ruanda-envia-mil-homens-para-mocambique-para-ajudar-a-combater-insurgencia-ligada-ao-daesh-17757847.html" TargetMode="External"/><Relationship Id="rId2" Type="http://schemas.openxmlformats.org/officeDocument/2006/relationships/hyperlink" Target="https://www.pinterest.com.mx/pin/747034656962061400/?mt=login" TargetMode="External"/><Relationship Id="rId1" Type="http://schemas.openxmlformats.org/officeDocument/2006/relationships/slideLayout" Target="../slideLayouts/slideLayout6.xml"/><Relationship Id="rId5" Type="http://schemas.openxmlformats.org/officeDocument/2006/relationships/hyperlink" Target="https://www.wallpaperuse.com/vies/hwhJw/" TargetMode="External"/><Relationship Id="rId4" Type="http://schemas.openxmlformats.org/officeDocument/2006/relationships/hyperlink" Target="https://thptnganamst.edu.vn/top-76-imagen-dibujos-de-humilda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876424" y="4141693"/>
            <a:ext cx="8791575" cy="1301673"/>
          </a:xfrm>
        </p:spPr>
        <p:txBody>
          <a:bodyPr rtlCol="0">
            <a:normAutofit/>
          </a:bodyPr>
          <a:lstStyle/>
          <a:p>
            <a:r>
              <a:rPr lang="es-ES" b="1" cap="none" dirty="0">
                <a:latin typeface="Arial"/>
                <a:cs typeface="Arial"/>
              </a:rPr>
              <a:t>El Dios de las justicia</a:t>
            </a:r>
            <a:endParaRPr lang="es-ES" cap="none" dirty="0">
              <a:latin typeface="Arial"/>
              <a:cs typeface="Arial"/>
            </a:endParaRPr>
          </a:p>
          <a:p>
            <a:endParaRPr lang="es-ES" dirty="0"/>
          </a:p>
        </p:txBody>
      </p:sp>
      <p:sp>
        <p:nvSpPr>
          <p:cNvPr id="3" name="Subtítulo 2"/>
          <p:cNvSpPr>
            <a:spLocks noGrp="1"/>
          </p:cNvSpPr>
          <p:nvPr>
            <p:ph type="subTitle" idx="1"/>
          </p:nvPr>
        </p:nvSpPr>
        <p:spPr>
          <a:xfrm>
            <a:off x="1876424" y="5443368"/>
            <a:ext cx="8791575" cy="865991"/>
          </a:xfrm>
        </p:spPr>
        <p:txBody>
          <a:bodyPr vert="horz" lIns="91440" tIns="45720" rIns="91440" bIns="45720" rtlCol="0" anchor="t">
            <a:normAutofit/>
          </a:bodyPr>
          <a:lstStyle/>
          <a:p>
            <a:r>
              <a:rPr lang="es-ES" b="1" dirty="0">
                <a:solidFill>
                  <a:srgbClr val="FF0000"/>
                </a:solidFill>
                <a:latin typeface="Arial"/>
                <a:cs typeface="Arial"/>
              </a:rPr>
              <a:t>L</a:t>
            </a:r>
            <a:r>
              <a:rPr lang="es-ES" b="1" cap="none" dirty="0">
                <a:solidFill>
                  <a:srgbClr val="FF0000"/>
                </a:solidFill>
                <a:latin typeface="Arial"/>
                <a:cs typeface="Arial"/>
              </a:rPr>
              <a:t>ic.</a:t>
            </a:r>
            <a:r>
              <a:rPr lang="es-ES" b="1" dirty="0">
                <a:solidFill>
                  <a:srgbClr val="FF0000"/>
                </a:solidFill>
                <a:latin typeface="Arial"/>
                <a:cs typeface="Arial"/>
              </a:rPr>
              <a:t> T</a:t>
            </a:r>
            <a:r>
              <a:rPr lang="es-ES" b="1" cap="none" dirty="0">
                <a:solidFill>
                  <a:srgbClr val="FF0000"/>
                </a:solidFill>
                <a:latin typeface="Arial"/>
                <a:cs typeface="Arial"/>
              </a:rPr>
              <a:t>omasa</a:t>
            </a:r>
            <a:r>
              <a:rPr lang="es-ES" b="1" dirty="0">
                <a:solidFill>
                  <a:srgbClr val="FF0000"/>
                </a:solidFill>
                <a:latin typeface="Arial"/>
                <a:cs typeface="Arial"/>
              </a:rPr>
              <a:t> D</a:t>
            </a:r>
            <a:r>
              <a:rPr lang="es-ES" b="1" cap="none" dirty="0">
                <a:solidFill>
                  <a:srgbClr val="FF0000"/>
                </a:solidFill>
                <a:latin typeface="Arial"/>
                <a:cs typeface="Arial"/>
              </a:rPr>
              <a:t>e</a:t>
            </a:r>
            <a:r>
              <a:rPr lang="es-ES" b="1" dirty="0">
                <a:solidFill>
                  <a:srgbClr val="FF0000"/>
                </a:solidFill>
                <a:latin typeface="Arial"/>
                <a:cs typeface="Arial"/>
              </a:rPr>
              <a:t> L</a:t>
            </a:r>
            <a:r>
              <a:rPr lang="es-ES" b="1" cap="none" dirty="0">
                <a:solidFill>
                  <a:srgbClr val="FF0000"/>
                </a:solidFill>
                <a:latin typeface="Arial"/>
                <a:cs typeface="Arial"/>
              </a:rPr>
              <a:t>eón</a:t>
            </a:r>
            <a:r>
              <a:rPr lang="es-ES" b="1" dirty="0">
                <a:solidFill>
                  <a:srgbClr val="FF0000"/>
                </a:solidFill>
                <a:latin typeface="Arial"/>
                <a:cs typeface="Arial"/>
              </a:rPr>
              <a:t>, P</a:t>
            </a:r>
            <a:r>
              <a:rPr lang="es-ES" b="1" cap="none" dirty="0">
                <a:solidFill>
                  <a:srgbClr val="FF0000"/>
                </a:solidFill>
                <a:latin typeface="Arial"/>
                <a:cs typeface="Arial"/>
              </a:rPr>
              <a:t>ortal</a:t>
            </a:r>
            <a:r>
              <a:rPr lang="es-ES" b="1" dirty="0">
                <a:solidFill>
                  <a:srgbClr val="FF0000"/>
                </a:solidFill>
                <a:latin typeface="Arial"/>
                <a:cs typeface="Arial"/>
              </a:rPr>
              <a:t> E</a:t>
            </a:r>
            <a:r>
              <a:rPr lang="es-ES" b="1" cap="none" dirty="0">
                <a:solidFill>
                  <a:srgbClr val="FF0000"/>
                </a:solidFill>
                <a:latin typeface="Arial"/>
                <a:cs typeface="Arial"/>
              </a:rPr>
              <a:t>ducativo</a:t>
            </a:r>
            <a:r>
              <a:rPr lang="es-ES" b="1" dirty="0">
                <a:solidFill>
                  <a:srgbClr val="FF0000"/>
                </a:solidFill>
                <a:latin typeface="Arial"/>
                <a:cs typeface="Arial"/>
              </a:rPr>
              <a:t> P</a:t>
            </a:r>
            <a:r>
              <a:rPr lang="es-ES" b="1" cap="none" dirty="0">
                <a:solidFill>
                  <a:srgbClr val="FF0000"/>
                </a:solidFill>
                <a:latin typeface="Arial"/>
                <a:cs typeface="Arial"/>
              </a:rPr>
              <a:t>anamá</a:t>
            </a:r>
            <a:r>
              <a:rPr lang="es-ES" cap="none" dirty="0">
                <a:solidFill>
                  <a:srgbClr val="FF0000"/>
                </a:solidFill>
                <a:latin typeface="Arial"/>
                <a:ea typeface="+mn-lt"/>
                <a:cs typeface="+mn-lt"/>
              </a:rPr>
              <a:t> </a:t>
            </a:r>
            <a:endParaRPr lang="es-ES" dirty="0">
              <a:solidFill>
                <a:srgbClr val="FF0000"/>
              </a:solidFill>
              <a:latin typeface="Arial"/>
              <a:cs typeface="Arial"/>
            </a:endParaRPr>
          </a:p>
          <a:p>
            <a:endParaRPr lang="es-ES" dirty="0"/>
          </a:p>
        </p:txBody>
      </p:sp>
      <p:pic>
        <p:nvPicPr>
          <p:cNvPr id="4" name="Imagen 4" descr="Texto, Pizarra&#10;&#10;Descripción generada automáticamente">
            <a:extLst>
              <a:ext uri="{FF2B5EF4-FFF2-40B4-BE49-F238E27FC236}">
                <a16:creationId xmlns="" xmlns:a16="http://schemas.microsoft.com/office/drawing/2014/main" id="{CC35D732-3C69-A071-C41E-AD94E9211033}"/>
              </a:ext>
            </a:extLst>
          </p:cNvPr>
          <p:cNvPicPr>
            <a:picLocks noChangeAspect="1"/>
          </p:cNvPicPr>
          <p:nvPr/>
        </p:nvPicPr>
        <p:blipFill>
          <a:blip r:embed="rId4"/>
          <a:stretch>
            <a:fillRect/>
          </a:stretch>
        </p:blipFill>
        <p:spPr>
          <a:xfrm>
            <a:off x="3339716" y="1108038"/>
            <a:ext cx="5864991" cy="289380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ítulo 1">
            <a:extLst>
              <a:ext uri="{FF2B5EF4-FFF2-40B4-BE49-F238E27FC236}">
                <a16:creationId xmlns="" xmlns:a16="http://schemas.microsoft.com/office/drawing/2014/main" id="{E06D037C-FE38-8D2E-B76F-A09C1B625409}"/>
              </a:ext>
            </a:extLst>
          </p:cNvPr>
          <p:cNvSpPr>
            <a:spLocks noGrp="1"/>
          </p:cNvSpPr>
          <p:nvPr>
            <p:ph type="title"/>
          </p:nvPr>
        </p:nvSpPr>
        <p:spPr>
          <a:xfrm>
            <a:off x="5291668" y="1215496"/>
            <a:ext cx="5367866" cy="3451524"/>
          </a:xfrm>
        </p:spPr>
        <p:txBody>
          <a:bodyPr vert="horz" lIns="91440" tIns="45720" rIns="91440" bIns="45720" rtlCol="0" anchor="b">
            <a:normAutofit/>
          </a:bodyPr>
          <a:lstStyle/>
          <a:p>
            <a:pPr algn="just"/>
            <a:r>
              <a:rPr lang="es-CR" sz="2000" cap="none" dirty="0">
                <a:latin typeface="Arial"/>
                <a:cs typeface="Arial"/>
              </a:rPr>
              <a:t>La obra está escrita en prosa, en ella sobresale, el diálogo en forma directa y hay pocas interrupciones del narrador. La obra emplea el habla corriente de la gente humilde, es sencilla, llana y de fácil comprensión. Este lenguaje permite la viveza En el diálogo y la faculta de acercarnos mejor a la caracterización del personaje. En las intervenciones podemos </a:t>
            </a:r>
            <a:r>
              <a:rPr lang="es-CR" sz="2000" cap="none" dirty="0" smtClean="0">
                <a:latin typeface="Arial"/>
                <a:cs typeface="Arial"/>
              </a:rPr>
              <a:t>observar un suave lirismo</a:t>
            </a:r>
            <a:endParaRPr lang="es-CR" sz="1400" cap="none" dirty="0">
              <a:latin typeface="Tw Cen MT" panose="020B0602020104020603"/>
              <a:cs typeface="Arial"/>
            </a:endParaRPr>
          </a:p>
          <a:p>
            <a:pPr algn="just"/>
            <a:endParaRPr lang="es-CR" sz="1400" dirty="0"/>
          </a:p>
        </p:txBody>
      </p:sp>
      <p:pic>
        <p:nvPicPr>
          <p:cNvPr id="3" name="Imagen 3">
            <a:extLst>
              <a:ext uri="{FF2B5EF4-FFF2-40B4-BE49-F238E27FC236}">
                <a16:creationId xmlns="" xmlns:a16="http://schemas.microsoft.com/office/drawing/2014/main" id="{B18A7AC4-DC02-F02F-E90D-90C3E60FCB93}"/>
              </a:ext>
            </a:extLst>
          </p:cNvPr>
          <p:cNvPicPr>
            <a:picLocks noChangeAspect="1"/>
          </p:cNvPicPr>
          <p:nvPr/>
        </p:nvPicPr>
        <p:blipFill>
          <a:blip r:embed="rId4"/>
          <a:stretch>
            <a:fillRect/>
          </a:stretch>
        </p:blipFill>
        <p:spPr>
          <a:xfrm>
            <a:off x="643768" y="-5124"/>
            <a:ext cx="3913816" cy="414134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6211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 xmlns:a16="http://schemas.microsoft.com/office/drawing/2014/main" id="{5DAE8CA1-48F8-61BB-5B71-BD6DE738D1A3}"/>
              </a:ext>
            </a:extLst>
          </p:cNvPr>
          <p:cNvSpPr>
            <a:spLocks noGrp="1"/>
          </p:cNvSpPr>
          <p:nvPr>
            <p:ph type="title"/>
          </p:nvPr>
        </p:nvSpPr>
        <p:spPr>
          <a:xfrm>
            <a:off x="1358840" y="3092147"/>
            <a:ext cx="6404935" cy="3372010"/>
          </a:xfrm>
        </p:spPr>
        <p:txBody>
          <a:bodyPr vert="horz" lIns="91440" tIns="45720" rIns="91440" bIns="45720" rtlCol="0" anchor="b">
            <a:noAutofit/>
          </a:bodyPr>
          <a:lstStyle/>
          <a:p>
            <a:pPr algn="just"/>
            <a:r>
              <a:rPr lang="es-PR" sz="2000" cap="none" dirty="0">
                <a:latin typeface="Arial"/>
                <a:cs typeface="Arial"/>
              </a:rPr>
              <a:t>en las expresiones que contribuyen, sin rebuscamiento, a la fuerza comunicativa y a los recursos simbólicos para producir los efectos en el desarrollo de la obra.    </a:t>
            </a:r>
            <a:endParaRPr lang="es-PR" dirty="0"/>
          </a:p>
          <a:p>
            <a:pPr algn="just"/>
            <a:r>
              <a:rPr lang="es-PR" sz="2000" cap="none" dirty="0">
                <a:latin typeface="Arial"/>
                <a:cs typeface="Arial"/>
              </a:rPr>
              <a:t>Encontramos en el texto la función emotiva en reiteradas </a:t>
            </a:r>
            <a:r>
              <a:rPr lang="es-PR" sz="2000" cap="none" dirty="0" smtClean="0">
                <a:latin typeface="Arial"/>
                <a:cs typeface="Arial"/>
              </a:rPr>
              <a:t>ocasiones. </a:t>
            </a:r>
            <a:r>
              <a:rPr lang="es-PR" sz="2000" cap="none" dirty="0">
                <a:latin typeface="Arial"/>
                <a:cs typeface="Arial"/>
              </a:rPr>
              <a:t>Las expresiones de tristeza desesperanzan de los pastores al inicio de la obra, en la ilusión y esperanza de estos mismos personajes y en los de alabanza que hacen a María. José y luego los ángeles, al niño Dios.</a:t>
            </a:r>
          </a:p>
          <a:p>
            <a:endParaRPr lang="en-US" sz="1200" dirty="0"/>
          </a:p>
        </p:txBody>
      </p:sp>
      <p:pic>
        <p:nvPicPr>
          <p:cNvPr id="3" name="Imagen 3" descr="Imagen que contiene persona, interior, hombre, foto&#10;&#10;Descripción generada automáticamente">
            <a:extLst>
              <a:ext uri="{FF2B5EF4-FFF2-40B4-BE49-F238E27FC236}">
                <a16:creationId xmlns="" xmlns:a16="http://schemas.microsoft.com/office/drawing/2014/main" id="{8F83CB8B-83FA-656C-652E-4F383FB71D9B}"/>
              </a:ext>
            </a:extLst>
          </p:cNvPr>
          <p:cNvPicPr>
            <a:picLocks noChangeAspect="1"/>
          </p:cNvPicPr>
          <p:nvPr/>
        </p:nvPicPr>
        <p:blipFill>
          <a:blip r:embed="rId4"/>
          <a:stretch>
            <a:fillRect/>
          </a:stretch>
        </p:blipFill>
        <p:spPr>
          <a:xfrm>
            <a:off x="8002599" y="58492"/>
            <a:ext cx="4116092" cy="365580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296567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0281BD1-EF36-9EB2-B14F-7745F174F732}"/>
              </a:ext>
            </a:extLst>
          </p:cNvPr>
          <p:cNvSpPr>
            <a:spLocks noGrp="1"/>
          </p:cNvSpPr>
          <p:nvPr>
            <p:ph type="title"/>
          </p:nvPr>
        </p:nvSpPr>
        <p:spPr>
          <a:xfrm>
            <a:off x="1283357" y="4158480"/>
            <a:ext cx="9709157" cy="2482377"/>
          </a:xfrm>
        </p:spPr>
        <p:txBody>
          <a:bodyPr>
            <a:normAutofit/>
          </a:bodyPr>
          <a:lstStyle/>
          <a:p>
            <a:pPr algn="just"/>
            <a:r>
              <a:rPr lang="es-ES" sz="2000" cap="none" dirty="0">
                <a:latin typeface="Arial"/>
                <a:cs typeface="Arial"/>
              </a:rPr>
              <a:t>La función referencial está especialmente marcada en los discursos de Juan, El Bautista, pues él les brinda información a los pastores sobre el redentor. La estética se da a los largo del discurso, a través del empleo de numerosos rasgos estilísticos, como la metáfora </a:t>
            </a:r>
            <a:r>
              <a:rPr lang="es-ES" sz="2000" cap="none" dirty="0" smtClean="0">
                <a:latin typeface="Arial"/>
                <a:cs typeface="Arial"/>
              </a:rPr>
              <a:t>(“El </a:t>
            </a:r>
            <a:r>
              <a:rPr lang="es-ES" sz="2000" cap="none" dirty="0">
                <a:latin typeface="Arial"/>
                <a:cs typeface="Arial"/>
              </a:rPr>
              <a:t>será la luz que alumbrará  la oscuridad… ”), el símil.. ”sus cuerpos vencidos rodarán por el suelo como las espigas azotadas por el furioso vendaval”), la anáfora, la reduplicación, polisíndeton, adjetivaciones, entre algunas.</a:t>
            </a:r>
            <a:r>
              <a:rPr lang="es-ES" sz="1100" cap="none" dirty="0">
                <a:latin typeface="Arial"/>
                <a:cs typeface="Arial"/>
              </a:rPr>
              <a:t>  </a:t>
            </a:r>
            <a:r>
              <a:rPr lang="es-ES" sz="1200" dirty="0">
                <a:latin typeface="Arial"/>
                <a:cs typeface="Arial"/>
              </a:rPr>
              <a:t> </a:t>
            </a:r>
            <a:endParaRPr lang="es-ES" dirty="0"/>
          </a:p>
          <a:p>
            <a:endParaRPr lang="es-ES" dirty="0"/>
          </a:p>
        </p:txBody>
      </p:sp>
      <p:pic>
        <p:nvPicPr>
          <p:cNvPr id="3" name="Imagen 3">
            <a:extLst>
              <a:ext uri="{FF2B5EF4-FFF2-40B4-BE49-F238E27FC236}">
                <a16:creationId xmlns="" xmlns:a16="http://schemas.microsoft.com/office/drawing/2014/main" id="{D067D72A-4BCE-1E23-6B87-13EE07D72296}"/>
              </a:ext>
            </a:extLst>
          </p:cNvPr>
          <p:cNvPicPr>
            <a:picLocks noChangeAspect="1"/>
          </p:cNvPicPr>
          <p:nvPr/>
        </p:nvPicPr>
        <p:blipFill>
          <a:blip r:embed="rId2"/>
          <a:stretch>
            <a:fillRect/>
          </a:stretch>
        </p:blipFill>
        <p:spPr>
          <a:xfrm>
            <a:off x="5484048" y="50586"/>
            <a:ext cx="3990108" cy="3755880"/>
          </a:xfrm>
          <a:prstGeom prst="rect">
            <a:avLst/>
          </a:prstGeom>
        </p:spPr>
      </p:pic>
    </p:spTree>
    <p:extLst>
      <p:ext uri="{BB962C8B-B14F-4D97-AF65-F5344CB8AC3E}">
        <p14:creationId xmlns="" xmlns:p14="http://schemas.microsoft.com/office/powerpoint/2010/main" val="400673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 xmlns:a16="http://schemas.microsoft.com/office/drawing/2014/main" id="{0DD655E3-BFDD-EA01-90EA-18E2CCEF3CCB}"/>
              </a:ext>
            </a:extLst>
          </p:cNvPr>
          <p:cNvSpPr>
            <a:spLocks noGrp="1"/>
          </p:cNvSpPr>
          <p:nvPr>
            <p:ph type="title"/>
          </p:nvPr>
        </p:nvSpPr>
        <p:spPr>
          <a:xfrm>
            <a:off x="5291668" y="1215496"/>
            <a:ext cx="6545501" cy="4160982"/>
          </a:xfrm>
        </p:spPr>
        <p:txBody>
          <a:bodyPr vert="horz" lIns="91440" tIns="45720" rIns="91440" bIns="45720" rtlCol="0" anchor="b">
            <a:normAutofit/>
          </a:bodyPr>
          <a:lstStyle/>
          <a:p>
            <a:pPr algn="just"/>
            <a:r>
              <a:rPr lang="es-PE" sz="2000" cap="none" dirty="0">
                <a:latin typeface="Arial"/>
                <a:cs typeface="Arial"/>
              </a:rPr>
              <a:t>Por supuesto que la conativa tiene un lugar preferencial, puesto que lo que persigue, al final de cuentas, es que el mensaje provoque al espectador, una reacción de cambios de actitud, de la vida, que cautive más su corazón que su atención. Además,  el texto posee diversas acotaciones de valor referencial para quien actúa y quien lee la obra.</a:t>
            </a:r>
            <a:r>
              <a:rPr lang="en-US" sz="1800" dirty="0"/>
              <a:t> </a:t>
            </a:r>
            <a:endParaRPr lang="es-ES" dirty="0"/>
          </a:p>
          <a:p>
            <a:endParaRPr lang="en-US" sz="1800"/>
          </a:p>
        </p:txBody>
      </p:sp>
      <p:pic>
        <p:nvPicPr>
          <p:cNvPr id="3" name="Imagen 3">
            <a:extLst>
              <a:ext uri="{FF2B5EF4-FFF2-40B4-BE49-F238E27FC236}">
                <a16:creationId xmlns="" xmlns:a16="http://schemas.microsoft.com/office/drawing/2014/main" id="{898C4D16-8FFA-4949-AC66-E3732FA37D03}"/>
              </a:ext>
            </a:extLst>
          </p:cNvPr>
          <p:cNvPicPr>
            <a:picLocks noChangeAspect="1"/>
          </p:cNvPicPr>
          <p:nvPr/>
        </p:nvPicPr>
        <p:blipFill>
          <a:blip r:embed="rId4"/>
          <a:stretch>
            <a:fillRect/>
          </a:stretch>
        </p:blipFill>
        <p:spPr>
          <a:xfrm>
            <a:off x="765322" y="974816"/>
            <a:ext cx="4079809" cy="455738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199182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B76F85-3403-7C2A-FA4F-A32FEA3EE7D7}"/>
              </a:ext>
            </a:extLst>
          </p:cNvPr>
          <p:cNvSpPr>
            <a:spLocks noGrp="1"/>
          </p:cNvSpPr>
          <p:nvPr>
            <p:ph type="title"/>
          </p:nvPr>
        </p:nvSpPr>
        <p:spPr>
          <a:xfrm>
            <a:off x="670359" y="3500262"/>
            <a:ext cx="6788726" cy="2753188"/>
          </a:xfrm>
        </p:spPr>
        <p:txBody>
          <a:bodyPr/>
          <a:lstStyle/>
          <a:p>
            <a:pPr algn="just"/>
            <a:r>
              <a:rPr lang="es-ES" sz="1200" cap="none" dirty="0">
                <a:latin typeface="Arial"/>
                <a:cs typeface="Arial"/>
              </a:rPr>
              <a:t> </a:t>
            </a:r>
            <a:r>
              <a:rPr lang="es-ES" sz="2000" cap="none" dirty="0">
                <a:latin typeface="Arial"/>
                <a:cs typeface="Arial"/>
              </a:rPr>
              <a:t>“El Dios de la justicia" posee un estilo sencillo y natural, con gran emotividad. El empleo del diálogo directo, gran cantidad de recursos estilísticos, el monólogo, la adjetivación contribuyen a la tensión que se desea alcanzar. Escrita intencionalmente para calcar en los sentimientos del público,  de allí que sea enérgica, vehemente y sublime, con un rasgo lirico</a:t>
            </a:r>
            <a:r>
              <a:rPr lang="es-ES" sz="1200" cap="none" dirty="0">
                <a:latin typeface="Arial"/>
                <a:cs typeface="Arial"/>
              </a:rPr>
              <a:t>.</a:t>
            </a:r>
            <a:endParaRPr lang="es-ES" cap="none" dirty="0"/>
          </a:p>
          <a:p>
            <a:endParaRPr lang="es-ES" dirty="0"/>
          </a:p>
        </p:txBody>
      </p:sp>
      <p:pic>
        <p:nvPicPr>
          <p:cNvPr id="3" name="Imagen 3" descr="Imagen que contiene Texto&#10;&#10;Descripción generada automáticamente">
            <a:extLst>
              <a:ext uri="{FF2B5EF4-FFF2-40B4-BE49-F238E27FC236}">
                <a16:creationId xmlns="" xmlns:a16="http://schemas.microsoft.com/office/drawing/2014/main" id="{AD519689-0603-2A4C-F3C9-BA9274C92569}"/>
              </a:ext>
            </a:extLst>
          </p:cNvPr>
          <p:cNvPicPr>
            <a:picLocks noChangeAspect="1"/>
          </p:cNvPicPr>
          <p:nvPr/>
        </p:nvPicPr>
        <p:blipFill>
          <a:blip r:embed="rId2"/>
          <a:stretch>
            <a:fillRect/>
          </a:stretch>
        </p:blipFill>
        <p:spPr>
          <a:xfrm>
            <a:off x="7689273" y="271050"/>
            <a:ext cx="3879271" cy="3378735"/>
          </a:xfrm>
          <a:prstGeom prst="rect">
            <a:avLst/>
          </a:prstGeom>
        </p:spPr>
      </p:pic>
    </p:spTree>
    <p:extLst>
      <p:ext uri="{BB962C8B-B14F-4D97-AF65-F5344CB8AC3E}">
        <p14:creationId xmlns="" xmlns:p14="http://schemas.microsoft.com/office/powerpoint/2010/main" val="34606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 xmlns:a16="http://schemas.microsoft.com/office/drawing/2014/main" id="{432D14DF-0E08-9265-4DB3-EB3EBD1746E6}"/>
              </a:ext>
            </a:extLst>
          </p:cNvPr>
          <p:cNvSpPr>
            <a:spLocks noGrp="1"/>
          </p:cNvSpPr>
          <p:nvPr>
            <p:ph type="title"/>
          </p:nvPr>
        </p:nvSpPr>
        <p:spPr>
          <a:xfrm>
            <a:off x="5291668" y="1215496"/>
            <a:ext cx="6046738" cy="4576618"/>
          </a:xfrm>
        </p:spPr>
        <p:txBody>
          <a:bodyPr vert="horz" lIns="91440" tIns="45720" rIns="91440" bIns="45720" rtlCol="0" anchor="b">
            <a:normAutofit/>
          </a:bodyPr>
          <a:lstStyle/>
          <a:p>
            <a:pPr algn="just"/>
            <a:r>
              <a:rPr lang="en-US" sz="2000" cap="none" dirty="0">
                <a:latin typeface="Arial"/>
                <a:cs typeface="Arial"/>
              </a:rPr>
              <a:t> E</a:t>
            </a:r>
            <a:r>
              <a:rPr lang="es-CO" sz="2000" cap="none" dirty="0">
                <a:latin typeface="Arial"/>
                <a:cs typeface="Arial"/>
              </a:rPr>
              <a:t>n ella podemos observar un estado de mejoreramente espiritual y anímico de los personajes (pastores) que se encuentran primero con Juan y por último con José y María, en quienes ven un anticipo de la bondad de Dios y por últimos con Jesús.</a:t>
            </a:r>
            <a:endParaRPr lang="es-CO" sz="2000">
              <a:latin typeface="Arial"/>
              <a:cs typeface="Arial"/>
            </a:endParaRPr>
          </a:p>
          <a:p>
            <a:pPr algn="just"/>
            <a:r>
              <a:rPr lang="es-CO" sz="2000" cap="none" dirty="0">
                <a:latin typeface="Arial"/>
                <a:cs typeface="Arial"/>
              </a:rPr>
              <a:t>La obra está estructurada en dos actos, cada uno de cinco escenas. curiosamente observamos que el autor intitula los actos de manera separada: “el primero” El Dios que ha de venir”,</a:t>
            </a:r>
          </a:p>
          <a:p>
            <a:endParaRPr lang="en-US" sz="1400"/>
          </a:p>
        </p:txBody>
      </p:sp>
      <p:pic>
        <p:nvPicPr>
          <p:cNvPr id="3" name="Imagen 3" descr="Sitio web&#10;&#10;Descripción generada automáticamente">
            <a:extLst>
              <a:ext uri="{FF2B5EF4-FFF2-40B4-BE49-F238E27FC236}">
                <a16:creationId xmlns="" xmlns:a16="http://schemas.microsoft.com/office/drawing/2014/main" id="{7CBEBFE4-309B-8717-CA12-CABF70415288}"/>
              </a:ext>
            </a:extLst>
          </p:cNvPr>
          <p:cNvPicPr>
            <a:picLocks noChangeAspect="1"/>
          </p:cNvPicPr>
          <p:nvPr/>
        </p:nvPicPr>
        <p:blipFill>
          <a:blip r:embed="rId4"/>
          <a:stretch>
            <a:fillRect/>
          </a:stretch>
        </p:blipFill>
        <p:spPr>
          <a:xfrm>
            <a:off x="668340" y="186579"/>
            <a:ext cx="4107517" cy="495622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16836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74" name="Picture 2">
            <a:extLst>
              <a:ext uri="{FF2B5EF4-FFF2-40B4-BE49-F238E27FC236}">
                <a16:creationId xmlns="" xmlns:a16="http://schemas.microsoft.com/office/drawing/2014/main"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76" name="Group 275">
            <a:extLst>
              <a:ext uri="{FF2B5EF4-FFF2-40B4-BE49-F238E27FC236}">
                <a16:creationId xmlns="" xmlns:a16="http://schemas.microsoft.com/office/drawing/2014/main"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77" name="Rectangle 5">
              <a:extLst>
                <a:ext uri="{FF2B5EF4-FFF2-40B4-BE49-F238E27FC236}">
                  <a16:creationId xmlns="" xmlns:a16="http://schemas.microsoft.com/office/drawing/2014/main"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78" name="Freeform 6">
              <a:extLst>
                <a:ext uri="{FF2B5EF4-FFF2-40B4-BE49-F238E27FC236}">
                  <a16:creationId xmlns="" xmlns:a16="http://schemas.microsoft.com/office/drawing/2014/main"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9" name="Freeform 7">
              <a:extLst>
                <a:ext uri="{FF2B5EF4-FFF2-40B4-BE49-F238E27FC236}">
                  <a16:creationId xmlns="" xmlns:a16="http://schemas.microsoft.com/office/drawing/2014/main"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0" name="Rectangle 8">
              <a:extLst>
                <a:ext uri="{FF2B5EF4-FFF2-40B4-BE49-F238E27FC236}">
                  <a16:creationId xmlns="" xmlns:a16="http://schemas.microsoft.com/office/drawing/2014/main"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81" name="Freeform 9">
              <a:extLst>
                <a:ext uri="{FF2B5EF4-FFF2-40B4-BE49-F238E27FC236}">
                  <a16:creationId xmlns="" xmlns:a16="http://schemas.microsoft.com/office/drawing/2014/main"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2" name="Freeform 10">
              <a:extLst>
                <a:ext uri="{FF2B5EF4-FFF2-40B4-BE49-F238E27FC236}">
                  <a16:creationId xmlns="" xmlns:a16="http://schemas.microsoft.com/office/drawing/2014/main" id="{2ADFE242-96FC-4A14-8C59-90CD6DE1D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3" name="Freeform 11">
              <a:extLst>
                <a:ext uri="{FF2B5EF4-FFF2-40B4-BE49-F238E27FC236}">
                  <a16:creationId xmlns="" xmlns:a16="http://schemas.microsoft.com/office/drawing/2014/main" id="{6A97B7BC-40BD-494B-9C6B-AF3045559A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4" name="Freeform 12">
              <a:extLst>
                <a:ext uri="{FF2B5EF4-FFF2-40B4-BE49-F238E27FC236}">
                  <a16:creationId xmlns="" xmlns:a16="http://schemas.microsoft.com/office/drawing/2014/main"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5" name="Freeform 13">
              <a:extLst>
                <a:ext uri="{FF2B5EF4-FFF2-40B4-BE49-F238E27FC236}">
                  <a16:creationId xmlns="" xmlns:a16="http://schemas.microsoft.com/office/drawing/2014/main" id="{84D9BF7E-18C2-452C-B139-4ED58D7A03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6" name="Freeform 14">
              <a:extLst>
                <a:ext uri="{FF2B5EF4-FFF2-40B4-BE49-F238E27FC236}">
                  <a16:creationId xmlns="" xmlns:a16="http://schemas.microsoft.com/office/drawing/2014/main" id="{700A6223-AD38-426F-A6FE-7926CAEF31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7" name="Freeform 15">
              <a:extLst>
                <a:ext uri="{FF2B5EF4-FFF2-40B4-BE49-F238E27FC236}">
                  <a16:creationId xmlns="" xmlns:a16="http://schemas.microsoft.com/office/drawing/2014/main"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8" name="Freeform 16">
              <a:extLst>
                <a:ext uri="{FF2B5EF4-FFF2-40B4-BE49-F238E27FC236}">
                  <a16:creationId xmlns="" xmlns:a16="http://schemas.microsoft.com/office/drawing/2014/main"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9" name="Freeform 17">
              <a:extLst>
                <a:ext uri="{FF2B5EF4-FFF2-40B4-BE49-F238E27FC236}">
                  <a16:creationId xmlns="" xmlns:a16="http://schemas.microsoft.com/office/drawing/2014/main" id="{10AF1D59-5117-4D47-8414-4BB61F944B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0" name="Freeform 18">
              <a:extLst>
                <a:ext uri="{FF2B5EF4-FFF2-40B4-BE49-F238E27FC236}">
                  <a16:creationId xmlns="" xmlns:a16="http://schemas.microsoft.com/office/drawing/2014/main"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1" name="Freeform 19">
              <a:extLst>
                <a:ext uri="{FF2B5EF4-FFF2-40B4-BE49-F238E27FC236}">
                  <a16:creationId xmlns="" xmlns:a16="http://schemas.microsoft.com/office/drawing/2014/main" id="{D4E7EC64-4763-4F04-B2E4-E400364D72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2" name="Freeform 20">
              <a:extLst>
                <a:ext uri="{FF2B5EF4-FFF2-40B4-BE49-F238E27FC236}">
                  <a16:creationId xmlns="" xmlns:a16="http://schemas.microsoft.com/office/drawing/2014/main"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3" name="Freeform 21">
              <a:extLst>
                <a:ext uri="{FF2B5EF4-FFF2-40B4-BE49-F238E27FC236}">
                  <a16:creationId xmlns="" xmlns:a16="http://schemas.microsoft.com/office/drawing/2014/main"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4" name="Freeform 22">
              <a:extLst>
                <a:ext uri="{FF2B5EF4-FFF2-40B4-BE49-F238E27FC236}">
                  <a16:creationId xmlns="" xmlns:a16="http://schemas.microsoft.com/office/drawing/2014/main" id="{6524A268-142A-4CBF-BB8B-DC1FCBC8F7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5" name="Freeform 23">
              <a:extLst>
                <a:ext uri="{FF2B5EF4-FFF2-40B4-BE49-F238E27FC236}">
                  <a16:creationId xmlns="" xmlns:a16="http://schemas.microsoft.com/office/drawing/2014/main"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6" name="Freeform 24">
              <a:extLst>
                <a:ext uri="{FF2B5EF4-FFF2-40B4-BE49-F238E27FC236}">
                  <a16:creationId xmlns="" xmlns:a16="http://schemas.microsoft.com/office/drawing/2014/main"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7" name="Freeform 25">
              <a:extLst>
                <a:ext uri="{FF2B5EF4-FFF2-40B4-BE49-F238E27FC236}">
                  <a16:creationId xmlns="" xmlns:a16="http://schemas.microsoft.com/office/drawing/2014/main" id="{ED007BD7-ED56-4566-B1FF-707160024A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8" name="Freeform 26">
              <a:extLst>
                <a:ext uri="{FF2B5EF4-FFF2-40B4-BE49-F238E27FC236}">
                  <a16:creationId xmlns="" xmlns:a16="http://schemas.microsoft.com/office/drawing/2014/main"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9" name="Freeform 27">
              <a:extLst>
                <a:ext uri="{FF2B5EF4-FFF2-40B4-BE49-F238E27FC236}">
                  <a16:creationId xmlns="" xmlns:a16="http://schemas.microsoft.com/office/drawing/2014/main" id="{BE14C82F-9F35-4D61-B758-7BCE32DECB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0" name="Freeform 28">
              <a:extLst>
                <a:ext uri="{FF2B5EF4-FFF2-40B4-BE49-F238E27FC236}">
                  <a16:creationId xmlns="" xmlns:a16="http://schemas.microsoft.com/office/drawing/2014/main"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1" name="Freeform 29">
              <a:extLst>
                <a:ext uri="{FF2B5EF4-FFF2-40B4-BE49-F238E27FC236}">
                  <a16:creationId xmlns="" xmlns:a16="http://schemas.microsoft.com/office/drawing/2014/main" id="{A4825B3B-52CD-4F08-BA02-6C2B0EFEDE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2" name="Freeform 30">
              <a:extLst>
                <a:ext uri="{FF2B5EF4-FFF2-40B4-BE49-F238E27FC236}">
                  <a16:creationId xmlns="" xmlns:a16="http://schemas.microsoft.com/office/drawing/2014/main"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3" name="Freeform 31">
              <a:extLst>
                <a:ext uri="{FF2B5EF4-FFF2-40B4-BE49-F238E27FC236}">
                  <a16:creationId xmlns="" xmlns:a16="http://schemas.microsoft.com/office/drawing/2014/main" id="{00BB365C-9180-4208-92CF-AB6A88848C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4" name="Freeform 32">
              <a:extLst>
                <a:ext uri="{FF2B5EF4-FFF2-40B4-BE49-F238E27FC236}">
                  <a16:creationId xmlns="" xmlns:a16="http://schemas.microsoft.com/office/drawing/2014/main"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5" name="Rectangle 33">
              <a:extLst>
                <a:ext uri="{FF2B5EF4-FFF2-40B4-BE49-F238E27FC236}">
                  <a16:creationId xmlns="" xmlns:a16="http://schemas.microsoft.com/office/drawing/2014/main"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06" name="Freeform 34">
              <a:extLst>
                <a:ext uri="{FF2B5EF4-FFF2-40B4-BE49-F238E27FC236}">
                  <a16:creationId xmlns="" xmlns:a16="http://schemas.microsoft.com/office/drawing/2014/main"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7" name="Freeform 35">
              <a:extLst>
                <a:ext uri="{FF2B5EF4-FFF2-40B4-BE49-F238E27FC236}">
                  <a16:creationId xmlns="" xmlns:a16="http://schemas.microsoft.com/office/drawing/2014/main" id="{AB4DF275-6B82-4AA9-A7A9-138E631E30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8" name="Freeform 36">
              <a:extLst>
                <a:ext uri="{FF2B5EF4-FFF2-40B4-BE49-F238E27FC236}">
                  <a16:creationId xmlns="" xmlns:a16="http://schemas.microsoft.com/office/drawing/2014/main" id="{972A3812-16AD-453E-B1E6-9F39894F79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9" name="Freeform 37">
              <a:extLst>
                <a:ext uri="{FF2B5EF4-FFF2-40B4-BE49-F238E27FC236}">
                  <a16:creationId xmlns="" xmlns:a16="http://schemas.microsoft.com/office/drawing/2014/main"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0" name="Freeform 38">
              <a:extLst>
                <a:ext uri="{FF2B5EF4-FFF2-40B4-BE49-F238E27FC236}">
                  <a16:creationId xmlns="" xmlns:a16="http://schemas.microsoft.com/office/drawing/2014/main" id="{9FCCB0F4-1178-47C1-9EE2-234EA715C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1" name="Freeform 39">
              <a:extLst>
                <a:ext uri="{FF2B5EF4-FFF2-40B4-BE49-F238E27FC236}">
                  <a16:creationId xmlns="" xmlns:a16="http://schemas.microsoft.com/office/drawing/2014/main" id="{CB01BF0B-7EB0-4C18-80BE-20D2EAC048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2" name="Freeform 40">
              <a:extLst>
                <a:ext uri="{FF2B5EF4-FFF2-40B4-BE49-F238E27FC236}">
                  <a16:creationId xmlns="" xmlns:a16="http://schemas.microsoft.com/office/drawing/2014/main"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3" name="Freeform 41">
              <a:extLst>
                <a:ext uri="{FF2B5EF4-FFF2-40B4-BE49-F238E27FC236}">
                  <a16:creationId xmlns="" xmlns:a16="http://schemas.microsoft.com/office/drawing/2014/main" id="{A8A9C00D-0425-4E68-A1DE-BCE5BD6BBD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4" name="Freeform 42">
              <a:extLst>
                <a:ext uri="{FF2B5EF4-FFF2-40B4-BE49-F238E27FC236}">
                  <a16:creationId xmlns="" xmlns:a16="http://schemas.microsoft.com/office/drawing/2014/main"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5" name="Freeform 43">
              <a:extLst>
                <a:ext uri="{FF2B5EF4-FFF2-40B4-BE49-F238E27FC236}">
                  <a16:creationId xmlns="" xmlns:a16="http://schemas.microsoft.com/office/drawing/2014/main" id="{D4291668-8AF0-4784-BC06-870768F53F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6" name="Freeform 44">
              <a:extLst>
                <a:ext uri="{FF2B5EF4-FFF2-40B4-BE49-F238E27FC236}">
                  <a16:creationId xmlns="" xmlns:a16="http://schemas.microsoft.com/office/drawing/2014/main"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7" name="Rectangle 45">
              <a:extLst>
                <a:ext uri="{FF2B5EF4-FFF2-40B4-BE49-F238E27FC236}">
                  <a16:creationId xmlns="" xmlns:a16="http://schemas.microsoft.com/office/drawing/2014/main"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18" name="Freeform 46">
              <a:extLst>
                <a:ext uri="{FF2B5EF4-FFF2-40B4-BE49-F238E27FC236}">
                  <a16:creationId xmlns="" xmlns:a16="http://schemas.microsoft.com/office/drawing/2014/main" id="{BC28A765-6E8B-4352-BD0C-35474F70AC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9" name="Freeform 47">
              <a:extLst>
                <a:ext uri="{FF2B5EF4-FFF2-40B4-BE49-F238E27FC236}">
                  <a16:creationId xmlns="" xmlns:a16="http://schemas.microsoft.com/office/drawing/2014/main"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0" name="Freeform 48">
              <a:extLst>
                <a:ext uri="{FF2B5EF4-FFF2-40B4-BE49-F238E27FC236}">
                  <a16:creationId xmlns="" xmlns:a16="http://schemas.microsoft.com/office/drawing/2014/main" id="{6088D59F-32BD-4932-9C22-9AA0FCDA74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1" name="Freeform 49">
              <a:extLst>
                <a:ext uri="{FF2B5EF4-FFF2-40B4-BE49-F238E27FC236}">
                  <a16:creationId xmlns="" xmlns:a16="http://schemas.microsoft.com/office/drawing/2014/main"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2" name="Freeform 50">
              <a:extLst>
                <a:ext uri="{FF2B5EF4-FFF2-40B4-BE49-F238E27FC236}">
                  <a16:creationId xmlns="" xmlns:a16="http://schemas.microsoft.com/office/drawing/2014/main"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3" name="Freeform 51">
              <a:extLst>
                <a:ext uri="{FF2B5EF4-FFF2-40B4-BE49-F238E27FC236}">
                  <a16:creationId xmlns="" xmlns:a16="http://schemas.microsoft.com/office/drawing/2014/main" id="{571C0498-7105-455E-8B0A-233F850F18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4" name="Freeform 52">
              <a:extLst>
                <a:ext uri="{FF2B5EF4-FFF2-40B4-BE49-F238E27FC236}">
                  <a16:creationId xmlns="" xmlns:a16="http://schemas.microsoft.com/office/drawing/2014/main" id="{F6FA78CC-C0B1-422F-B535-05580A9716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5" name="Freeform 53">
              <a:extLst>
                <a:ext uri="{FF2B5EF4-FFF2-40B4-BE49-F238E27FC236}">
                  <a16:creationId xmlns="" xmlns:a16="http://schemas.microsoft.com/office/drawing/2014/main"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6" name="Freeform 54">
              <a:extLst>
                <a:ext uri="{FF2B5EF4-FFF2-40B4-BE49-F238E27FC236}">
                  <a16:creationId xmlns="" xmlns:a16="http://schemas.microsoft.com/office/drawing/2014/main"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7" name="Freeform 55">
              <a:extLst>
                <a:ext uri="{FF2B5EF4-FFF2-40B4-BE49-F238E27FC236}">
                  <a16:creationId xmlns="" xmlns:a16="http://schemas.microsoft.com/office/drawing/2014/main" id="{F8C26D97-8DA4-4556-92E4-2AE66B365B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8" name="Freeform 56">
              <a:extLst>
                <a:ext uri="{FF2B5EF4-FFF2-40B4-BE49-F238E27FC236}">
                  <a16:creationId xmlns="" xmlns:a16="http://schemas.microsoft.com/office/drawing/2014/main"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9" name="Freeform 57">
              <a:extLst>
                <a:ext uri="{FF2B5EF4-FFF2-40B4-BE49-F238E27FC236}">
                  <a16:creationId xmlns="" xmlns:a16="http://schemas.microsoft.com/office/drawing/2014/main" id="{11F0B045-803C-4067-A182-066EEB2C4F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0" name="Freeform 58">
              <a:extLst>
                <a:ext uri="{FF2B5EF4-FFF2-40B4-BE49-F238E27FC236}">
                  <a16:creationId xmlns="" xmlns:a16="http://schemas.microsoft.com/office/drawing/2014/main"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ítulo 1">
            <a:extLst>
              <a:ext uri="{FF2B5EF4-FFF2-40B4-BE49-F238E27FC236}">
                <a16:creationId xmlns="" xmlns:a16="http://schemas.microsoft.com/office/drawing/2014/main" id="{9487B6BA-9EC9-EAB6-341E-98F87A37C0EE}"/>
              </a:ext>
            </a:extLst>
          </p:cNvPr>
          <p:cNvSpPr>
            <a:spLocks noGrp="1"/>
          </p:cNvSpPr>
          <p:nvPr>
            <p:ph type="title"/>
          </p:nvPr>
        </p:nvSpPr>
        <p:spPr>
          <a:xfrm>
            <a:off x="4218429" y="1494538"/>
            <a:ext cx="6333781" cy="2548587"/>
          </a:xfrm>
        </p:spPr>
        <p:txBody>
          <a:bodyPr vert="horz" lIns="91440" tIns="45720" rIns="91440" bIns="45720" rtlCol="0" anchor="b">
            <a:noAutofit/>
          </a:bodyPr>
          <a:lstStyle/>
          <a:p>
            <a:pPr algn="just"/>
            <a:r>
              <a:rPr lang="es-CL" sz="2000" cap="none" dirty="0">
                <a:latin typeface="Arial"/>
                <a:cs typeface="Arial"/>
              </a:rPr>
              <a:t>en el que expone el inicio y conflicto de la obra. Es el acto más largo; y el segundo, "El nacimiento del Redentor” como augurando la solución al problema, con este subtitulo alentador.  </a:t>
            </a:r>
            <a:endParaRPr lang="es-CL" sz="2000" dirty="0">
              <a:latin typeface="Arial"/>
              <a:cs typeface="Arial"/>
            </a:endParaRPr>
          </a:p>
          <a:p>
            <a:pPr algn="just"/>
            <a:r>
              <a:rPr lang="es-CL" sz="2000" cap="none" dirty="0">
                <a:latin typeface="Arial"/>
                <a:cs typeface="Arial"/>
              </a:rPr>
              <a:t>El desarrollo de la obra es el tradicional de introducción, nudo y desenlace, con la salvedad que no presenta tres actos, sino sólo dos.</a:t>
            </a:r>
          </a:p>
          <a:p>
            <a:endParaRPr lang="en-US" sz="1800"/>
          </a:p>
        </p:txBody>
      </p:sp>
      <p:pic>
        <p:nvPicPr>
          <p:cNvPr id="3" name="Imagen 3" descr="Imagen que contiene lego, juguete, tabla, gente&#10;&#10;Descripción generada automáticamente">
            <a:extLst>
              <a:ext uri="{FF2B5EF4-FFF2-40B4-BE49-F238E27FC236}">
                <a16:creationId xmlns="" xmlns:a16="http://schemas.microsoft.com/office/drawing/2014/main" id="{1CA193F0-A9C4-F967-E3CC-4A3FBD877969}"/>
              </a:ext>
            </a:extLst>
          </p:cNvPr>
          <p:cNvPicPr>
            <a:picLocks noChangeAspect="1"/>
          </p:cNvPicPr>
          <p:nvPr/>
        </p:nvPicPr>
        <p:blipFill rotWithShape="1">
          <a:blip r:embed="rId4"/>
          <a:srcRect t="10483" r="-1" b="10482"/>
          <a:stretch/>
        </p:blipFill>
        <p:spPr>
          <a:xfrm>
            <a:off x="246264" y="89034"/>
            <a:ext cx="3117797" cy="403260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344929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892006-D373-2B5D-B81A-DA005E26FAB8}"/>
              </a:ext>
            </a:extLst>
          </p:cNvPr>
          <p:cNvSpPr>
            <a:spLocks noGrp="1"/>
          </p:cNvSpPr>
          <p:nvPr>
            <p:ph type="title"/>
          </p:nvPr>
        </p:nvSpPr>
        <p:spPr>
          <a:xfrm>
            <a:off x="607024" y="2360232"/>
            <a:ext cx="6076206" cy="2418700"/>
          </a:xfrm>
        </p:spPr>
        <p:txBody>
          <a:bodyPr/>
          <a:lstStyle/>
          <a:p>
            <a:pPr algn="just"/>
            <a:r>
              <a:rPr lang="es-ES" sz="2000" cap="none" dirty="0">
                <a:latin typeface="Arial"/>
                <a:cs typeface="Arial"/>
              </a:rPr>
              <a:t> En ellos las escenas difieren en duración: los más largos ponen de relieve los diálogos de los personajes entre sí, sobre los hechos que acontece; en cambio, las más cortas, cobran fuerzas en el clímax de la escenificación, en lo sublime del suceso que transcurre; Por ejemplo: la cuarta escena del segundo acto, en la que José, María y un coro celestial adoran al niño Dios</a:t>
            </a:r>
            <a:r>
              <a:rPr lang="es-ES" sz="1200" dirty="0">
                <a:latin typeface="Arial"/>
                <a:cs typeface="Arial"/>
              </a:rPr>
              <a:t>.  </a:t>
            </a:r>
            <a:endParaRPr lang="es-ES" dirty="0"/>
          </a:p>
        </p:txBody>
      </p:sp>
      <p:pic>
        <p:nvPicPr>
          <p:cNvPr id="3" name="Imagen 3">
            <a:extLst>
              <a:ext uri="{FF2B5EF4-FFF2-40B4-BE49-F238E27FC236}">
                <a16:creationId xmlns="" xmlns:a16="http://schemas.microsoft.com/office/drawing/2014/main" id="{19542826-B103-A525-50B5-A99C1A4ACFFE}"/>
              </a:ext>
            </a:extLst>
          </p:cNvPr>
          <p:cNvPicPr>
            <a:picLocks noChangeAspect="1"/>
          </p:cNvPicPr>
          <p:nvPr/>
        </p:nvPicPr>
        <p:blipFill>
          <a:blip r:embed="rId2"/>
          <a:stretch>
            <a:fillRect/>
          </a:stretch>
        </p:blipFill>
        <p:spPr>
          <a:xfrm>
            <a:off x="8070413" y="85615"/>
            <a:ext cx="3516580" cy="4072864"/>
          </a:xfrm>
          <a:prstGeom prst="rect">
            <a:avLst/>
          </a:prstGeom>
        </p:spPr>
      </p:pic>
    </p:spTree>
    <p:extLst>
      <p:ext uri="{BB962C8B-B14F-4D97-AF65-F5344CB8AC3E}">
        <p14:creationId xmlns="" xmlns:p14="http://schemas.microsoft.com/office/powerpoint/2010/main" val="288737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9ED018-DB91-229A-7D5D-20C98CACDF98}"/>
              </a:ext>
            </a:extLst>
          </p:cNvPr>
          <p:cNvSpPr>
            <a:spLocks noGrp="1"/>
          </p:cNvSpPr>
          <p:nvPr>
            <p:ph type="title"/>
          </p:nvPr>
        </p:nvSpPr>
        <p:spPr>
          <a:xfrm>
            <a:off x="1002868" y="4202022"/>
            <a:ext cx="9649815" cy="2378000"/>
          </a:xfrm>
        </p:spPr>
        <p:txBody>
          <a:bodyPr vert="horz" lIns="91440" tIns="45720" rIns="91440" bIns="45720" rtlCol="0" anchor="ctr">
            <a:noAutofit/>
          </a:bodyPr>
          <a:lstStyle/>
          <a:p>
            <a:pPr algn="just"/>
            <a:r>
              <a:rPr lang="es-ES" sz="2000" cap="none" dirty="0">
                <a:latin typeface="Arial"/>
                <a:cs typeface="Arial"/>
              </a:rPr>
              <a:t>Son también estas escenas, las que se encaminan en la vía de lograr acaparar las emociones y los pensamientos del auditorio. Las escenas van encadenadas en sentido cronológico.</a:t>
            </a:r>
            <a:endParaRPr lang="es-ES" sz="2000" cap="none" dirty="0"/>
          </a:p>
          <a:p>
            <a:pPr algn="just"/>
            <a:r>
              <a:rPr lang="es-ES" sz="2000" cap="none" dirty="0">
                <a:latin typeface="Arial"/>
                <a:cs typeface="Arial"/>
              </a:rPr>
              <a:t>Se trata, pues, de lograr una reacción positiva en el público, hacerlos reflexionar sobre la vida, la opresión a la que muchos están sometidos: pobreza, abandono, la fe en Dios, único Ser justo, en quien podemos lograr la libertad total y absoluta; </a:t>
            </a:r>
            <a:endParaRPr lang="es-ES" sz="2000" dirty="0"/>
          </a:p>
          <a:p>
            <a:endParaRPr lang="es-ES" dirty="0"/>
          </a:p>
        </p:txBody>
      </p:sp>
      <p:pic>
        <p:nvPicPr>
          <p:cNvPr id="3" name="Imagen 3" descr="Imagen que contiene Interfaz de usuario gráfica&#10;&#10;Descripción generada automáticamente">
            <a:extLst>
              <a:ext uri="{FF2B5EF4-FFF2-40B4-BE49-F238E27FC236}">
                <a16:creationId xmlns="" xmlns:a16="http://schemas.microsoft.com/office/drawing/2014/main" id="{C459118D-2957-78F3-BDE9-450FA5941227}"/>
              </a:ext>
            </a:extLst>
          </p:cNvPr>
          <p:cNvPicPr>
            <a:picLocks noChangeAspect="1"/>
          </p:cNvPicPr>
          <p:nvPr/>
        </p:nvPicPr>
        <p:blipFill>
          <a:blip r:embed="rId2"/>
          <a:stretch>
            <a:fillRect/>
          </a:stretch>
        </p:blipFill>
        <p:spPr>
          <a:xfrm>
            <a:off x="1427883" y="118259"/>
            <a:ext cx="4031086" cy="3250536"/>
          </a:xfrm>
          <a:prstGeom prst="rect">
            <a:avLst/>
          </a:prstGeom>
        </p:spPr>
      </p:pic>
    </p:spTree>
    <p:extLst>
      <p:ext uri="{BB962C8B-B14F-4D97-AF65-F5344CB8AC3E}">
        <p14:creationId xmlns="" xmlns:p14="http://schemas.microsoft.com/office/powerpoint/2010/main" val="299894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486AB21-0856-FD1E-D5CA-0A417332DBE6}"/>
              </a:ext>
            </a:extLst>
          </p:cNvPr>
          <p:cNvSpPr>
            <a:spLocks noGrp="1"/>
          </p:cNvSpPr>
          <p:nvPr>
            <p:ph type="title"/>
          </p:nvPr>
        </p:nvSpPr>
        <p:spPr>
          <a:xfrm>
            <a:off x="1141413" y="2904518"/>
            <a:ext cx="5130083" cy="4268992"/>
          </a:xfrm>
        </p:spPr>
        <p:txBody>
          <a:bodyPr/>
          <a:lstStyle/>
          <a:p>
            <a:r>
              <a:rPr lang="es-ES" sz="2000" cap="none" dirty="0">
                <a:latin typeface="Arial"/>
                <a:cs typeface="Arial"/>
              </a:rPr>
              <a:t>Jesús, nuestra esperanza, la </a:t>
            </a:r>
            <a:r>
              <a:rPr lang="es-ES" sz="2000" cap="none" dirty="0" smtClean="0">
                <a:latin typeface="Arial"/>
                <a:cs typeface="Arial"/>
              </a:rPr>
              <a:t>alegría </a:t>
            </a:r>
            <a:r>
              <a:rPr lang="es-ES" sz="2000" cap="none" dirty="0">
                <a:latin typeface="Arial"/>
                <a:cs typeface="Arial"/>
              </a:rPr>
              <a:t>de que al final de los tiempos, el bien triunfará sobre el mal. </a:t>
            </a:r>
            <a:r>
              <a:rPr lang="es-ES" sz="2000" cap="none" dirty="0" smtClean="0">
                <a:latin typeface="Arial"/>
                <a:cs typeface="Arial"/>
              </a:rPr>
              <a:t>Aquí</a:t>
            </a:r>
            <a:r>
              <a:rPr lang="es-ES" sz="2000" cap="none" dirty="0">
                <a:latin typeface="Arial"/>
                <a:cs typeface="Arial"/>
              </a:rPr>
              <a:t>, el dramaturgo </a:t>
            </a:r>
            <a:r>
              <a:rPr lang="es-ES" sz="2000" cap="none" dirty="0" smtClean="0">
                <a:latin typeface="Arial"/>
                <a:cs typeface="Arial"/>
              </a:rPr>
              <a:t>está </a:t>
            </a:r>
            <a:r>
              <a:rPr lang="es-ES" sz="2000" cap="none" dirty="0">
                <a:latin typeface="Arial"/>
                <a:cs typeface="Arial"/>
              </a:rPr>
              <a:t>a nivel de sus personajes, seres humanos que en el texto comparten una misma esperanza una misma fe.</a:t>
            </a:r>
          </a:p>
          <a:p>
            <a:r>
              <a:rPr lang="es-ES" sz="2000" cap="none" dirty="0" smtClean="0">
                <a:latin typeface="Arial"/>
                <a:cs typeface="Arial"/>
              </a:rPr>
              <a:t>El </a:t>
            </a:r>
            <a:r>
              <a:rPr lang="es-ES" sz="2000" cap="none" dirty="0">
                <a:latin typeface="Arial"/>
                <a:cs typeface="Arial"/>
              </a:rPr>
              <a:t>texto es rico en variaciones </a:t>
            </a:r>
            <a:r>
              <a:rPr lang="es-ES" sz="2000" cap="none" dirty="0" err="1" smtClean="0">
                <a:latin typeface="Arial"/>
                <a:cs typeface="Arial"/>
              </a:rPr>
              <a:t>entonativas</a:t>
            </a:r>
            <a:r>
              <a:rPr lang="es-ES" sz="2000" cap="none" dirty="0">
                <a:latin typeface="Arial"/>
                <a:cs typeface="Arial"/>
              </a:rPr>
              <a:t>: exclamaciones: ¡Es el profeta!, interrogaciones:” ¿cómo llegara?, dubitaciones:</a:t>
            </a:r>
            <a:endParaRPr lang="es-ES" sz="2000" cap="none" dirty="0"/>
          </a:p>
          <a:p>
            <a:endParaRPr lang="es-ES" dirty="0"/>
          </a:p>
        </p:txBody>
      </p:sp>
      <p:pic>
        <p:nvPicPr>
          <p:cNvPr id="3" name="Imagen 3" descr="Texto, Pizarra&#10;&#10;Descripción generada automáticamente">
            <a:extLst>
              <a:ext uri="{FF2B5EF4-FFF2-40B4-BE49-F238E27FC236}">
                <a16:creationId xmlns="" xmlns:a16="http://schemas.microsoft.com/office/drawing/2014/main" id="{DBB06066-778F-B5DE-F42C-85A41736E032}"/>
              </a:ext>
            </a:extLst>
          </p:cNvPr>
          <p:cNvPicPr>
            <a:picLocks noChangeAspect="1"/>
          </p:cNvPicPr>
          <p:nvPr/>
        </p:nvPicPr>
        <p:blipFill>
          <a:blip r:embed="rId2"/>
          <a:stretch>
            <a:fillRect/>
          </a:stretch>
        </p:blipFill>
        <p:spPr>
          <a:xfrm>
            <a:off x="8180230" y="135939"/>
            <a:ext cx="2979313" cy="3516660"/>
          </a:xfrm>
          <a:prstGeom prst="rect">
            <a:avLst/>
          </a:prstGeom>
        </p:spPr>
      </p:pic>
    </p:spTree>
    <p:extLst>
      <p:ext uri="{BB962C8B-B14F-4D97-AF65-F5344CB8AC3E}">
        <p14:creationId xmlns="" xmlns:p14="http://schemas.microsoft.com/office/powerpoint/2010/main" val="36202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 xmlns:a16="http://schemas.microsoft.com/office/drawing/2014/main" id="{A88C8D1E-EB20-C62E-CBA2-36D4AAFFCEF8}"/>
              </a:ext>
            </a:extLst>
          </p:cNvPr>
          <p:cNvSpPr>
            <a:spLocks noGrp="1"/>
          </p:cNvSpPr>
          <p:nvPr>
            <p:ph type="title"/>
          </p:nvPr>
        </p:nvSpPr>
        <p:spPr>
          <a:xfrm>
            <a:off x="1747028" y="3178411"/>
            <a:ext cx="6160520" cy="1891143"/>
          </a:xfrm>
        </p:spPr>
        <p:txBody>
          <a:bodyPr vert="horz" lIns="91440" tIns="45720" rIns="91440" bIns="45720" rtlCol="0" anchor="b">
            <a:normAutofit/>
          </a:bodyPr>
          <a:lstStyle/>
          <a:p>
            <a:pPr algn="just"/>
            <a:r>
              <a:rPr lang="es-GT" sz="2000" cap="none" dirty="0">
                <a:latin typeface="Arial"/>
                <a:cs typeface="Arial"/>
              </a:rPr>
              <a:t>“El Dios de la justicia” es una obra de teatro de la autoría Mario augusto Rodríguez. Esta obra fue creada con la finalidad de representar la Navidad en vivo, durante el programa navideño del Instituto Justo Arosemena, donde el escritor laboraba. </a:t>
            </a:r>
            <a:endParaRPr lang="es-ES" dirty="0"/>
          </a:p>
        </p:txBody>
      </p:sp>
      <p:pic>
        <p:nvPicPr>
          <p:cNvPr id="3" name="Imagen 3">
            <a:extLst>
              <a:ext uri="{FF2B5EF4-FFF2-40B4-BE49-F238E27FC236}">
                <a16:creationId xmlns="" xmlns:a16="http://schemas.microsoft.com/office/drawing/2014/main" id="{1AEC1A3E-06D6-3092-E44C-3D67474C9D78}"/>
              </a:ext>
            </a:extLst>
          </p:cNvPr>
          <p:cNvPicPr>
            <a:picLocks noChangeAspect="1"/>
          </p:cNvPicPr>
          <p:nvPr/>
        </p:nvPicPr>
        <p:blipFill>
          <a:blip r:embed="rId4"/>
          <a:stretch>
            <a:fillRect/>
          </a:stretch>
        </p:blipFill>
        <p:spPr>
          <a:xfrm>
            <a:off x="6421621" y="116000"/>
            <a:ext cx="5538388" cy="289380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61302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A938AC-3625-8B14-6736-6224346C737C}"/>
              </a:ext>
            </a:extLst>
          </p:cNvPr>
          <p:cNvSpPr>
            <a:spLocks noGrp="1"/>
          </p:cNvSpPr>
          <p:nvPr>
            <p:ph type="title"/>
          </p:nvPr>
        </p:nvSpPr>
        <p:spPr>
          <a:xfrm>
            <a:off x="1141413" y="3967024"/>
            <a:ext cx="8596646" cy="2744993"/>
          </a:xfrm>
        </p:spPr>
        <p:txBody>
          <a:bodyPr>
            <a:normAutofit/>
          </a:bodyPr>
          <a:lstStyle/>
          <a:p>
            <a:pPr algn="just"/>
            <a:r>
              <a:rPr lang="es-ES" sz="2000" cap="none" dirty="0">
                <a:latin typeface="Arial"/>
                <a:cs typeface="Arial"/>
              </a:rPr>
              <a:t>”Quizás pecaron nuestros antepasado”, mismo que se realizan debido a la actitud exaltada de los personajes,  a sus confunciones y estado anímico. </a:t>
            </a:r>
            <a:endParaRPr lang="es-ES" sz="2000" cap="none">
              <a:latin typeface="Arial"/>
              <a:cs typeface="Arial"/>
            </a:endParaRPr>
          </a:p>
          <a:p>
            <a:pPr algn="just"/>
            <a:r>
              <a:rPr lang="es-ES" sz="2000" cap="none" dirty="0">
                <a:latin typeface="Arial"/>
                <a:cs typeface="Arial"/>
              </a:rPr>
              <a:t>El reiterado el empleo de la oración simple en orden regular. Sujeto, verbo, predicado. “La peste devora los rebaños”. A veces hay elipsis nominal: “Somos pobres”. los periodos son breves</a:t>
            </a:r>
            <a:r>
              <a:rPr lang="es-ES" sz="1200" cap="none" dirty="0">
                <a:latin typeface="Arial"/>
                <a:cs typeface="Arial"/>
              </a:rPr>
              <a:t>.</a:t>
            </a:r>
            <a:endParaRPr lang="es-ES" cap="none" dirty="0"/>
          </a:p>
          <a:p>
            <a:endParaRPr lang="es-ES" dirty="0"/>
          </a:p>
        </p:txBody>
      </p:sp>
      <p:pic>
        <p:nvPicPr>
          <p:cNvPr id="1027" name="Picture 3" descr="C:\Users\Juan_Borace\Downloads\Desktop\Nueva carpeta tomosita\LA ORACION.png"/>
          <p:cNvPicPr>
            <a:picLocks noChangeAspect="1" noChangeArrowheads="1"/>
          </p:cNvPicPr>
          <p:nvPr/>
        </p:nvPicPr>
        <p:blipFill>
          <a:blip r:embed="rId2"/>
          <a:srcRect/>
          <a:stretch>
            <a:fillRect/>
          </a:stretch>
        </p:blipFill>
        <p:spPr bwMode="auto">
          <a:xfrm>
            <a:off x="576944" y="653143"/>
            <a:ext cx="3635828" cy="3178628"/>
          </a:xfrm>
          <a:prstGeom prst="rect">
            <a:avLst/>
          </a:prstGeom>
          <a:noFill/>
        </p:spPr>
      </p:pic>
    </p:spTree>
    <p:extLst>
      <p:ext uri="{BB962C8B-B14F-4D97-AF65-F5344CB8AC3E}">
        <p14:creationId xmlns="" xmlns:p14="http://schemas.microsoft.com/office/powerpoint/2010/main" val="1837141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51F991-AA0F-E93E-E559-E89785026994}"/>
              </a:ext>
            </a:extLst>
          </p:cNvPr>
          <p:cNvSpPr>
            <a:spLocks noGrp="1"/>
          </p:cNvSpPr>
          <p:nvPr>
            <p:ph type="title"/>
          </p:nvPr>
        </p:nvSpPr>
        <p:spPr>
          <a:xfrm>
            <a:off x="690653" y="3172827"/>
            <a:ext cx="6439434" cy="3120626"/>
          </a:xfrm>
        </p:spPr>
        <p:txBody>
          <a:bodyPr/>
          <a:lstStyle/>
          <a:p>
            <a:pPr algn="just"/>
            <a:r>
              <a:rPr lang="es-ES" sz="2000" dirty="0">
                <a:latin typeface="Arial"/>
                <a:cs typeface="Arial"/>
              </a:rPr>
              <a:t> S</a:t>
            </a:r>
            <a:r>
              <a:rPr lang="es-ES" sz="2000" cap="none" dirty="0">
                <a:latin typeface="Arial"/>
                <a:cs typeface="Arial"/>
              </a:rPr>
              <a:t>e</a:t>
            </a:r>
            <a:r>
              <a:rPr lang="es-ES" sz="2000" dirty="0">
                <a:latin typeface="Arial"/>
                <a:cs typeface="Arial"/>
              </a:rPr>
              <a:t> </a:t>
            </a:r>
            <a:r>
              <a:rPr lang="es-ES" sz="2000" cap="none" dirty="0">
                <a:latin typeface="Arial"/>
                <a:cs typeface="Arial"/>
              </a:rPr>
              <a:t>nota el juego de los tres tiempos verbales en los diálogos: el pasado y el presente,  al hablar del pueblo y la opresión en la que viven. “Tengo miedo”; y el futuro predominante al referirse al Redentor” Dios vendrá…será el Dios de todos</a:t>
            </a:r>
            <a:r>
              <a:rPr lang="es-ES" sz="2000" cap="none" dirty="0" smtClean="0">
                <a:latin typeface="Arial"/>
                <a:cs typeface="Arial"/>
              </a:rPr>
              <a:t>...”.También </a:t>
            </a:r>
            <a:r>
              <a:rPr lang="es-ES" sz="2000" cap="none" dirty="0">
                <a:latin typeface="Arial"/>
                <a:cs typeface="Arial"/>
              </a:rPr>
              <a:t>se hacen presentes los modos indicativos y subjuntivo, manifestando a la realidad de los sucesos y el anhelo del pueblo.</a:t>
            </a:r>
          </a:p>
          <a:p>
            <a:endParaRPr lang="es-ES" dirty="0"/>
          </a:p>
        </p:txBody>
      </p:sp>
      <p:pic>
        <p:nvPicPr>
          <p:cNvPr id="2050" name="Picture 2" descr="C:\Users\Juan_Borace\Downloads\Desktop\Nueva carpeta tomosita\INDICATIVO.png"/>
          <p:cNvPicPr>
            <a:picLocks noChangeAspect="1" noChangeArrowheads="1"/>
          </p:cNvPicPr>
          <p:nvPr/>
        </p:nvPicPr>
        <p:blipFill>
          <a:blip r:embed="rId2"/>
          <a:srcRect/>
          <a:stretch>
            <a:fillRect/>
          </a:stretch>
        </p:blipFill>
        <p:spPr bwMode="auto">
          <a:xfrm>
            <a:off x="8270875" y="478971"/>
            <a:ext cx="3289753" cy="3058885"/>
          </a:xfrm>
          <a:prstGeom prst="rect">
            <a:avLst/>
          </a:prstGeom>
          <a:noFill/>
        </p:spPr>
      </p:pic>
    </p:spTree>
    <p:extLst>
      <p:ext uri="{BB962C8B-B14F-4D97-AF65-F5344CB8AC3E}">
        <p14:creationId xmlns="" xmlns:p14="http://schemas.microsoft.com/office/powerpoint/2010/main" val="182807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37FBC5-3131-A52F-053A-0F1417E58779}"/>
              </a:ext>
            </a:extLst>
          </p:cNvPr>
          <p:cNvSpPr>
            <a:spLocks noGrp="1"/>
          </p:cNvSpPr>
          <p:nvPr>
            <p:ph type="title"/>
          </p:nvPr>
        </p:nvSpPr>
        <p:spPr>
          <a:xfrm>
            <a:off x="1141413" y="4610968"/>
            <a:ext cx="7673661" cy="1950796"/>
          </a:xfrm>
        </p:spPr>
        <p:txBody>
          <a:bodyPr/>
          <a:lstStyle/>
          <a:p>
            <a:pPr algn="just"/>
            <a:r>
              <a:rPr lang="es-ES" sz="2000" cap="none" dirty="0">
                <a:latin typeface="Arial"/>
                <a:cs typeface="Arial"/>
              </a:rPr>
              <a:t>El predominio del verbo ser (es, somos, será, ser son sea), desde el inicio de los diálogos, permiten vislumbrar la esencia, la fuerte presencia del tema y del personaje en el texto:” ¡Es como si…”  El uso de una terminología sencilla es propio del grupo humilde al que se oye hablar de la obra.</a:t>
            </a:r>
            <a:endParaRPr lang="es-ES" sz="2000" cap="none"/>
          </a:p>
          <a:p>
            <a:endParaRPr lang="es-ES" dirty="0"/>
          </a:p>
        </p:txBody>
      </p:sp>
      <p:pic>
        <p:nvPicPr>
          <p:cNvPr id="3" name="Imagen 3" descr="Imagen que contiene alimentos, sostener, tabla, firmar&#10;&#10;Descripción generada automáticamente">
            <a:extLst>
              <a:ext uri="{FF2B5EF4-FFF2-40B4-BE49-F238E27FC236}">
                <a16:creationId xmlns="" xmlns:a16="http://schemas.microsoft.com/office/drawing/2014/main" id="{B9FAA082-FA0A-DD50-0C4A-0307A812B49A}"/>
              </a:ext>
            </a:extLst>
          </p:cNvPr>
          <p:cNvPicPr>
            <a:picLocks noChangeAspect="1"/>
          </p:cNvPicPr>
          <p:nvPr/>
        </p:nvPicPr>
        <p:blipFill>
          <a:blip r:embed="rId2"/>
          <a:stretch>
            <a:fillRect/>
          </a:stretch>
        </p:blipFill>
        <p:spPr>
          <a:xfrm>
            <a:off x="485104" y="223736"/>
            <a:ext cx="4449650" cy="3877683"/>
          </a:xfrm>
          <a:prstGeom prst="rect">
            <a:avLst/>
          </a:prstGeom>
        </p:spPr>
      </p:pic>
    </p:spTree>
    <p:extLst>
      <p:ext uri="{BB962C8B-B14F-4D97-AF65-F5344CB8AC3E}">
        <p14:creationId xmlns="" xmlns:p14="http://schemas.microsoft.com/office/powerpoint/2010/main" val="357647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75F7CBE-C5D5-AA9A-B01B-0479EE2FF1C3}"/>
              </a:ext>
            </a:extLst>
          </p:cNvPr>
          <p:cNvSpPr>
            <a:spLocks noGrp="1"/>
          </p:cNvSpPr>
          <p:nvPr>
            <p:ph type="title"/>
          </p:nvPr>
        </p:nvSpPr>
        <p:spPr>
          <a:xfrm>
            <a:off x="873104" y="3086968"/>
            <a:ext cx="7051181" cy="2852317"/>
          </a:xfrm>
        </p:spPr>
        <p:txBody>
          <a:bodyPr>
            <a:normAutofit/>
          </a:bodyPr>
          <a:lstStyle/>
          <a:p>
            <a:pPr algn="just"/>
            <a:r>
              <a:rPr lang="es-ES" sz="2000" dirty="0">
                <a:latin typeface="Arial"/>
                <a:cs typeface="Arial"/>
              </a:rPr>
              <a:t> H</a:t>
            </a:r>
            <a:r>
              <a:rPr lang="es-ES" sz="2000" cap="none" dirty="0">
                <a:latin typeface="Arial"/>
                <a:cs typeface="Arial"/>
              </a:rPr>
              <a:t>ay una gran fuerza lírica presente en el texto, ya que la temática eleva la semántica de los conceptos. Plenitud. Para una mejor compresión de la relación  personajes- escenas, desarrollaremos un cuadro explicativo. Como podemos observar, ningún personaje parcipa de todas las escenas. Sin embargo, los pastores intervienen un mayor número de veces, dándonos a conocer la situación de </a:t>
            </a:r>
            <a:r>
              <a:rPr lang="es-ES" sz="2000" cap="none">
                <a:latin typeface="Arial"/>
                <a:cs typeface="Arial"/>
              </a:rPr>
              <a:t>pobreza</a:t>
            </a:r>
            <a:r>
              <a:rPr lang="es-ES" sz="2000" cap="none" dirty="0">
                <a:latin typeface="Arial"/>
                <a:cs typeface="Arial"/>
              </a:rPr>
              <a:t> material, de esperanza y de fervor en que viven María y José, que de ordinario, son el centro de atención, pues a través de ellos llega El Salvador,</a:t>
            </a:r>
            <a:endParaRPr lang="es-ES" sz="2000" dirty="0"/>
          </a:p>
        </p:txBody>
      </p:sp>
      <p:pic>
        <p:nvPicPr>
          <p:cNvPr id="3" name="Imagen 3" descr="Un rebaño de ovejas&#10;&#10;Descripción generada automáticamente">
            <a:extLst>
              <a:ext uri="{FF2B5EF4-FFF2-40B4-BE49-F238E27FC236}">
                <a16:creationId xmlns="" xmlns:a16="http://schemas.microsoft.com/office/drawing/2014/main" id="{A5E470AD-9A6B-722C-D44B-514B9CC74949}"/>
              </a:ext>
            </a:extLst>
          </p:cNvPr>
          <p:cNvPicPr>
            <a:picLocks noChangeAspect="1"/>
          </p:cNvPicPr>
          <p:nvPr/>
        </p:nvPicPr>
        <p:blipFill>
          <a:blip r:embed="rId2"/>
          <a:stretch>
            <a:fillRect/>
          </a:stretch>
        </p:blipFill>
        <p:spPr>
          <a:xfrm>
            <a:off x="8706119" y="97201"/>
            <a:ext cx="3279818" cy="4248809"/>
          </a:xfrm>
          <a:prstGeom prst="rect">
            <a:avLst/>
          </a:prstGeom>
        </p:spPr>
      </p:pic>
    </p:spTree>
    <p:extLst>
      <p:ext uri="{BB962C8B-B14F-4D97-AF65-F5344CB8AC3E}">
        <p14:creationId xmlns="" xmlns:p14="http://schemas.microsoft.com/office/powerpoint/2010/main" val="203430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51B942-7252-F7C9-FFCF-0017E44A0D91}"/>
              </a:ext>
            </a:extLst>
          </p:cNvPr>
          <p:cNvSpPr>
            <a:spLocks noGrp="1"/>
          </p:cNvSpPr>
          <p:nvPr>
            <p:ph type="title"/>
          </p:nvPr>
        </p:nvSpPr>
        <p:spPr>
          <a:xfrm>
            <a:off x="557543" y="618518"/>
            <a:ext cx="7036128" cy="5921920"/>
          </a:xfrm>
        </p:spPr>
        <p:txBody>
          <a:bodyPr/>
          <a:lstStyle/>
          <a:p>
            <a:pPr algn="just"/>
            <a:r>
              <a:rPr lang="es-ES" sz="2000" cap="none" dirty="0">
                <a:latin typeface="Arial"/>
                <a:cs typeface="Arial"/>
              </a:rPr>
              <a:t>no</a:t>
            </a:r>
            <a:r>
              <a:rPr lang="es-ES" sz="2000" dirty="0">
                <a:latin typeface="Arial"/>
                <a:cs typeface="Arial"/>
              </a:rPr>
              <a:t> </a:t>
            </a:r>
            <a:r>
              <a:rPr lang="es-ES" sz="2000" cap="none" dirty="0">
                <a:latin typeface="Arial"/>
                <a:cs typeface="Arial"/>
              </a:rPr>
              <a:t>son más que personajes secundarios. Su aparición se reduce a una escena en el primer acto y tres en el segundo, a razón, tal vez, de que ésta es necesaria a medida que se acerca el milagro del nacimiento de Jesús.</a:t>
            </a:r>
          </a:p>
          <a:p>
            <a:pPr algn="just"/>
            <a:r>
              <a:rPr lang="es-ES" sz="2000" cap="none" dirty="0">
                <a:latin typeface="Arial"/>
                <a:cs typeface="Arial"/>
              </a:rPr>
              <a:t>Es de suma importancia la única aparición del profeta, pues ésta lleva aumentar el ansia de los personajes por el esperado advenimiento, por ello se coloca en la segunda escena del primer acto.</a:t>
            </a:r>
            <a:endParaRPr lang="es-ES" sz="2000" cap="none" dirty="0"/>
          </a:p>
          <a:p>
            <a:endParaRPr lang="es-ES" dirty="0"/>
          </a:p>
        </p:txBody>
      </p:sp>
      <p:pic>
        <p:nvPicPr>
          <p:cNvPr id="3" name="Imagen 3">
            <a:extLst>
              <a:ext uri="{FF2B5EF4-FFF2-40B4-BE49-F238E27FC236}">
                <a16:creationId xmlns="" xmlns:a16="http://schemas.microsoft.com/office/drawing/2014/main" id="{20D97058-D5F3-4A18-1FAF-7980046230B5}"/>
              </a:ext>
            </a:extLst>
          </p:cNvPr>
          <p:cNvPicPr>
            <a:picLocks noChangeAspect="1"/>
          </p:cNvPicPr>
          <p:nvPr/>
        </p:nvPicPr>
        <p:blipFill>
          <a:blip r:embed="rId2"/>
          <a:stretch>
            <a:fillRect/>
          </a:stretch>
        </p:blipFill>
        <p:spPr>
          <a:xfrm>
            <a:off x="8257309" y="61392"/>
            <a:ext cx="3366654" cy="3558568"/>
          </a:xfrm>
          <a:prstGeom prst="rect">
            <a:avLst/>
          </a:prstGeom>
        </p:spPr>
      </p:pic>
    </p:spTree>
    <p:extLst>
      <p:ext uri="{BB962C8B-B14F-4D97-AF65-F5344CB8AC3E}">
        <p14:creationId xmlns="" xmlns:p14="http://schemas.microsoft.com/office/powerpoint/2010/main" val="3694197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8E18FC6-51A4-59E8-5D11-4DAA01DE6B39}"/>
              </a:ext>
            </a:extLst>
          </p:cNvPr>
          <p:cNvSpPr>
            <a:spLocks noGrp="1"/>
          </p:cNvSpPr>
          <p:nvPr>
            <p:ph type="title"/>
          </p:nvPr>
        </p:nvSpPr>
        <p:spPr>
          <a:xfrm>
            <a:off x="4347749" y="2855037"/>
            <a:ext cx="7214259" cy="1894206"/>
          </a:xfrm>
        </p:spPr>
        <p:txBody>
          <a:bodyPr>
            <a:normAutofit fontScale="90000"/>
          </a:bodyPr>
          <a:lstStyle/>
          <a:p>
            <a:pPr algn="just"/>
            <a:r>
              <a:rPr lang="es-ES" sz="2000" cap="none" dirty="0">
                <a:latin typeface="Arial"/>
                <a:cs typeface="Arial"/>
              </a:rPr>
              <a:t>Esta sola aparición marca la diferencia entre la obra. Las apariciones esporádicas de posadero y los </a:t>
            </a:r>
            <a:r>
              <a:rPr lang="es-ES" sz="2000" cap="none">
                <a:latin typeface="Arial"/>
                <a:cs typeface="Arial"/>
              </a:rPr>
              <a:t>ángeles</a:t>
            </a:r>
            <a:r>
              <a:rPr lang="es-ES" sz="2000" cap="none" dirty="0">
                <a:latin typeface="Arial"/>
                <a:cs typeface="Arial"/>
              </a:rPr>
              <a:t> son incidentales para dar seguimiento y cumplimiento al relato bíblico. </a:t>
            </a:r>
            <a:endParaRPr lang="es-ES" sz="2000" cap="none">
              <a:latin typeface="Arial"/>
              <a:cs typeface="Arial"/>
            </a:endParaRPr>
          </a:p>
          <a:p>
            <a:pPr algn="just"/>
            <a:r>
              <a:rPr lang="es-ES" sz="2000" cap="none" dirty="0">
                <a:latin typeface="Arial"/>
                <a:cs typeface="Arial"/>
              </a:rPr>
              <a:t>Para logra un acercamiento a la pieza teatral, es necesario encontrar los caracteres y su relación en la unidad de la trama.</a:t>
            </a:r>
            <a:r>
              <a:rPr lang="es-ES" sz="1200" dirty="0">
                <a:latin typeface="Arial"/>
                <a:cs typeface="Arial"/>
              </a:rPr>
              <a:t> </a:t>
            </a:r>
            <a:endParaRPr lang="es-ES"/>
          </a:p>
          <a:p>
            <a:endParaRPr lang="es-ES" dirty="0"/>
          </a:p>
        </p:txBody>
      </p:sp>
      <p:pic>
        <p:nvPicPr>
          <p:cNvPr id="3" name="Imagen 3">
            <a:extLst>
              <a:ext uri="{FF2B5EF4-FFF2-40B4-BE49-F238E27FC236}">
                <a16:creationId xmlns="" xmlns:a16="http://schemas.microsoft.com/office/drawing/2014/main" id="{EAE75ADA-4D2F-C423-D787-98CC1A6B1E0C}"/>
              </a:ext>
            </a:extLst>
          </p:cNvPr>
          <p:cNvPicPr>
            <a:picLocks noChangeAspect="1"/>
          </p:cNvPicPr>
          <p:nvPr/>
        </p:nvPicPr>
        <p:blipFill>
          <a:blip r:embed="rId2"/>
          <a:stretch>
            <a:fillRect/>
          </a:stretch>
        </p:blipFill>
        <p:spPr>
          <a:xfrm>
            <a:off x="805544" y="179718"/>
            <a:ext cx="3168731" cy="3143785"/>
          </a:xfrm>
          <a:prstGeom prst="rect">
            <a:avLst/>
          </a:prstGeom>
        </p:spPr>
      </p:pic>
    </p:spTree>
    <p:extLst>
      <p:ext uri="{BB962C8B-B14F-4D97-AF65-F5344CB8AC3E}">
        <p14:creationId xmlns="" xmlns:p14="http://schemas.microsoft.com/office/powerpoint/2010/main" val="99851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7C03338-3DE2-46E4-6C24-AC21B5D2B6CE}"/>
              </a:ext>
            </a:extLst>
          </p:cNvPr>
          <p:cNvSpPr>
            <a:spLocks noGrp="1"/>
          </p:cNvSpPr>
          <p:nvPr>
            <p:ph type="title"/>
          </p:nvPr>
        </p:nvSpPr>
        <p:spPr>
          <a:xfrm>
            <a:off x="1695594" y="3320152"/>
            <a:ext cx="7461661" cy="2834338"/>
          </a:xfrm>
        </p:spPr>
        <p:txBody>
          <a:bodyPr vert="horz" lIns="91440" tIns="45720" rIns="91440" bIns="45720" rtlCol="0" anchor="ctr">
            <a:noAutofit/>
          </a:bodyPr>
          <a:lstStyle/>
          <a:p>
            <a:pPr algn="just"/>
            <a:r>
              <a:rPr lang="es-ES" sz="2000" cap="none" dirty="0">
                <a:latin typeface="Arial"/>
                <a:cs typeface="Arial"/>
              </a:rPr>
              <a:t>Aunque no interviene directamente en ninguna de las escenas, la razón de ser de la obra y su tema principal derivan del personaje Dios, quien con su poder infinito vendrá a realizar el cambio en la vida de pobres y sencillos, de ricos y poderoso; quien cambiará el mundo de oscuridad a uno de luz. Es pues, el personaje principal. Representa para los pueblos, todo el cúmulo de perfecciones y virtudes.</a:t>
            </a:r>
            <a:endParaRPr lang="es-ES" sz="2000" cap="none" dirty="0"/>
          </a:p>
          <a:p>
            <a:endParaRPr lang="es-ES" dirty="0"/>
          </a:p>
        </p:txBody>
      </p:sp>
      <p:pic>
        <p:nvPicPr>
          <p:cNvPr id="3" name="Imagen 3" descr="Imagen que contiene grupo, mujer, fruta, gente&#10;&#10;Descripción generada automáticamente">
            <a:extLst>
              <a:ext uri="{FF2B5EF4-FFF2-40B4-BE49-F238E27FC236}">
                <a16:creationId xmlns="" xmlns:a16="http://schemas.microsoft.com/office/drawing/2014/main" id="{E94849CC-1606-E711-E0AC-E66D1E3A8625}"/>
              </a:ext>
            </a:extLst>
          </p:cNvPr>
          <p:cNvPicPr>
            <a:picLocks noChangeAspect="1"/>
          </p:cNvPicPr>
          <p:nvPr/>
        </p:nvPicPr>
        <p:blipFill>
          <a:blip r:embed="rId2"/>
          <a:stretch>
            <a:fillRect/>
          </a:stretch>
        </p:blipFill>
        <p:spPr>
          <a:xfrm>
            <a:off x="8019432" y="93333"/>
            <a:ext cx="3595006" cy="2524867"/>
          </a:xfrm>
          <a:prstGeom prst="rect">
            <a:avLst/>
          </a:prstGeom>
        </p:spPr>
      </p:pic>
    </p:spTree>
    <p:extLst>
      <p:ext uri="{BB962C8B-B14F-4D97-AF65-F5344CB8AC3E}">
        <p14:creationId xmlns="" xmlns:p14="http://schemas.microsoft.com/office/powerpoint/2010/main" val="195988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0AD9D2B-7882-03D0-FCFF-ADD4AC7A8D9F}"/>
              </a:ext>
            </a:extLst>
          </p:cNvPr>
          <p:cNvSpPr>
            <a:spLocks noGrp="1"/>
          </p:cNvSpPr>
          <p:nvPr>
            <p:ph type="title"/>
          </p:nvPr>
        </p:nvSpPr>
        <p:spPr>
          <a:xfrm>
            <a:off x="740229" y="3017333"/>
            <a:ext cx="7424058" cy="2854129"/>
          </a:xfrm>
        </p:spPr>
        <p:txBody>
          <a:bodyPr>
            <a:normAutofit/>
          </a:bodyPr>
          <a:lstStyle/>
          <a:p>
            <a:pPr algn="just"/>
            <a:r>
              <a:rPr lang="es-ES" sz="2000" cap="none" dirty="0">
                <a:latin typeface="Arial"/>
                <a:cs typeface="Arial"/>
              </a:rPr>
              <a:t>Juan, el Bautista,  podríamos decir, es una de las licencias que se toma el autor al escribir la obra, pues si recurrimos a las Segundas Escrituras, contamos que este personaje no pudo haber anunciado nada a los pastores, pues sólo era seis meses mayor que el Salvador del Mundo. Cuando el ángel Gabriel anuncia a María que quedará encinta, añade: </a:t>
            </a:r>
          </a:p>
          <a:p>
            <a:pPr algn="just"/>
            <a:r>
              <a:rPr lang="es-ES" sz="2000" cap="none" dirty="0">
                <a:latin typeface="Arial"/>
                <a:cs typeface="Arial"/>
              </a:rPr>
              <a:t>“Ahí tiene a tu pariente Isabel… </a:t>
            </a:r>
          </a:p>
          <a:p>
            <a:pPr algn="just"/>
            <a:r>
              <a:rPr lang="es-ES" sz="2000" cap="none" dirty="0">
                <a:latin typeface="Arial"/>
                <a:cs typeface="Arial"/>
              </a:rPr>
              <a:t>se encuentra ya en el sexto mes de embarazo.” lic.: 1,36.</a:t>
            </a:r>
          </a:p>
          <a:p>
            <a:pPr algn="just"/>
            <a:endParaRPr lang="es-ES" sz="2000" dirty="0">
              <a:latin typeface="Arial"/>
              <a:cs typeface="Arial"/>
            </a:endParaRPr>
          </a:p>
        </p:txBody>
      </p:sp>
      <p:pic>
        <p:nvPicPr>
          <p:cNvPr id="3" name="Imagen 3" descr="Interfaz de usuario gráfica&#10;&#10;Descripción generada automáticamente">
            <a:extLst>
              <a:ext uri="{FF2B5EF4-FFF2-40B4-BE49-F238E27FC236}">
                <a16:creationId xmlns="" xmlns:a16="http://schemas.microsoft.com/office/drawing/2014/main" id="{63CDB299-0A0B-F9A3-7502-2D28521F57B4}"/>
              </a:ext>
            </a:extLst>
          </p:cNvPr>
          <p:cNvPicPr>
            <a:picLocks noChangeAspect="1"/>
          </p:cNvPicPr>
          <p:nvPr/>
        </p:nvPicPr>
        <p:blipFill>
          <a:blip r:embed="rId2"/>
          <a:stretch>
            <a:fillRect/>
          </a:stretch>
        </p:blipFill>
        <p:spPr>
          <a:xfrm>
            <a:off x="8623465" y="121024"/>
            <a:ext cx="3198420" cy="3518474"/>
          </a:xfrm>
          <a:prstGeom prst="rect">
            <a:avLst/>
          </a:prstGeom>
        </p:spPr>
      </p:pic>
    </p:spTree>
    <p:extLst>
      <p:ext uri="{BB962C8B-B14F-4D97-AF65-F5344CB8AC3E}">
        <p14:creationId xmlns="" xmlns:p14="http://schemas.microsoft.com/office/powerpoint/2010/main" val="182709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91176E1-1E76-F95C-19BF-BB5DEC54680A}"/>
              </a:ext>
            </a:extLst>
          </p:cNvPr>
          <p:cNvSpPr>
            <a:spLocks noGrp="1"/>
          </p:cNvSpPr>
          <p:nvPr>
            <p:ph type="title"/>
          </p:nvPr>
        </p:nvSpPr>
        <p:spPr>
          <a:xfrm>
            <a:off x="2032063" y="3587348"/>
            <a:ext cx="7105400" cy="2784857"/>
          </a:xfrm>
        </p:spPr>
        <p:txBody>
          <a:bodyPr/>
          <a:lstStyle/>
          <a:p>
            <a:pPr algn="just"/>
            <a:r>
              <a:rPr lang="es-ES" sz="2000" cap="none" dirty="0">
                <a:latin typeface="Arial"/>
                <a:cs typeface="Arial"/>
              </a:rPr>
              <a:t>Así confirmamos que el autor se vale del hecho de que Juan, efectivamente, si fue el profeta escogido por Dios para preparar el camino del Señor, pero lo adelanta en el tiempo y pone en su boca el discurso que reanimará la fe y esperanza del pueblo elegido.  La dulce joven María: humilde hermosa, sencillas y obediente.es la escogida para ser la madre de Cristo. </a:t>
            </a:r>
            <a:endParaRPr lang="es-ES" sz="2000" cap="none" dirty="0"/>
          </a:p>
          <a:p>
            <a:endParaRPr lang="es-ES" dirty="0"/>
          </a:p>
        </p:txBody>
      </p:sp>
      <p:sp>
        <p:nvSpPr>
          <p:cNvPr id="3" name="CuadroTexto 2">
            <a:extLst>
              <a:ext uri="{FF2B5EF4-FFF2-40B4-BE49-F238E27FC236}">
                <a16:creationId xmlns="" xmlns:a16="http://schemas.microsoft.com/office/drawing/2014/main" id="{1498489E-A135-00C5-25ED-E7014D6C61D7}"/>
              </a:ext>
            </a:extLst>
          </p:cNvPr>
          <p:cNvSpPr txBox="1"/>
          <p:nvPr/>
        </p:nvSpPr>
        <p:spPr>
          <a:xfrm>
            <a:off x="4724400" y="3200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latin typeface="Arial"/>
              <a:cs typeface="Arial"/>
            </a:endParaRPr>
          </a:p>
        </p:txBody>
      </p:sp>
      <p:pic>
        <p:nvPicPr>
          <p:cNvPr id="4" name="Imagen 4" descr="Imagen que contiene edificio, roca, hombre, parado&#10;&#10;Descripción generada automáticamente">
            <a:extLst>
              <a:ext uri="{FF2B5EF4-FFF2-40B4-BE49-F238E27FC236}">
                <a16:creationId xmlns="" xmlns:a16="http://schemas.microsoft.com/office/drawing/2014/main" id="{A402AF0F-7E10-C217-B217-0ED3E7E947DB}"/>
              </a:ext>
            </a:extLst>
          </p:cNvPr>
          <p:cNvPicPr>
            <a:picLocks noChangeAspect="1"/>
          </p:cNvPicPr>
          <p:nvPr/>
        </p:nvPicPr>
        <p:blipFill>
          <a:blip r:embed="rId2"/>
          <a:stretch>
            <a:fillRect/>
          </a:stretch>
        </p:blipFill>
        <p:spPr>
          <a:xfrm>
            <a:off x="152401" y="66063"/>
            <a:ext cx="3485407" cy="3212756"/>
          </a:xfrm>
          <a:prstGeom prst="rect">
            <a:avLst/>
          </a:prstGeom>
        </p:spPr>
      </p:pic>
    </p:spTree>
    <p:extLst>
      <p:ext uri="{BB962C8B-B14F-4D97-AF65-F5344CB8AC3E}">
        <p14:creationId xmlns="" xmlns:p14="http://schemas.microsoft.com/office/powerpoint/2010/main" val="257479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28C47C2-6935-69B6-0BB1-0B76EC79D8E8}"/>
              </a:ext>
            </a:extLst>
          </p:cNvPr>
          <p:cNvSpPr>
            <a:spLocks noGrp="1"/>
          </p:cNvSpPr>
          <p:nvPr>
            <p:ph type="title"/>
          </p:nvPr>
        </p:nvSpPr>
        <p:spPr>
          <a:xfrm>
            <a:off x="1111724" y="2874830"/>
            <a:ext cx="7174675" cy="2834338"/>
          </a:xfrm>
        </p:spPr>
        <p:txBody>
          <a:bodyPr>
            <a:normAutofit/>
          </a:bodyPr>
          <a:lstStyle/>
          <a:p>
            <a:pPr algn="just"/>
            <a:r>
              <a:rPr lang="es-ES" sz="2000" cap="none" dirty="0">
                <a:latin typeface="Arial"/>
                <a:cs typeface="Arial"/>
              </a:rPr>
              <a:t>Sus muchas virtudes anticipan ya la pureza y el amor de Dios por los suyos. Sobresalen en ella la sencillez y la plena confianza que deposita en el padre.</a:t>
            </a:r>
            <a:endParaRPr lang="es-ES" sz="2000" cap="none">
              <a:latin typeface="Arial"/>
              <a:cs typeface="Arial"/>
            </a:endParaRPr>
          </a:p>
          <a:p>
            <a:pPr algn="just"/>
            <a:r>
              <a:rPr lang="es-ES" sz="2000" cap="none" dirty="0">
                <a:latin typeface="Arial"/>
                <a:cs typeface="Arial"/>
              </a:rPr>
              <a:t>José es otro personaje en el que se revelan muchas de las virtudes que posee el Redentor. Escogido para tan grande misión, José es justo, sabio, trabajador, el hombre orate, que cree y espera en el Señor. </a:t>
            </a:r>
            <a:r>
              <a:rPr lang="es-ES" sz="1200" dirty="0">
                <a:latin typeface="Arial"/>
                <a:cs typeface="Arial"/>
              </a:rPr>
              <a:t> </a:t>
            </a:r>
            <a:endParaRPr lang="es-ES" dirty="0"/>
          </a:p>
          <a:p>
            <a:endParaRPr lang="es-ES" dirty="0"/>
          </a:p>
        </p:txBody>
      </p:sp>
      <p:pic>
        <p:nvPicPr>
          <p:cNvPr id="4" name="Imagen 4">
            <a:extLst>
              <a:ext uri="{FF2B5EF4-FFF2-40B4-BE49-F238E27FC236}">
                <a16:creationId xmlns="" xmlns:a16="http://schemas.microsoft.com/office/drawing/2014/main" id="{F60B9559-80E3-5701-533D-0D05895182CC}"/>
              </a:ext>
            </a:extLst>
          </p:cNvPr>
          <p:cNvPicPr>
            <a:picLocks noChangeAspect="1"/>
          </p:cNvPicPr>
          <p:nvPr/>
        </p:nvPicPr>
        <p:blipFill>
          <a:blip r:embed="rId2"/>
          <a:stretch>
            <a:fillRect/>
          </a:stretch>
        </p:blipFill>
        <p:spPr>
          <a:xfrm>
            <a:off x="8633360" y="174902"/>
            <a:ext cx="3247901" cy="3856040"/>
          </a:xfrm>
          <a:prstGeom prst="rect">
            <a:avLst/>
          </a:prstGeom>
        </p:spPr>
      </p:pic>
    </p:spTree>
    <p:extLst>
      <p:ext uri="{BB962C8B-B14F-4D97-AF65-F5344CB8AC3E}">
        <p14:creationId xmlns="" xmlns:p14="http://schemas.microsoft.com/office/powerpoint/2010/main" val="309526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66" name="Picture 2">
            <a:extLst>
              <a:ext uri="{FF2B5EF4-FFF2-40B4-BE49-F238E27FC236}">
                <a16:creationId xmlns="" xmlns:a16="http://schemas.microsoft.com/office/drawing/2014/main"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67" name="Group 147">
            <a:extLst>
              <a:ext uri="{FF2B5EF4-FFF2-40B4-BE49-F238E27FC236}">
                <a16:creationId xmlns="" xmlns:a16="http://schemas.microsoft.com/office/drawing/2014/main"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9" name="Rectangle 5">
              <a:extLst>
                <a:ext uri="{FF2B5EF4-FFF2-40B4-BE49-F238E27FC236}">
                  <a16:creationId xmlns="" xmlns:a16="http://schemas.microsoft.com/office/drawing/2014/main"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0" name="Freeform 6">
              <a:extLst>
                <a:ext uri="{FF2B5EF4-FFF2-40B4-BE49-F238E27FC236}">
                  <a16:creationId xmlns="" xmlns:a16="http://schemas.microsoft.com/office/drawing/2014/main"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1" name="Freeform 7">
              <a:extLst>
                <a:ext uri="{FF2B5EF4-FFF2-40B4-BE49-F238E27FC236}">
                  <a16:creationId xmlns="" xmlns:a16="http://schemas.microsoft.com/office/drawing/2014/main"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2" name="Rectangle 8">
              <a:extLst>
                <a:ext uri="{FF2B5EF4-FFF2-40B4-BE49-F238E27FC236}">
                  <a16:creationId xmlns="" xmlns:a16="http://schemas.microsoft.com/office/drawing/2014/main"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3" name="Freeform 9">
              <a:extLst>
                <a:ext uri="{FF2B5EF4-FFF2-40B4-BE49-F238E27FC236}">
                  <a16:creationId xmlns="" xmlns:a16="http://schemas.microsoft.com/office/drawing/2014/main"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4" name="Freeform 10">
              <a:extLst>
                <a:ext uri="{FF2B5EF4-FFF2-40B4-BE49-F238E27FC236}">
                  <a16:creationId xmlns="" xmlns:a16="http://schemas.microsoft.com/office/drawing/2014/main" id="{2ADFE242-96FC-4A14-8C59-90CD6DE1D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5" name="Freeform 11">
              <a:extLst>
                <a:ext uri="{FF2B5EF4-FFF2-40B4-BE49-F238E27FC236}">
                  <a16:creationId xmlns="" xmlns:a16="http://schemas.microsoft.com/office/drawing/2014/main" id="{6A97B7BC-40BD-494B-9C6B-AF3045559A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6" name="Freeform 12">
              <a:extLst>
                <a:ext uri="{FF2B5EF4-FFF2-40B4-BE49-F238E27FC236}">
                  <a16:creationId xmlns="" xmlns:a16="http://schemas.microsoft.com/office/drawing/2014/main"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7" name="Freeform 13">
              <a:extLst>
                <a:ext uri="{FF2B5EF4-FFF2-40B4-BE49-F238E27FC236}">
                  <a16:creationId xmlns="" xmlns:a16="http://schemas.microsoft.com/office/drawing/2014/main" id="{84D9BF7E-18C2-452C-B139-4ED58D7A03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8" name="Freeform 14">
              <a:extLst>
                <a:ext uri="{FF2B5EF4-FFF2-40B4-BE49-F238E27FC236}">
                  <a16:creationId xmlns="" xmlns:a16="http://schemas.microsoft.com/office/drawing/2014/main" id="{700A6223-AD38-426F-A6FE-7926CAEF31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9" name="Freeform 15">
              <a:extLst>
                <a:ext uri="{FF2B5EF4-FFF2-40B4-BE49-F238E27FC236}">
                  <a16:creationId xmlns="" xmlns:a16="http://schemas.microsoft.com/office/drawing/2014/main"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0" name="Freeform 16">
              <a:extLst>
                <a:ext uri="{FF2B5EF4-FFF2-40B4-BE49-F238E27FC236}">
                  <a16:creationId xmlns="" xmlns:a16="http://schemas.microsoft.com/office/drawing/2014/main"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1" name="Freeform 17">
              <a:extLst>
                <a:ext uri="{FF2B5EF4-FFF2-40B4-BE49-F238E27FC236}">
                  <a16:creationId xmlns="" xmlns:a16="http://schemas.microsoft.com/office/drawing/2014/main" id="{10AF1D59-5117-4D47-8414-4BB61F944B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2" name="Freeform 18">
              <a:extLst>
                <a:ext uri="{FF2B5EF4-FFF2-40B4-BE49-F238E27FC236}">
                  <a16:creationId xmlns="" xmlns:a16="http://schemas.microsoft.com/office/drawing/2014/main"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3" name="Freeform 19">
              <a:extLst>
                <a:ext uri="{FF2B5EF4-FFF2-40B4-BE49-F238E27FC236}">
                  <a16:creationId xmlns="" xmlns:a16="http://schemas.microsoft.com/office/drawing/2014/main" id="{D4E7EC64-4763-4F04-B2E4-E400364D72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4" name="Freeform 20">
              <a:extLst>
                <a:ext uri="{FF2B5EF4-FFF2-40B4-BE49-F238E27FC236}">
                  <a16:creationId xmlns="" xmlns:a16="http://schemas.microsoft.com/office/drawing/2014/main"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5" name="Freeform 21">
              <a:extLst>
                <a:ext uri="{FF2B5EF4-FFF2-40B4-BE49-F238E27FC236}">
                  <a16:creationId xmlns="" xmlns:a16="http://schemas.microsoft.com/office/drawing/2014/main"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6" name="Freeform 22">
              <a:extLst>
                <a:ext uri="{FF2B5EF4-FFF2-40B4-BE49-F238E27FC236}">
                  <a16:creationId xmlns="" xmlns:a16="http://schemas.microsoft.com/office/drawing/2014/main" id="{6524A268-142A-4CBF-BB8B-DC1FCBC8F7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7" name="Freeform 23">
              <a:extLst>
                <a:ext uri="{FF2B5EF4-FFF2-40B4-BE49-F238E27FC236}">
                  <a16:creationId xmlns="" xmlns:a16="http://schemas.microsoft.com/office/drawing/2014/main"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8" name="Freeform 24">
              <a:extLst>
                <a:ext uri="{FF2B5EF4-FFF2-40B4-BE49-F238E27FC236}">
                  <a16:creationId xmlns="" xmlns:a16="http://schemas.microsoft.com/office/drawing/2014/main"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9" name="Freeform 25">
              <a:extLst>
                <a:ext uri="{FF2B5EF4-FFF2-40B4-BE49-F238E27FC236}">
                  <a16:creationId xmlns="" xmlns:a16="http://schemas.microsoft.com/office/drawing/2014/main" id="{ED007BD7-ED56-4566-B1FF-707160024A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0" name="Freeform 26">
              <a:extLst>
                <a:ext uri="{FF2B5EF4-FFF2-40B4-BE49-F238E27FC236}">
                  <a16:creationId xmlns="" xmlns:a16="http://schemas.microsoft.com/office/drawing/2014/main"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1" name="Freeform 27">
              <a:extLst>
                <a:ext uri="{FF2B5EF4-FFF2-40B4-BE49-F238E27FC236}">
                  <a16:creationId xmlns="" xmlns:a16="http://schemas.microsoft.com/office/drawing/2014/main" id="{BE14C82F-9F35-4D61-B758-7BCE32DECB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2" name="Freeform 28">
              <a:extLst>
                <a:ext uri="{FF2B5EF4-FFF2-40B4-BE49-F238E27FC236}">
                  <a16:creationId xmlns="" xmlns:a16="http://schemas.microsoft.com/office/drawing/2014/main"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3" name="Freeform 29">
              <a:extLst>
                <a:ext uri="{FF2B5EF4-FFF2-40B4-BE49-F238E27FC236}">
                  <a16:creationId xmlns="" xmlns:a16="http://schemas.microsoft.com/office/drawing/2014/main" id="{A4825B3B-52CD-4F08-BA02-6C2B0EFEDE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4" name="Freeform 30">
              <a:extLst>
                <a:ext uri="{FF2B5EF4-FFF2-40B4-BE49-F238E27FC236}">
                  <a16:creationId xmlns="" xmlns:a16="http://schemas.microsoft.com/office/drawing/2014/main"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5" name="Freeform 31">
              <a:extLst>
                <a:ext uri="{FF2B5EF4-FFF2-40B4-BE49-F238E27FC236}">
                  <a16:creationId xmlns="" xmlns:a16="http://schemas.microsoft.com/office/drawing/2014/main" id="{00BB365C-9180-4208-92CF-AB6A88848C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6" name="Freeform 32">
              <a:extLst>
                <a:ext uri="{FF2B5EF4-FFF2-40B4-BE49-F238E27FC236}">
                  <a16:creationId xmlns="" xmlns:a16="http://schemas.microsoft.com/office/drawing/2014/main"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7" name="Rectangle 33">
              <a:extLst>
                <a:ext uri="{FF2B5EF4-FFF2-40B4-BE49-F238E27FC236}">
                  <a16:creationId xmlns="" xmlns:a16="http://schemas.microsoft.com/office/drawing/2014/main"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8" name="Freeform 34">
              <a:extLst>
                <a:ext uri="{FF2B5EF4-FFF2-40B4-BE49-F238E27FC236}">
                  <a16:creationId xmlns="" xmlns:a16="http://schemas.microsoft.com/office/drawing/2014/main"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9" name="Freeform 35">
              <a:extLst>
                <a:ext uri="{FF2B5EF4-FFF2-40B4-BE49-F238E27FC236}">
                  <a16:creationId xmlns="" xmlns:a16="http://schemas.microsoft.com/office/drawing/2014/main" id="{AB4DF275-6B82-4AA9-A7A9-138E631E30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0" name="Freeform 36">
              <a:extLst>
                <a:ext uri="{FF2B5EF4-FFF2-40B4-BE49-F238E27FC236}">
                  <a16:creationId xmlns="" xmlns:a16="http://schemas.microsoft.com/office/drawing/2014/main" id="{972A3812-16AD-453E-B1E6-9F39894F79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1" name="Freeform 37">
              <a:extLst>
                <a:ext uri="{FF2B5EF4-FFF2-40B4-BE49-F238E27FC236}">
                  <a16:creationId xmlns="" xmlns:a16="http://schemas.microsoft.com/office/drawing/2014/main"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2" name="Freeform 38">
              <a:extLst>
                <a:ext uri="{FF2B5EF4-FFF2-40B4-BE49-F238E27FC236}">
                  <a16:creationId xmlns="" xmlns:a16="http://schemas.microsoft.com/office/drawing/2014/main" id="{9FCCB0F4-1178-47C1-9EE2-234EA715C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3" name="Freeform 39">
              <a:extLst>
                <a:ext uri="{FF2B5EF4-FFF2-40B4-BE49-F238E27FC236}">
                  <a16:creationId xmlns="" xmlns:a16="http://schemas.microsoft.com/office/drawing/2014/main" id="{CB01BF0B-7EB0-4C18-80BE-20D2EAC048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4" name="Freeform 40">
              <a:extLst>
                <a:ext uri="{FF2B5EF4-FFF2-40B4-BE49-F238E27FC236}">
                  <a16:creationId xmlns="" xmlns:a16="http://schemas.microsoft.com/office/drawing/2014/main"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5" name="Freeform 41">
              <a:extLst>
                <a:ext uri="{FF2B5EF4-FFF2-40B4-BE49-F238E27FC236}">
                  <a16:creationId xmlns="" xmlns:a16="http://schemas.microsoft.com/office/drawing/2014/main" id="{A8A9C00D-0425-4E68-A1DE-BCE5BD6BBD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6" name="Freeform 42">
              <a:extLst>
                <a:ext uri="{FF2B5EF4-FFF2-40B4-BE49-F238E27FC236}">
                  <a16:creationId xmlns="" xmlns:a16="http://schemas.microsoft.com/office/drawing/2014/main"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7" name="Freeform 43">
              <a:extLst>
                <a:ext uri="{FF2B5EF4-FFF2-40B4-BE49-F238E27FC236}">
                  <a16:creationId xmlns="" xmlns:a16="http://schemas.microsoft.com/office/drawing/2014/main" id="{D4291668-8AF0-4784-BC06-870768F53F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8" name="Freeform 44">
              <a:extLst>
                <a:ext uri="{FF2B5EF4-FFF2-40B4-BE49-F238E27FC236}">
                  <a16:creationId xmlns="" xmlns:a16="http://schemas.microsoft.com/office/drawing/2014/main"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9" name="Rectangle 45">
              <a:extLst>
                <a:ext uri="{FF2B5EF4-FFF2-40B4-BE49-F238E27FC236}">
                  <a16:creationId xmlns="" xmlns:a16="http://schemas.microsoft.com/office/drawing/2014/main"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90" name="Freeform 46">
              <a:extLst>
                <a:ext uri="{FF2B5EF4-FFF2-40B4-BE49-F238E27FC236}">
                  <a16:creationId xmlns="" xmlns:a16="http://schemas.microsoft.com/office/drawing/2014/main" id="{BC28A765-6E8B-4352-BD0C-35474F70AC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1" name="Freeform 47">
              <a:extLst>
                <a:ext uri="{FF2B5EF4-FFF2-40B4-BE49-F238E27FC236}">
                  <a16:creationId xmlns="" xmlns:a16="http://schemas.microsoft.com/office/drawing/2014/main"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2" name="Freeform 48">
              <a:extLst>
                <a:ext uri="{FF2B5EF4-FFF2-40B4-BE49-F238E27FC236}">
                  <a16:creationId xmlns="" xmlns:a16="http://schemas.microsoft.com/office/drawing/2014/main" id="{6088D59F-32BD-4932-9C22-9AA0FCDA74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3" name="Freeform 49">
              <a:extLst>
                <a:ext uri="{FF2B5EF4-FFF2-40B4-BE49-F238E27FC236}">
                  <a16:creationId xmlns="" xmlns:a16="http://schemas.microsoft.com/office/drawing/2014/main"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4" name="Freeform 50">
              <a:extLst>
                <a:ext uri="{FF2B5EF4-FFF2-40B4-BE49-F238E27FC236}">
                  <a16:creationId xmlns="" xmlns:a16="http://schemas.microsoft.com/office/drawing/2014/main"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5" name="Freeform 51">
              <a:extLst>
                <a:ext uri="{FF2B5EF4-FFF2-40B4-BE49-F238E27FC236}">
                  <a16:creationId xmlns="" xmlns:a16="http://schemas.microsoft.com/office/drawing/2014/main" id="{571C0498-7105-455E-8B0A-233F850F18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6" name="Freeform 52">
              <a:extLst>
                <a:ext uri="{FF2B5EF4-FFF2-40B4-BE49-F238E27FC236}">
                  <a16:creationId xmlns="" xmlns:a16="http://schemas.microsoft.com/office/drawing/2014/main" id="{F6FA78CC-C0B1-422F-B535-05580A9716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7" name="Freeform 53">
              <a:extLst>
                <a:ext uri="{FF2B5EF4-FFF2-40B4-BE49-F238E27FC236}">
                  <a16:creationId xmlns="" xmlns:a16="http://schemas.microsoft.com/office/drawing/2014/main"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8" name="Freeform 54">
              <a:extLst>
                <a:ext uri="{FF2B5EF4-FFF2-40B4-BE49-F238E27FC236}">
                  <a16:creationId xmlns="" xmlns:a16="http://schemas.microsoft.com/office/drawing/2014/main"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9" name="Freeform 55">
              <a:extLst>
                <a:ext uri="{FF2B5EF4-FFF2-40B4-BE49-F238E27FC236}">
                  <a16:creationId xmlns="" xmlns:a16="http://schemas.microsoft.com/office/drawing/2014/main" id="{F8C26D97-8DA4-4556-92E4-2AE66B365B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0" name="Freeform 56">
              <a:extLst>
                <a:ext uri="{FF2B5EF4-FFF2-40B4-BE49-F238E27FC236}">
                  <a16:creationId xmlns="" xmlns:a16="http://schemas.microsoft.com/office/drawing/2014/main"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1" name="Freeform 57">
              <a:extLst>
                <a:ext uri="{FF2B5EF4-FFF2-40B4-BE49-F238E27FC236}">
                  <a16:creationId xmlns="" xmlns:a16="http://schemas.microsoft.com/office/drawing/2014/main" id="{11F0B045-803C-4067-A182-066EEB2C4F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2" name="Freeform 58">
              <a:extLst>
                <a:ext uri="{FF2B5EF4-FFF2-40B4-BE49-F238E27FC236}">
                  <a16:creationId xmlns="" xmlns:a16="http://schemas.microsoft.com/office/drawing/2014/main"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ítulo 1">
            <a:extLst>
              <a:ext uri="{FF2B5EF4-FFF2-40B4-BE49-F238E27FC236}">
                <a16:creationId xmlns="" xmlns:a16="http://schemas.microsoft.com/office/drawing/2014/main" id="{1CB1F356-884A-B6E8-4DAF-BB9F25A42F42}"/>
              </a:ext>
            </a:extLst>
          </p:cNvPr>
          <p:cNvSpPr>
            <a:spLocks noGrp="1"/>
          </p:cNvSpPr>
          <p:nvPr>
            <p:ph type="title"/>
          </p:nvPr>
        </p:nvSpPr>
        <p:spPr>
          <a:xfrm>
            <a:off x="4112726" y="1215496"/>
            <a:ext cx="7021260" cy="3293373"/>
          </a:xfrm>
        </p:spPr>
        <p:txBody>
          <a:bodyPr vert="horz" lIns="91440" tIns="45720" rIns="91440" bIns="45720" rtlCol="0" anchor="b">
            <a:noAutofit/>
          </a:bodyPr>
          <a:lstStyle/>
          <a:p>
            <a:pPr algn="just"/>
            <a:r>
              <a:rPr lang="es-CO" sz="2000" b="1" cap="none" dirty="0">
                <a:latin typeface="Arial"/>
                <a:cs typeface="Arial"/>
              </a:rPr>
              <a:t>La misma es:”…un ensayo teatral en el me tomo algunas licencias con los hechos y con los protagonistas para convertirlas en un mensaje”. (rodríguez,  (Mario. 2001). </a:t>
            </a:r>
            <a:endParaRPr lang="es-ES" b="1" cap="none"/>
          </a:p>
          <a:p>
            <a:pPr algn="just"/>
            <a:r>
              <a:rPr lang="es-CO" sz="2000" b="1" cap="none" dirty="0">
                <a:latin typeface="Arial"/>
                <a:cs typeface="Arial"/>
              </a:rPr>
              <a:t>En espera de la promesa.</a:t>
            </a:r>
          </a:p>
          <a:p>
            <a:pPr algn="just"/>
            <a:r>
              <a:rPr lang="es-CO" sz="2000" b="1" cap="none" dirty="0">
                <a:latin typeface="Arial"/>
                <a:cs typeface="Arial"/>
              </a:rPr>
              <a:t>“El Dios de la justicia” está inspirado en los hechos bíblicos.</a:t>
            </a:r>
            <a:endParaRPr lang="es-CO" sz="1200" cap="none" dirty="0">
              <a:latin typeface="Arial"/>
              <a:cs typeface="Arial"/>
            </a:endParaRPr>
          </a:p>
        </p:txBody>
      </p:sp>
      <p:pic>
        <p:nvPicPr>
          <p:cNvPr id="3" name="Imagen 3" descr="Foto en blanco y negro de un hombre con traje y corbata&#10;&#10;Descripción generada automáticamente">
            <a:extLst>
              <a:ext uri="{FF2B5EF4-FFF2-40B4-BE49-F238E27FC236}">
                <a16:creationId xmlns="" xmlns:a16="http://schemas.microsoft.com/office/drawing/2014/main" id="{AD31D6C8-C8F8-B50E-52E6-53368DBE7D98}"/>
              </a:ext>
            </a:extLst>
          </p:cNvPr>
          <p:cNvPicPr>
            <a:picLocks noChangeAspect="1"/>
          </p:cNvPicPr>
          <p:nvPr/>
        </p:nvPicPr>
        <p:blipFill rotWithShape="1">
          <a:blip r:embed="rId4"/>
          <a:srcRect t="4289" r="1" b="13879"/>
          <a:stretch/>
        </p:blipFill>
        <p:spPr>
          <a:xfrm>
            <a:off x="715655" y="1124610"/>
            <a:ext cx="2792383" cy="373655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21670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8679D1-2760-5D58-3798-162EA6DAAA71}"/>
              </a:ext>
            </a:extLst>
          </p:cNvPr>
          <p:cNvSpPr>
            <a:spLocks noGrp="1"/>
          </p:cNvSpPr>
          <p:nvPr>
            <p:ph type="title"/>
          </p:nvPr>
        </p:nvSpPr>
        <p:spPr>
          <a:xfrm>
            <a:off x="616920" y="2083140"/>
            <a:ext cx="6303817" cy="3339039"/>
          </a:xfrm>
        </p:spPr>
        <p:txBody>
          <a:bodyPr vert="horz" lIns="91440" tIns="45720" rIns="91440" bIns="45720" rtlCol="0" anchor="ctr">
            <a:noAutofit/>
          </a:bodyPr>
          <a:lstStyle/>
          <a:p>
            <a:pPr algn="just"/>
            <a:r>
              <a:rPr lang="es-ES" sz="2000" cap="none" dirty="0">
                <a:latin typeface="Arial"/>
                <a:cs typeface="Arial"/>
              </a:rPr>
              <a:t>Es de relevancia. también, el observar cómo los pastores no reciben nombre alguno, sino que son designados: primero, segundo y tercero. Curiosamente, cabe decir que estos pastores representan a todo un pueblo,  </a:t>
            </a:r>
            <a:endParaRPr lang="es-ES" sz="2000" cap="none">
              <a:latin typeface="Arial"/>
              <a:cs typeface="Arial"/>
            </a:endParaRPr>
          </a:p>
          <a:p>
            <a:pPr algn="just"/>
            <a:r>
              <a:rPr lang="es-ES" sz="2000" cap="none" dirty="0">
                <a:latin typeface="Arial"/>
                <a:cs typeface="Arial"/>
              </a:rPr>
              <a:t>a toda la humanidad, con sus diversas opiniones y parecer; con sus propias expectativas, que pueden ser encontradas a fines, pero con una misma ilusión, que al fin y al cabo, es la de todos: alcanzar la justicia, la paz y la felicidad.</a:t>
            </a:r>
            <a:endParaRPr lang="es-ES" sz="2000" cap="none" dirty="0"/>
          </a:p>
          <a:p>
            <a:endParaRPr lang="es-ES" dirty="0"/>
          </a:p>
        </p:txBody>
      </p:sp>
      <p:pic>
        <p:nvPicPr>
          <p:cNvPr id="3" name="Imagen 3" descr="Un dibujo de un grupo de personas en una playa&#10;&#10;Descripción generada automáticamente">
            <a:extLst>
              <a:ext uri="{FF2B5EF4-FFF2-40B4-BE49-F238E27FC236}">
                <a16:creationId xmlns="" xmlns:a16="http://schemas.microsoft.com/office/drawing/2014/main" id="{561700E8-2A98-0785-FB87-0F0CD009135D}"/>
              </a:ext>
            </a:extLst>
          </p:cNvPr>
          <p:cNvPicPr>
            <a:picLocks noChangeAspect="1"/>
          </p:cNvPicPr>
          <p:nvPr/>
        </p:nvPicPr>
        <p:blipFill>
          <a:blip r:embed="rId2"/>
          <a:stretch>
            <a:fillRect/>
          </a:stretch>
        </p:blipFill>
        <p:spPr>
          <a:xfrm>
            <a:off x="8039596" y="109495"/>
            <a:ext cx="3633848" cy="3056621"/>
          </a:xfrm>
          <a:prstGeom prst="rect">
            <a:avLst/>
          </a:prstGeom>
        </p:spPr>
      </p:pic>
    </p:spTree>
    <p:extLst>
      <p:ext uri="{BB962C8B-B14F-4D97-AF65-F5344CB8AC3E}">
        <p14:creationId xmlns="" xmlns:p14="http://schemas.microsoft.com/office/powerpoint/2010/main" val="272185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70A585-EFF2-C979-FA72-CEF7ACF395AB}"/>
              </a:ext>
            </a:extLst>
          </p:cNvPr>
          <p:cNvSpPr>
            <a:spLocks noGrp="1"/>
          </p:cNvSpPr>
          <p:nvPr>
            <p:ph type="title"/>
          </p:nvPr>
        </p:nvSpPr>
        <p:spPr>
          <a:xfrm>
            <a:off x="379414" y="1222180"/>
            <a:ext cx="6996543" cy="2893714"/>
          </a:xfrm>
        </p:spPr>
        <p:txBody>
          <a:bodyPr/>
          <a:lstStyle/>
          <a:p>
            <a:pPr algn="just"/>
            <a:r>
              <a:rPr lang="es-ES" sz="2000" cap="none" dirty="0">
                <a:latin typeface="Arial"/>
                <a:cs typeface="Arial"/>
              </a:rPr>
              <a:t>El pastor primero, aunque se desespera al principio, se siente reconfortado al pensar en la promesa de salvación que hizo Dios a su pueblo. El segundo, piensa equivocadamente en un Dios vengador, que vendrá a erradicar el mal con ejércitos a los cuales se unirá. El tercero,  también espera combatir para cambiar su vida y se alegra con las palabras del profeta.</a:t>
            </a:r>
            <a:endParaRPr lang="es-ES" sz="2000" cap="none" dirty="0"/>
          </a:p>
          <a:p>
            <a:endParaRPr lang="es-ES" dirty="0"/>
          </a:p>
        </p:txBody>
      </p:sp>
      <p:pic>
        <p:nvPicPr>
          <p:cNvPr id="3" name="Imagen 3">
            <a:extLst>
              <a:ext uri="{FF2B5EF4-FFF2-40B4-BE49-F238E27FC236}">
                <a16:creationId xmlns="" xmlns:a16="http://schemas.microsoft.com/office/drawing/2014/main" id="{36FE125F-A2B4-25D5-8E93-5FA2303944A8}"/>
              </a:ext>
            </a:extLst>
          </p:cNvPr>
          <p:cNvPicPr>
            <a:picLocks noChangeAspect="1"/>
          </p:cNvPicPr>
          <p:nvPr/>
        </p:nvPicPr>
        <p:blipFill>
          <a:blip r:embed="rId2"/>
          <a:stretch>
            <a:fillRect/>
          </a:stretch>
        </p:blipFill>
        <p:spPr>
          <a:xfrm>
            <a:off x="8267206" y="65667"/>
            <a:ext cx="3287485" cy="3411470"/>
          </a:xfrm>
          <a:prstGeom prst="rect">
            <a:avLst/>
          </a:prstGeom>
        </p:spPr>
      </p:pic>
    </p:spTree>
    <p:extLst>
      <p:ext uri="{BB962C8B-B14F-4D97-AF65-F5344CB8AC3E}">
        <p14:creationId xmlns="" xmlns:p14="http://schemas.microsoft.com/office/powerpoint/2010/main" val="2270903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9F76596-F917-D839-65DA-814A65558645}"/>
              </a:ext>
            </a:extLst>
          </p:cNvPr>
          <p:cNvSpPr>
            <a:spLocks noGrp="1"/>
          </p:cNvSpPr>
          <p:nvPr>
            <p:ph type="title"/>
          </p:nvPr>
        </p:nvSpPr>
        <p:spPr>
          <a:xfrm>
            <a:off x="458582" y="1519064"/>
            <a:ext cx="6422569" cy="2972882"/>
          </a:xfrm>
        </p:spPr>
        <p:txBody>
          <a:bodyPr vert="horz" lIns="91440" tIns="45720" rIns="91440" bIns="45720" rtlCol="0" anchor="ctr">
            <a:noAutofit/>
          </a:bodyPr>
          <a:lstStyle/>
          <a:p>
            <a:pPr algn="just"/>
            <a:r>
              <a:rPr lang="es-ES" sz="2000" cap="none" dirty="0">
                <a:latin typeface="Arial"/>
                <a:cs typeface="Arial"/>
              </a:rPr>
              <a:t>Las pastoras, por su parte, también creen en la promesa de que un Redentor vendrá. La primera duda, pero se siente feliz  antes las palabras de Juan. La segunda, teme y confía a la vez, en que el poder  de Dios transformará su forma de vida. La tercera anima a sus compañeros a creer y a esperar, preparándose con castidad y pureza de corazón a recibir el señor.</a:t>
            </a:r>
            <a:endParaRPr lang="es-ES" sz="2000" cap="none" dirty="0"/>
          </a:p>
          <a:p>
            <a:endParaRPr lang="es-ES" dirty="0"/>
          </a:p>
        </p:txBody>
      </p:sp>
      <p:pic>
        <p:nvPicPr>
          <p:cNvPr id="3" name="Imagen 3">
            <a:extLst>
              <a:ext uri="{FF2B5EF4-FFF2-40B4-BE49-F238E27FC236}">
                <a16:creationId xmlns="" xmlns:a16="http://schemas.microsoft.com/office/drawing/2014/main" id="{45CC399C-18E1-E54B-1B97-8D491CDA330D}"/>
              </a:ext>
            </a:extLst>
          </p:cNvPr>
          <p:cNvPicPr>
            <a:picLocks noChangeAspect="1"/>
          </p:cNvPicPr>
          <p:nvPr/>
        </p:nvPicPr>
        <p:blipFill>
          <a:blip r:embed="rId2"/>
          <a:stretch>
            <a:fillRect/>
          </a:stretch>
        </p:blipFill>
        <p:spPr>
          <a:xfrm>
            <a:off x="8512752" y="95065"/>
            <a:ext cx="2974521" cy="3194338"/>
          </a:xfrm>
          <a:prstGeom prst="rect">
            <a:avLst/>
          </a:prstGeom>
        </p:spPr>
      </p:pic>
    </p:spTree>
    <p:extLst>
      <p:ext uri="{BB962C8B-B14F-4D97-AF65-F5344CB8AC3E}">
        <p14:creationId xmlns="" xmlns:p14="http://schemas.microsoft.com/office/powerpoint/2010/main" val="384705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B239034-4B73-6258-A7CA-2AB4DF3F3D61}"/>
              </a:ext>
            </a:extLst>
          </p:cNvPr>
          <p:cNvSpPr>
            <a:spLocks noGrp="1"/>
          </p:cNvSpPr>
          <p:nvPr>
            <p:ph type="title"/>
          </p:nvPr>
        </p:nvSpPr>
        <p:spPr>
          <a:xfrm>
            <a:off x="349726" y="1716985"/>
            <a:ext cx="7431971" cy="3269767"/>
          </a:xfrm>
        </p:spPr>
        <p:txBody>
          <a:bodyPr vert="horz" lIns="91440" tIns="45720" rIns="91440" bIns="45720" rtlCol="0" anchor="ctr">
            <a:noAutofit/>
          </a:bodyPr>
          <a:lstStyle/>
          <a:p>
            <a:pPr algn="just"/>
            <a:r>
              <a:rPr lang="es-ES" sz="2000" cap="none" dirty="0">
                <a:latin typeface="Arial"/>
                <a:cs typeface="Arial"/>
              </a:rPr>
              <a:t>El poderoso es un que representa en cierta medida el sentimiento. La acción de “recibir”, de dar posada, de “albergar “, “de apertura “, es lo que debemos tener para encontrarnos con el Redentor del mundo, quien empezará por redimir y trasformar almas.</a:t>
            </a:r>
          </a:p>
          <a:p>
            <a:pPr algn="just"/>
            <a:r>
              <a:rPr lang="es-ES" sz="2000" cap="none" dirty="0">
                <a:latin typeface="Arial"/>
                <a:cs typeface="Arial"/>
              </a:rPr>
              <a:t>Intervienen, también, personajes como el Ángel,  el coro celestial y los pastores, quienes forman parte de una colectividad y en un momento dado participan para elevar la fuerza de la acción.</a:t>
            </a:r>
          </a:p>
          <a:p>
            <a:endParaRPr lang="es-ES" dirty="0"/>
          </a:p>
        </p:txBody>
      </p:sp>
      <p:pic>
        <p:nvPicPr>
          <p:cNvPr id="3" name="Imagen 3">
            <a:extLst>
              <a:ext uri="{FF2B5EF4-FFF2-40B4-BE49-F238E27FC236}">
                <a16:creationId xmlns="" xmlns:a16="http://schemas.microsoft.com/office/drawing/2014/main" id="{E2844213-C839-C368-913E-7EB9266E8B1E}"/>
              </a:ext>
            </a:extLst>
          </p:cNvPr>
          <p:cNvPicPr>
            <a:picLocks noChangeAspect="1"/>
          </p:cNvPicPr>
          <p:nvPr/>
        </p:nvPicPr>
        <p:blipFill>
          <a:blip r:embed="rId2"/>
          <a:stretch>
            <a:fillRect/>
          </a:stretch>
        </p:blipFill>
        <p:spPr>
          <a:xfrm>
            <a:off x="8341550" y="119433"/>
            <a:ext cx="3336718" cy="3749262"/>
          </a:xfrm>
          <a:prstGeom prst="rect">
            <a:avLst/>
          </a:prstGeom>
        </p:spPr>
      </p:pic>
    </p:spTree>
    <p:extLst>
      <p:ext uri="{BB962C8B-B14F-4D97-AF65-F5344CB8AC3E}">
        <p14:creationId xmlns="" xmlns:p14="http://schemas.microsoft.com/office/powerpoint/2010/main" val="2458226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A24DEE-2760-DEFF-2D2D-F0F37FBED3AA}"/>
              </a:ext>
            </a:extLst>
          </p:cNvPr>
          <p:cNvSpPr>
            <a:spLocks noGrp="1"/>
          </p:cNvSpPr>
          <p:nvPr>
            <p:ph type="title"/>
          </p:nvPr>
        </p:nvSpPr>
        <p:spPr>
          <a:xfrm>
            <a:off x="1141413" y="3587347"/>
            <a:ext cx="8797635" cy="2349428"/>
          </a:xfrm>
        </p:spPr>
        <p:txBody>
          <a:bodyPr vert="horz" lIns="91440" tIns="45720" rIns="91440" bIns="45720" rtlCol="0" anchor="ctr">
            <a:noAutofit/>
          </a:bodyPr>
          <a:lstStyle/>
          <a:p>
            <a:pPr algn="just"/>
            <a:r>
              <a:rPr lang="es-ES" sz="2000" cap="none" dirty="0">
                <a:latin typeface="Arial"/>
                <a:cs typeface="Arial"/>
              </a:rPr>
              <a:t>En teatro, cada objeto simboliza o refuerza una idea. En “El Dios de la Justicia “, son relevantes los ambientes de pobreza que se suceden en los diversos escenarios, sobretodo los del establo y la estrella.</a:t>
            </a:r>
          </a:p>
          <a:p>
            <a:pPr algn="just"/>
            <a:r>
              <a:rPr lang="es-ES" sz="2000" cap="none" dirty="0">
                <a:latin typeface="Arial"/>
                <a:cs typeface="Arial"/>
              </a:rPr>
              <a:t>La obra se desarrolla en un espacio geográfico histórico bien definido,  pues se ubica en los campos, en las afueras de la ciudad de Belén, entre los años 7 ó 6 antes de Cristo, donde según la </a:t>
            </a:r>
            <a:r>
              <a:rPr lang="es-ES" sz="2000" cap="none" dirty="0" smtClean="0">
                <a:latin typeface="Arial"/>
                <a:cs typeface="Arial"/>
              </a:rPr>
              <a:t>Biblia</a:t>
            </a:r>
            <a:endParaRPr lang="es-ES" dirty="0"/>
          </a:p>
        </p:txBody>
      </p:sp>
      <p:pic>
        <p:nvPicPr>
          <p:cNvPr id="3" name="Imagen 3">
            <a:extLst>
              <a:ext uri="{FF2B5EF4-FFF2-40B4-BE49-F238E27FC236}">
                <a16:creationId xmlns="" xmlns:a16="http://schemas.microsoft.com/office/drawing/2014/main" id="{6CB1D407-139E-550C-3044-03F5B8B49A8A}"/>
              </a:ext>
            </a:extLst>
          </p:cNvPr>
          <p:cNvPicPr>
            <a:picLocks noChangeAspect="1"/>
          </p:cNvPicPr>
          <p:nvPr/>
        </p:nvPicPr>
        <p:blipFill>
          <a:blip r:embed="rId2"/>
          <a:stretch>
            <a:fillRect/>
          </a:stretch>
        </p:blipFill>
        <p:spPr>
          <a:xfrm>
            <a:off x="488868" y="44299"/>
            <a:ext cx="3069771" cy="2840651"/>
          </a:xfrm>
          <a:prstGeom prst="rect">
            <a:avLst/>
          </a:prstGeom>
        </p:spPr>
      </p:pic>
    </p:spTree>
    <p:extLst>
      <p:ext uri="{BB962C8B-B14F-4D97-AF65-F5344CB8AC3E}">
        <p14:creationId xmlns="" xmlns:p14="http://schemas.microsoft.com/office/powerpoint/2010/main" val="415198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792F9B-977F-AEAF-3C18-DE1C6E5B208A}"/>
              </a:ext>
            </a:extLst>
          </p:cNvPr>
          <p:cNvSpPr>
            <a:spLocks noGrp="1"/>
          </p:cNvSpPr>
          <p:nvPr>
            <p:ph type="title"/>
          </p:nvPr>
        </p:nvSpPr>
        <p:spPr>
          <a:xfrm>
            <a:off x="577336" y="1875324"/>
            <a:ext cx="7125192" cy="2664020"/>
          </a:xfrm>
        </p:spPr>
        <p:txBody>
          <a:bodyPr>
            <a:normAutofit fontScale="90000"/>
          </a:bodyPr>
          <a:lstStyle/>
          <a:p>
            <a:pPr algn="just"/>
            <a:r>
              <a:rPr lang="es-ES" sz="2000" cap="none" dirty="0" smtClean="0">
                <a:latin typeface="Arial"/>
                <a:cs typeface="Arial"/>
              </a:rPr>
              <a:t>a</a:t>
            </a:r>
            <a:r>
              <a:rPr lang="es-ES" sz="2000" cap="none" smtClean="0">
                <a:latin typeface="Arial"/>
                <a:cs typeface="Arial"/>
              </a:rPr>
              <a:t>contecen </a:t>
            </a:r>
            <a:r>
              <a:rPr lang="es-ES" sz="2000" cap="none" dirty="0" smtClean="0">
                <a:latin typeface="Arial"/>
                <a:cs typeface="Arial"/>
              </a:rPr>
              <a:t>los sucesos que hoy conocemos como la “Navidad del Señor.” A </a:t>
            </a:r>
            <a:r>
              <a:rPr lang="es-ES" sz="2000" cap="none" dirty="0">
                <a:latin typeface="Arial"/>
                <a:cs typeface="Arial"/>
              </a:rPr>
              <a:t>medida que los acontecimientos transcurren, el escenario se va ubicando más y más cerca del humilde portal.</a:t>
            </a:r>
          </a:p>
          <a:p>
            <a:pPr algn="just"/>
            <a:r>
              <a:rPr lang="es-ES" sz="2000" cap="none" dirty="0">
                <a:latin typeface="Arial"/>
                <a:cs typeface="Arial"/>
              </a:rPr>
              <a:t>“El Dios de la justicia” posee un espacio social marcado y a pesar de que en escena sólo aparecen los de la clase humilde y sencilla de los pastores, se deja entrever la casta poderosa de los ricos y nobles, quienes oprimen y explotan a los anteriores, sin misericordia. Se refleja, también, un clima espiritual:</a:t>
            </a:r>
          </a:p>
          <a:p>
            <a:endParaRPr lang="es-ES" dirty="0"/>
          </a:p>
        </p:txBody>
      </p:sp>
      <p:pic>
        <p:nvPicPr>
          <p:cNvPr id="3" name="Imagen 3">
            <a:extLst>
              <a:ext uri="{FF2B5EF4-FFF2-40B4-BE49-F238E27FC236}">
                <a16:creationId xmlns="" xmlns:a16="http://schemas.microsoft.com/office/drawing/2014/main" id="{679C0425-544C-08C6-203B-7ECFB6D0FC0B}"/>
              </a:ext>
            </a:extLst>
          </p:cNvPr>
          <p:cNvPicPr>
            <a:picLocks noChangeAspect="1"/>
          </p:cNvPicPr>
          <p:nvPr/>
        </p:nvPicPr>
        <p:blipFill>
          <a:blip r:embed="rId2"/>
          <a:stretch>
            <a:fillRect/>
          </a:stretch>
        </p:blipFill>
        <p:spPr>
          <a:xfrm>
            <a:off x="8306790" y="50372"/>
            <a:ext cx="3544784" cy="3729050"/>
          </a:xfrm>
          <a:prstGeom prst="rect">
            <a:avLst/>
          </a:prstGeom>
        </p:spPr>
      </p:pic>
    </p:spTree>
    <p:extLst>
      <p:ext uri="{BB962C8B-B14F-4D97-AF65-F5344CB8AC3E}">
        <p14:creationId xmlns="" xmlns:p14="http://schemas.microsoft.com/office/powerpoint/2010/main" val="3830428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2F7BC3-7706-2BA6-8150-C5B7BCE9262C}"/>
              </a:ext>
            </a:extLst>
          </p:cNvPr>
          <p:cNvSpPr>
            <a:spLocks noGrp="1"/>
          </p:cNvSpPr>
          <p:nvPr>
            <p:ph type="title"/>
          </p:nvPr>
        </p:nvSpPr>
        <p:spPr>
          <a:xfrm>
            <a:off x="705986" y="1618024"/>
            <a:ext cx="6511632" cy="2586935"/>
          </a:xfrm>
        </p:spPr>
        <p:txBody>
          <a:bodyPr/>
          <a:lstStyle/>
          <a:p>
            <a:pPr algn="just"/>
            <a:r>
              <a:rPr lang="es-ES" sz="2000" cap="none" dirty="0">
                <a:latin typeface="Arial"/>
                <a:cs typeface="Arial"/>
              </a:rPr>
              <a:t>Existe una oposición en los corazones de los participantes, se espira un ambiente de ansiedad. Hay intranquilidad, pesimismo; una situación los agobia y sólo los mantiene su esperanza en el que ha de venir. Podemos observar cómo el autor se vale de la técnica de la memoria emotiva, </a:t>
            </a:r>
            <a:endParaRPr lang="es-ES" sz="2000">
              <a:latin typeface="Arial"/>
              <a:cs typeface="Arial"/>
            </a:endParaRPr>
          </a:p>
          <a:p>
            <a:endParaRPr lang="es-ES" sz="1200" dirty="0">
              <a:latin typeface="Arial"/>
              <a:cs typeface="Arial"/>
            </a:endParaRPr>
          </a:p>
          <a:p>
            <a:endParaRPr lang="es-ES" dirty="0"/>
          </a:p>
        </p:txBody>
      </p:sp>
      <p:pic>
        <p:nvPicPr>
          <p:cNvPr id="3" name="Imagen 3" descr="Patrón de fondo&#10;&#10;Descripción generada automáticamente">
            <a:extLst>
              <a:ext uri="{FF2B5EF4-FFF2-40B4-BE49-F238E27FC236}">
                <a16:creationId xmlns="" xmlns:a16="http://schemas.microsoft.com/office/drawing/2014/main" id="{4EF1D998-B988-F536-BA5D-F35271F6FE0F}"/>
              </a:ext>
            </a:extLst>
          </p:cNvPr>
          <p:cNvPicPr>
            <a:picLocks noChangeAspect="1"/>
          </p:cNvPicPr>
          <p:nvPr/>
        </p:nvPicPr>
        <p:blipFill>
          <a:blip r:embed="rId2"/>
          <a:stretch>
            <a:fillRect/>
          </a:stretch>
        </p:blipFill>
        <p:spPr>
          <a:xfrm>
            <a:off x="8395855" y="158030"/>
            <a:ext cx="3515095" cy="3771030"/>
          </a:xfrm>
          <a:prstGeom prst="rect">
            <a:avLst/>
          </a:prstGeom>
        </p:spPr>
      </p:pic>
    </p:spTree>
    <p:extLst>
      <p:ext uri="{BB962C8B-B14F-4D97-AF65-F5344CB8AC3E}">
        <p14:creationId xmlns="" xmlns:p14="http://schemas.microsoft.com/office/powerpoint/2010/main" val="1160529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001E560-5A7E-6E77-32EE-5413D56B9B6F}"/>
              </a:ext>
            </a:extLst>
          </p:cNvPr>
          <p:cNvSpPr>
            <a:spLocks noGrp="1"/>
          </p:cNvSpPr>
          <p:nvPr>
            <p:ph type="title"/>
          </p:nvPr>
        </p:nvSpPr>
        <p:spPr>
          <a:xfrm>
            <a:off x="587232" y="2191998"/>
            <a:ext cx="7144984" cy="3061948"/>
          </a:xfrm>
        </p:spPr>
        <p:txBody>
          <a:bodyPr>
            <a:normAutofit/>
          </a:bodyPr>
          <a:lstStyle/>
          <a:p>
            <a:pPr algn="just"/>
            <a:r>
              <a:rPr lang="es-ES" sz="2000" cap="none" dirty="0">
                <a:latin typeface="Arial"/>
                <a:cs typeface="Arial"/>
              </a:rPr>
              <a:t>para calar en el público con su mensaje, Rememora un evento que cada año toca el corazón de los creyentes, logra a través del tratamiento de este tema religioso, llevar un anuncio de esperanza, y positivismo a toda una colectividad con diversidad de problemas, tanto personales como sociales. “El Dios de la justicia” plantea en su obra un tema muy conocido, pero siempre nuevo</a:t>
            </a:r>
            <a:r>
              <a:rPr lang="es-ES" sz="2000" dirty="0">
                <a:latin typeface="Arial"/>
                <a:cs typeface="Arial"/>
              </a:rPr>
              <a:t>  </a:t>
            </a:r>
            <a:r>
              <a:rPr lang="es-ES" sz="2000" cap="none" dirty="0">
                <a:latin typeface="Arial"/>
                <a:cs typeface="Arial"/>
              </a:rPr>
              <a:t>en cualquier ambiente, pues el mismo es de carácter universal y </a:t>
            </a:r>
            <a:r>
              <a:rPr lang="es-ES" sz="2000" cap="none" dirty="0" smtClean="0">
                <a:latin typeface="Arial"/>
                <a:cs typeface="Arial"/>
              </a:rPr>
              <a:t>trascedente.</a:t>
            </a:r>
            <a:endParaRPr lang="es-ES" sz="2000" dirty="0">
              <a:latin typeface="Arial"/>
              <a:cs typeface="Arial"/>
            </a:endParaRPr>
          </a:p>
        </p:txBody>
      </p:sp>
      <p:pic>
        <p:nvPicPr>
          <p:cNvPr id="3" name="Imagen 3" descr="Imagen que contiene interior, herramienta, martillo, hecho de madera&#10;&#10;Descripción generada automáticamente">
            <a:extLst>
              <a:ext uri="{FF2B5EF4-FFF2-40B4-BE49-F238E27FC236}">
                <a16:creationId xmlns="" xmlns:a16="http://schemas.microsoft.com/office/drawing/2014/main" id="{CCB0319F-E99F-90F5-A711-A3B1BA943830}"/>
              </a:ext>
            </a:extLst>
          </p:cNvPr>
          <p:cNvPicPr>
            <a:picLocks noChangeAspect="1"/>
          </p:cNvPicPr>
          <p:nvPr/>
        </p:nvPicPr>
        <p:blipFill>
          <a:blip r:embed="rId2"/>
          <a:stretch>
            <a:fillRect/>
          </a:stretch>
        </p:blipFill>
        <p:spPr>
          <a:xfrm>
            <a:off x="7930737" y="201938"/>
            <a:ext cx="3673433" cy="3138928"/>
          </a:xfrm>
          <a:prstGeom prst="rect">
            <a:avLst/>
          </a:prstGeom>
        </p:spPr>
      </p:pic>
    </p:spTree>
    <p:extLst>
      <p:ext uri="{BB962C8B-B14F-4D97-AF65-F5344CB8AC3E}">
        <p14:creationId xmlns="" xmlns:p14="http://schemas.microsoft.com/office/powerpoint/2010/main" val="1327832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794FF4-B5F7-3194-3FAC-E3847B6F9E70}"/>
              </a:ext>
            </a:extLst>
          </p:cNvPr>
          <p:cNvSpPr>
            <a:spLocks noGrp="1"/>
          </p:cNvSpPr>
          <p:nvPr>
            <p:ph type="title"/>
          </p:nvPr>
        </p:nvSpPr>
        <p:spPr/>
        <p:txBody>
          <a:bodyPr/>
          <a:lstStyle/>
          <a:p>
            <a:pPr algn="just"/>
            <a:r>
              <a:rPr lang="es-ES" dirty="0">
                <a:latin typeface="Arial"/>
                <a:cs typeface="Arial"/>
              </a:rPr>
              <a:t>I</a:t>
            </a:r>
            <a:r>
              <a:rPr lang="es-ES" sz="4800" cap="none" dirty="0">
                <a:latin typeface="Arial"/>
                <a:cs typeface="Arial"/>
              </a:rPr>
              <a:t>mágenes de cortesía</a:t>
            </a:r>
          </a:p>
        </p:txBody>
      </p:sp>
      <p:sp>
        <p:nvSpPr>
          <p:cNvPr id="3" name="Marcador de contenido 2">
            <a:extLst>
              <a:ext uri="{FF2B5EF4-FFF2-40B4-BE49-F238E27FC236}">
                <a16:creationId xmlns="" xmlns:a16="http://schemas.microsoft.com/office/drawing/2014/main" id="{449FC503-1AC0-0598-07D3-F95367843905}"/>
              </a:ext>
            </a:extLst>
          </p:cNvPr>
          <p:cNvSpPr>
            <a:spLocks noGrp="1"/>
          </p:cNvSpPr>
          <p:nvPr>
            <p:ph idx="1"/>
          </p:nvPr>
        </p:nvSpPr>
        <p:spPr>
          <a:xfrm>
            <a:off x="1141412" y="1913020"/>
            <a:ext cx="9905999" cy="4155271"/>
          </a:xfrm>
        </p:spPr>
        <p:txBody>
          <a:bodyPr vert="horz" lIns="91440" tIns="45720" rIns="91440" bIns="45720" rtlCol="0" anchor="t">
            <a:normAutofit fontScale="92500" lnSpcReduction="10000"/>
          </a:bodyPr>
          <a:lstStyle/>
          <a:p>
            <a:r>
              <a:rPr lang="es-ES" sz="4800" b="1" dirty="0">
                <a:latin typeface="Arial"/>
                <a:cs typeface="Arial"/>
              </a:rPr>
              <a:t>Infografía </a:t>
            </a:r>
            <a:endParaRPr lang="es-ES" sz="4800"/>
          </a:p>
          <a:p>
            <a:r>
              <a:rPr lang="es-ES" sz="2000" dirty="0">
                <a:latin typeface="Arial"/>
                <a:cs typeface="Arial"/>
                <a:hlinkClick r:id="rId2"/>
              </a:rPr>
              <a:t>https://www.bible.com/es/reading-plans/12008-la-justicia-de-dios</a:t>
            </a:r>
            <a:endParaRPr lang="es-ES" sz="2000">
              <a:latin typeface="Arial"/>
              <a:cs typeface="Arial"/>
            </a:endParaRPr>
          </a:p>
          <a:p>
            <a:r>
              <a:rPr lang="es-ES" sz="2000" dirty="0">
                <a:latin typeface="Arial"/>
                <a:ea typeface="+mn-lt"/>
                <a:cs typeface="+mn-lt"/>
                <a:hlinkClick r:id="rId3"/>
              </a:rPr>
              <a:t>https://www.amazon.com/-/es/AOFOTO-dibujos-animados-navide%C3%B1os-4-9/dp/B07JMSKGM5</a:t>
            </a:r>
            <a:endParaRPr lang="es-ES" sz="2000">
              <a:latin typeface="Arial"/>
              <a:cs typeface="Arial"/>
            </a:endParaRPr>
          </a:p>
          <a:p>
            <a:r>
              <a:rPr lang="es-ES" sz="2000" dirty="0">
                <a:latin typeface="Arial"/>
                <a:cs typeface="Arial"/>
                <a:hlinkClick r:id="rId4"/>
              </a:rPr>
              <a:t>https://www.webscolar.com/biografia-de-mario-rodriguez</a:t>
            </a:r>
            <a:endParaRPr lang="es-ES" sz="2000">
              <a:latin typeface="Arial"/>
              <a:cs typeface="Arial"/>
            </a:endParaRPr>
          </a:p>
          <a:p>
            <a:r>
              <a:rPr lang="es-ES" sz="2000" dirty="0">
                <a:latin typeface="Arial"/>
                <a:cs typeface="Arial"/>
                <a:hlinkClick r:id="rId5"/>
              </a:rPr>
              <a:t>https://www.infobae.com/sociedad/2019/12/25/pesebre-o-gruta-la-breve-frase-de-un-santo-que-revelo-como-era-el-lugar-donde-nacio-jesus/</a:t>
            </a:r>
            <a:endParaRPr lang="es-ES" sz="2000">
              <a:latin typeface="Arial"/>
              <a:cs typeface="Arial"/>
            </a:endParaRPr>
          </a:p>
          <a:p>
            <a:r>
              <a:rPr lang="es-ES" sz="2000" dirty="0">
                <a:latin typeface="Arial"/>
                <a:cs typeface="Arial"/>
                <a:hlinkClick r:id="rId6"/>
              </a:rPr>
              <a:t>https://sp.depositphotos.com/stock-photos/grupo-campesino.html</a:t>
            </a:r>
            <a:endParaRPr lang="es-ES" sz="2000">
              <a:latin typeface="Arial"/>
              <a:cs typeface="Arial"/>
            </a:endParaRPr>
          </a:p>
          <a:p>
            <a:r>
              <a:rPr lang="es-ES" sz="2000" dirty="0">
                <a:latin typeface="Arial"/>
                <a:cs typeface="Arial"/>
                <a:hlinkClick r:id="rId7"/>
              </a:rPr>
              <a:t>https://es.dentaquest.com/oral-health-resources/health-equity/</a:t>
            </a:r>
            <a:endParaRPr lang="es-ES" sz="2000">
              <a:latin typeface="Arial"/>
              <a:cs typeface="Arial"/>
            </a:endParaRPr>
          </a:p>
          <a:p>
            <a:endParaRPr lang="es-ES" sz="2000" dirty="0">
              <a:latin typeface="Arial"/>
              <a:cs typeface="Arial"/>
            </a:endParaRPr>
          </a:p>
        </p:txBody>
      </p:sp>
    </p:spTree>
    <p:extLst>
      <p:ext uri="{BB962C8B-B14F-4D97-AF65-F5344CB8AC3E}">
        <p14:creationId xmlns="" xmlns:p14="http://schemas.microsoft.com/office/powerpoint/2010/main" val="2904272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F350AC8-20AA-B368-A6D6-0626614959F1}"/>
              </a:ext>
            </a:extLst>
          </p:cNvPr>
          <p:cNvSpPr>
            <a:spLocks noGrp="1"/>
          </p:cNvSpPr>
          <p:nvPr>
            <p:ph type="title"/>
          </p:nvPr>
        </p:nvSpPr>
        <p:spPr>
          <a:xfrm>
            <a:off x="632299" y="632298"/>
            <a:ext cx="10700426" cy="6225702"/>
          </a:xfrm>
        </p:spPr>
        <p:txBody>
          <a:bodyPr vert="horz" lIns="91440" tIns="45720" rIns="91440" bIns="45720" rtlCol="0" anchor="ctr">
            <a:noAutofit/>
          </a:bodyPr>
          <a:lstStyle/>
          <a:p>
            <a:r>
              <a:rPr lang="es-ES" sz="2000" u="sng" cap="none" dirty="0" smtClean="0">
                <a:hlinkClick r:id="rId2"/>
              </a:rPr>
              <a:t>https://ar.pinterest.com/pin/492581277968617775/</a:t>
            </a:r>
            <a:r>
              <a:rPr lang="es-PA" sz="2000" cap="none" dirty="0" smtClean="0"/>
              <a:t> </a:t>
            </a:r>
            <a:br>
              <a:rPr lang="es-PA" sz="2000" cap="none" dirty="0" smtClean="0"/>
            </a:br>
            <a:r>
              <a:rPr lang="es-ES" sz="2000" u="sng" cap="none" dirty="0" smtClean="0">
                <a:hlinkClick r:id="rId3"/>
              </a:rPr>
              <a:t>https://es.123rf.com/photo_175114918_pesebre-navide%c3%b1o-de-dibujos-animados.html</a:t>
            </a:r>
            <a:r>
              <a:rPr lang="es-PA" sz="2000" cap="none" dirty="0" smtClean="0"/>
              <a:t/>
            </a:r>
            <a:br>
              <a:rPr lang="es-PA" sz="2000" cap="none" dirty="0" smtClean="0"/>
            </a:br>
            <a:r>
              <a:rPr lang="es-PA" sz="2000" cap="none" dirty="0" smtClean="0"/>
              <a:t/>
            </a:r>
            <a:br>
              <a:rPr lang="es-PA" sz="2000" cap="none" dirty="0" smtClean="0"/>
            </a:br>
            <a:r>
              <a:rPr lang="es-ES" sz="2000" u="sng" cap="none" dirty="0" smtClean="0">
                <a:hlinkClick r:id="rId4"/>
              </a:rPr>
              <a:t>https://blog.cancaonova.com/chile/2012/01/los-reyes-magos-visitan-a-jose-maria-y-jesus/</a:t>
            </a:r>
            <a:r>
              <a:rPr lang="es-PA" sz="2000" cap="none" dirty="0" smtClean="0"/>
              <a:t> </a:t>
            </a:r>
            <a:br>
              <a:rPr lang="es-PA" sz="2000" cap="none" dirty="0" smtClean="0"/>
            </a:br>
            <a:r>
              <a:rPr lang="es-PA" sz="2000" cap="none" dirty="0" smtClean="0"/>
              <a:t/>
            </a:r>
            <a:br>
              <a:rPr lang="es-PA" sz="2000" cap="none" dirty="0" smtClean="0"/>
            </a:br>
            <a:r>
              <a:rPr lang="es-ES" sz="2000" u="sng" cap="none" dirty="0" smtClean="0">
                <a:hlinkClick r:id="rId5"/>
              </a:rPr>
              <a:t>http://la-semilla-de-cada-dia.blogspot.com/2016/07/id-y-proclamad-que-el-reino-de-dios.html</a:t>
            </a:r>
            <a:r>
              <a:rPr lang="es-PA" sz="2000" cap="none" dirty="0" smtClean="0"/>
              <a:t> </a:t>
            </a:r>
            <a:br>
              <a:rPr lang="es-PA" sz="2000" cap="none" dirty="0" smtClean="0"/>
            </a:br>
            <a:r>
              <a:rPr lang="es-PA" sz="2000" cap="none" dirty="0" smtClean="0"/>
              <a:t/>
            </a:r>
            <a:br>
              <a:rPr lang="es-PA" sz="2000" cap="none" dirty="0" smtClean="0"/>
            </a:br>
            <a:r>
              <a:rPr lang="es-ES" sz="2000" u="sng" cap="none" dirty="0" smtClean="0">
                <a:hlinkClick r:id="rId6"/>
              </a:rPr>
              <a:t>https://www.facebook.com/photo/?</a:t>
            </a:r>
            <a:r>
              <a:rPr lang="en-US" sz="2000" u="sng" cap="none" dirty="0" err="1" smtClean="0">
                <a:hlinkClick r:id="rId6"/>
              </a:rPr>
              <a:t>fbid</a:t>
            </a:r>
            <a:r>
              <a:rPr lang="en-US" sz="2000" u="sng" cap="none" dirty="0" smtClean="0">
                <a:hlinkClick r:id="rId6"/>
              </a:rPr>
              <a:t>=425700493039895&amp;set=a.425700469706564</a:t>
            </a:r>
            <a:r>
              <a:rPr lang="en-US" sz="2000" cap="none" dirty="0" smtClean="0"/>
              <a:t/>
            </a:r>
            <a:br>
              <a:rPr lang="en-US" sz="2000" cap="none" dirty="0" smtClean="0"/>
            </a:br>
            <a:r>
              <a:rPr lang="en-US" sz="2000" cap="none" dirty="0" smtClean="0"/>
              <a:t/>
            </a:r>
            <a:br>
              <a:rPr lang="en-US" sz="2000" cap="none" dirty="0" smtClean="0"/>
            </a:br>
            <a:r>
              <a:rPr lang="en-US" sz="2000" cap="none" dirty="0" smtClean="0"/>
              <a:t> </a:t>
            </a:r>
            <a:r>
              <a:rPr lang="en-US" sz="2000" u="sng" cap="none" dirty="0" smtClean="0">
                <a:hlinkClick r:id="rId7"/>
              </a:rPr>
              <a:t>https://happylearning.tv/la-oracion-sujeto-y-predicado/</a:t>
            </a:r>
            <a:r>
              <a:rPr lang="en-US" sz="2000" cap="none" dirty="0" smtClean="0"/>
              <a:t>   </a:t>
            </a:r>
            <a:r>
              <a:rPr lang="es-PA" sz="2000" cap="none" dirty="0" smtClean="0"/>
              <a:t/>
            </a:r>
            <a:br>
              <a:rPr lang="es-PA" sz="2000" cap="none" dirty="0" smtClean="0"/>
            </a:br>
            <a:r>
              <a:rPr lang="es-PA" sz="2000" cap="none" dirty="0" smtClean="0"/>
              <a:t/>
            </a:r>
            <a:br>
              <a:rPr lang="es-PA" sz="2000" cap="none" dirty="0" smtClean="0"/>
            </a:br>
            <a:r>
              <a:rPr lang="en-US" sz="2000" u="sng" cap="none" dirty="0" smtClean="0">
                <a:hlinkClick r:id="rId8"/>
              </a:rPr>
              <a:t>https://www.spanishunicorn.com/wp-content/uploads/2018/04/subjuntivo-ejercicios-futuro.png</a:t>
            </a:r>
            <a:r>
              <a:rPr lang="en-US" sz="2000" cap="none" dirty="0" smtClean="0"/>
              <a:t/>
            </a:r>
            <a:br>
              <a:rPr lang="en-US" sz="2000" cap="none" dirty="0" smtClean="0"/>
            </a:br>
            <a:r>
              <a:rPr lang="en-US" sz="2000" cap="none" dirty="0" smtClean="0"/>
              <a:t/>
            </a:r>
            <a:br>
              <a:rPr lang="en-US" sz="2000" cap="none" dirty="0" smtClean="0"/>
            </a:br>
            <a:r>
              <a:rPr lang="en-US" sz="2000" u="sng" cap="none" dirty="0" smtClean="0">
                <a:hlinkClick r:id="rId9"/>
              </a:rPr>
              <a:t>https://verbodivino.org/product/la-humildad-de-dios/</a:t>
            </a:r>
            <a:r>
              <a:rPr lang="es-PA" sz="2000" cap="none" dirty="0" smtClean="0"/>
              <a:t> </a:t>
            </a:r>
            <a:br>
              <a:rPr lang="es-PA" sz="2000" cap="none" dirty="0" smtClean="0"/>
            </a:br>
            <a:r>
              <a:rPr lang="es-PA" sz="2000" cap="none" dirty="0" smtClean="0"/>
              <a:t/>
            </a:r>
            <a:br>
              <a:rPr lang="es-PA" sz="2000" cap="none" dirty="0" smtClean="0"/>
            </a:br>
            <a:r>
              <a:rPr lang="en-US" sz="2000" u="sng" cap="none" dirty="0" smtClean="0">
                <a:hlinkClick r:id="rId10"/>
              </a:rPr>
              <a:t>https://cadenaser.com/programa/2020/05/18/la_ventana/1589815133_151355.html</a:t>
            </a:r>
            <a:r>
              <a:rPr lang="en-US" sz="2000" cap="none" dirty="0" smtClean="0"/>
              <a:t> </a:t>
            </a:r>
            <a:r>
              <a:rPr lang="es-PA" sz="2000" cap="none" dirty="0" smtClean="0"/>
              <a:t/>
            </a:r>
            <a:br>
              <a:rPr lang="es-PA" sz="2000" cap="none" dirty="0" smtClean="0"/>
            </a:br>
            <a:r>
              <a:rPr lang="es-PA" sz="2000" cap="none" dirty="0" smtClean="0"/>
              <a:t/>
            </a:r>
            <a:br>
              <a:rPr lang="es-PA" sz="2000" cap="none" dirty="0" smtClean="0"/>
            </a:br>
            <a:r>
              <a:rPr lang="en-US" sz="2000" u="sng" cap="none" dirty="0" smtClean="0">
                <a:hlinkClick r:id="rId11"/>
              </a:rPr>
              <a:t>https://www.istockphoto.com/es/editor/1208771901#doc=n4ig5gpg9gthauananiaxka7gswcbwat0bgabgcyawaghaimzaphippckuewdsbdadyb1piv</a:t>
            </a:r>
            <a:endParaRPr lang="es-ES" sz="2000" cap="none" dirty="0">
              <a:solidFill>
                <a:srgbClr val="92D050"/>
              </a:solidFill>
              <a:hlinkClick r:id="rId11">
                <a:extLst>
                  <a:ext uri="{A12FA001-AC4F-418D-AE19-62706E023703}">
                    <ahyp:hlinkClr xmlns="" xmlns:ahyp="http://schemas.microsoft.com/office/drawing/2018/hyperlinkcolor" val="tx"/>
                  </a:ext>
                </a:extLst>
              </a:hlinkClick>
            </a:endParaRPr>
          </a:p>
        </p:txBody>
      </p:sp>
    </p:spTree>
    <p:extLst>
      <p:ext uri="{BB962C8B-B14F-4D97-AF65-F5344CB8AC3E}">
        <p14:creationId xmlns="" xmlns:p14="http://schemas.microsoft.com/office/powerpoint/2010/main" val="268446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ítulo 1">
            <a:extLst>
              <a:ext uri="{FF2B5EF4-FFF2-40B4-BE49-F238E27FC236}">
                <a16:creationId xmlns="" xmlns:a16="http://schemas.microsoft.com/office/drawing/2014/main" id="{42F09065-07EC-80F1-B806-E1D6ACBF5B83}"/>
              </a:ext>
            </a:extLst>
          </p:cNvPr>
          <p:cNvSpPr>
            <a:spLocks noGrp="1"/>
          </p:cNvSpPr>
          <p:nvPr>
            <p:ph type="title"/>
          </p:nvPr>
        </p:nvSpPr>
        <p:spPr>
          <a:xfrm>
            <a:off x="1876424" y="4141693"/>
            <a:ext cx="7928934" cy="2236202"/>
          </a:xfrm>
        </p:spPr>
        <p:txBody>
          <a:bodyPr vert="horz" lIns="91440" tIns="45720" rIns="91440" bIns="45720" rtlCol="0" anchor="b">
            <a:normAutofit/>
          </a:bodyPr>
          <a:lstStyle/>
          <a:p>
            <a:pPr algn="just"/>
            <a:r>
              <a:rPr lang="es-PR" sz="2000" cap="none" dirty="0">
                <a:latin typeface="Arial"/>
                <a:cs typeface="Arial"/>
              </a:rPr>
              <a:t>El autor tomó como referencia los relatos evangélicos del Nacimiento de Jesús para elaborar una obra de gran contenido cristiano. Esta obra pertenece al género dramático, en la que enfrenta a los personajes a una situación conflictiva a la que esperan darle solución</a:t>
            </a:r>
            <a:r>
              <a:rPr lang="es-PR" sz="1200" cap="none" dirty="0">
                <a:latin typeface="Arial"/>
                <a:cs typeface="Arial"/>
              </a:rPr>
              <a:t>. </a:t>
            </a:r>
            <a:endParaRPr lang="es-ES" dirty="0">
              <a:latin typeface="Tw Cen MT" panose="020B0602020104020603"/>
              <a:cs typeface="Arial"/>
            </a:endParaRPr>
          </a:p>
          <a:p>
            <a:pPr algn="just"/>
            <a:endParaRPr lang="es-PR" sz="1200" cap="none" dirty="0">
              <a:latin typeface="Arial"/>
              <a:cs typeface="Arial"/>
            </a:endParaRPr>
          </a:p>
          <a:p>
            <a:pPr algn="just"/>
            <a:endParaRPr lang="es-PR" sz="1200" cap="none" dirty="0">
              <a:latin typeface="Arial"/>
              <a:cs typeface="Arial"/>
            </a:endParaRPr>
          </a:p>
        </p:txBody>
      </p:sp>
      <p:pic>
        <p:nvPicPr>
          <p:cNvPr id="3" name="Imagen 3" descr="Imagen que contiene edificio, parado, grupo, foto&#10;&#10;Descripción generada automáticamente">
            <a:extLst>
              <a:ext uri="{FF2B5EF4-FFF2-40B4-BE49-F238E27FC236}">
                <a16:creationId xmlns="" xmlns:a16="http://schemas.microsoft.com/office/drawing/2014/main" id="{EE47D724-6AFB-B886-A27E-80D196990BC0}"/>
              </a:ext>
            </a:extLst>
          </p:cNvPr>
          <p:cNvPicPr>
            <a:picLocks noChangeAspect="1"/>
          </p:cNvPicPr>
          <p:nvPr/>
        </p:nvPicPr>
        <p:blipFill>
          <a:blip r:embed="rId4"/>
          <a:stretch>
            <a:fillRect/>
          </a:stretch>
        </p:blipFill>
        <p:spPr>
          <a:xfrm>
            <a:off x="4175249" y="159133"/>
            <a:ext cx="5272225" cy="348328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3038094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FAE1FC3-1EDA-3B4C-C159-A380F3C24D20}"/>
              </a:ext>
            </a:extLst>
          </p:cNvPr>
          <p:cNvSpPr>
            <a:spLocks noGrp="1"/>
          </p:cNvSpPr>
          <p:nvPr>
            <p:ph type="title"/>
          </p:nvPr>
        </p:nvSpPr>
        <p:spPr>
          <a:xfrm>
            <a:off x="933595" y="618518"/>
            <a:ext cx="10622865" cy="6226832"/>
          </a:xfrm>
        </p:spPr>
        <p:txBody>
          <a:bodyPr>
            <a:normAutofit/>
          </a:bodyPr>
          <a:lstStyle/>
          <a:p>
            <a:r>
              <a:rPr lang="es-ES" sz="2000" cap="none" dirty="0">
                <a:latin typeface="Arial"/>
                <a:cs typeface="Arial"/>
                <a:hlinkClick r:id="rId2"/>
              </a:rPr>
              <a:t>https://puzzlefactory.com/es/rompecabezas-navidad/423199-pastores-de-bel%c3%a9n-rompecabezas</a:t>
            </a:r>
            <a:endParaRPr lang="es-ES" sz="2000"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hlinkClick r:id="rId3"/>
              </a:rPr>
              <a:t>https://clubperlita.wordpress.com/2015/12/10/la-estrella-de-belen-2/</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hlinkClick r:id="rId4"/>
              </a:rPr>
              <a:t>https://www.blinklearning.com/courseplayer/clases2.php?idclase=110846566&amp;idcurso=1931986</a:t>
            </a:r>
            <a:endParaRPr lang="es-ES" sz="2000" cap="none" dirty="0">
              <a:latin typeface="Arial"/>
              <a:cs typeface="Arial"/>
            </a:endParaRPr>
          </a:p>
          <a:p>
            <a:r>
              <a:rPr lang="es-ES" sz="2000" b="1" cap="none" dirty="0">
                <a:latin typeface="Arial"/>
                <a:cs typeface="Arial"/>
              </a:rPr>
              <a:t/>
            </a:r>
            <a:br>
              <a:rPr lang="es-ES" sz="2000" b="1" cap="none" dirty="0">
                <a:latin typeface="Arial"/>
                <a:cs typeface="Arial"/>
              </a:rPr>
            </a:br>
            <a:r>
              <a:rPr lang="es-ES" sz="2000" b="1" cap="none" dirty="0">
                <a:latin typeface="Arial"/>
                <a:cs typeface="Arial"/>
                <a:hlinkClick r:id="rId5"/>
              </a:rPr>
              <a:t>https://docplayer.es/53102700-texto-para-lengua-y-literatura-educacion-general-basica-quinto-grado-monica-cecilia-burbano-de-lara-moncayo.h</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hlinkClick r:id="rId6"/>
              </a:rPr>
              <a:t>https://i.ytimg.com/vi/8umjqrons6u/maxresdefault.jpg</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smtClean="0">
                <a:latin typeface="Arial"/>
                <a:cs typeface="Arial"/>
                <a:hlinkClick r:id="rId7"/>
              </a:rPr>
              <a:t>https</a:t>
            </a:r>
            <a:r>
              <a:rPr lang="es-ES" sz="2000" cap="none" dirty="0">
                <a:latin typeface="Arial"/>
                <a:cs typeface="Arial"/>
                <a:hlinkClick r:id="rId7"/>
              </a:rPr>
              <a:t>://violetaviolett.blogspot.com/2016/07/la-oscuridad-y-la-luz.html</a:t>
            </a:r>
            <a:endParaRPr lang="es-ES" sz="2000" cap="none" dirty="0">
              <a:latin typeface="Arial"/>
              <a:cs typeface="Arial"/>
            </a:endParaRPr>
          </a:p>
          <a:p>
            <a:r>
              <a:rPr lang="es-ES" sz="2000" b="1" cap="none" dirty="0">
                <a:latin typeface="Arial"/>
                <a:cs typeface="Arial"/>
              </a:rPr>
              <a:t/>
            </a:r>
            <a:br>
              <a:rPr lang="es-ES" sz="2000" b="1" cap="none" dirty="0">
                <a:latin typeface="Arial"/>
                <a:cs typeface="Arial"/>
              </a:rPr>
            </a:br>
            <a:r>
              <a:rPr lang="es-ES" sz="2000" b="1" cap="none" dirty="0">
                <a:latin typeface="Arial"/>
                <a:cs typeface="Arial"/>
                <a:hlinkClick r:id="rId8"/>
              </a:rPr>
              <a:t>https://img2.freepng.es/20180226/sve/kisspng-restaurant-eating-couple-meal-</a:t>
            </a:r>
            <a:br>
              <a:rPr lang="es-ES" sz="2000" b="1" cap="none" dirty="0">
                <a:latin typeface="Arial"/>
                <a:cs typeface="Arial"/>
                <a:hlinkClick r:id="rId8"/>
              </a:rPr>
            </a:br>
            <a:r>
              <a:rPr lang="es-ES" sz="2000" b="1" cap="none" dirty="0">
                <a:latin typeface="Arial"/>
                <a:cs typeface="Arial"/>
                <a:hlinkClick r:id="rId8"/>
              </a:rPr>
              <a:t/>
            </a:r>
            <a:br>
              <a:rPr lang="es-ES" sz="2000" b="1" cap="none" dirty="0">
                <a:latin typeface="Arial"/>
                <a:cs typeface="Arial"/>
                <a:hlinkClick r:id="rId8"/>
              </a:rPr>
            </a:br>
            <a:r>
              <a:rPr lang="es-ES" sz="2000" b="1" cap="none" dirty="0">
                <a:latin typeface="Arial"/>
                <a:cs typeface="Arial"/>
                <a:hlinkClick r:id="rId8"/>
              </a:rPr>
              <a:t>illustration-eat-the-couple-5a93e0df01db65.4428501315196407990076.jpg</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hlinkClick r:id="rId9"/>
              </a:rPr>
              <a:t>https://studylib.es/doc/6795358/g%c3%a9nero-l%c3%adrico</a:t>
            </a:r>
            <a:endParaRPr lang="es-ES" sz="2000" dirty="0">
              <a:latin typeface="Arial"/>
              <a:cs typeface="Arial"/>
            </a:endParaRPr>
          </a:p>
        </p:txBody>
      </p:sp>
    </p:spTree>
    <p:extLst>
      <p:ext uri="{BB962C8B-B14F-4D97-AF65-F5344CB8AC3E}">
        <p14:creationId xmlns="" xmlns:p14="http://schemas.microsoft.com/office/powerpoint/2010/main" val="1634448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028733-B9D3-4F94-C837-E39B90B047DD}"/>
              </a:ext>
            </a:extLst>
          </p:cNvPr>
          <p:cNvSpPr>
            <a:spLocks noGrp="1"/>
          </p:cNvSpPr>
          <p:nvPr>
            <p:ph type="title"/>
          </p:nvPr>
        </p:nvSpPr>
        <p:spPr>
          <a:xfrm>
            <a:off x="954508" y="431612"/>
            <a:ext cx="10909985" cy="6152889"/>
          </a:xfrm>
        </p:spPr>
        <p:txBody>
          <a:bodyPr>
            <a:normAutofit/>
          </a:bodyPr>
          <a:lstStyle/>
          <a:p>
            <a:pPr algn="just"/>
            <a:endParaRPr lang="es-ES" sz="2000" dirty="0">
              <a:latin typeface="Arial"/>
              <a:cs typeface="Arial"/>
            </a:endParaRPr>
          </a:p>
          <a:p>
            <a:r>
              <a:rPr lang="es-ES" sz="2000" cap="none" dirty="0">
                <a:latin typeface="Arial"/>
                <a:cs typeface="Arial"/>
                <a:hlinkClick r:id="rId2"/>
              </a:rPr>
              <a:t>http://www.revistadeartes.com.ar/xxv_teatro_comediadelarte.html</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hlinkClick r:id="rId3"/>
              </a:rPr>
              <a:t>https://www.servindi.org/02/08/2017/pueblos-andinos-celebran-el-dia-de-la-pachamama</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hlinkClick r:id="rId4"/>
              </a:rPr>
              <a:t>https://truewaykids.com/es/sendero-de-navidad-1-maria-y-el-angel/</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hlinkClick r:id="rId5"/>
              </a:rPr>
              <a:t>https://labandadiario.com/allanen-el-camino-del-senor/</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smtClean="0">
                <a:latin typeface="Arial"/>
                <a:cs typeface="Arial"/>
                <a:hlinkClick r:id="rId6"/>
              </a:rPr>
              <a:t>https</a:t>
            </a:r>
            <a:r>
              <a:rPr lang="es-ES" sz="2000" cap="none" dirty="0">
                <a:latin typeface="Arial"/>
                <a:cs typeface="Arial"/>
                <a:hlinkClick r:id="rId6"/>
              </a:rPr>
              <a:t>://www.agustinosrecoletos.org/actualidad/7617/san-jose-hombre-justo#lg=1&amp;slide=1</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smtClean="0">
                <a:latin typeface="Arial"/>
                <a:cs typeface="Arial"/>
                <a:hlinkClick r:id="rId7"/>
              </a:rPr>
              <a:t>https</a:t>
            </a:r>
            <a:r>
              <a:rPr lang="es-ES" sz="2000" cap="none" dirty="0">
                <a:latin typeface="Arial"/>
                <a:cs typeface="Arial"/>
                <a:hlinkClick r:id="rId7"/>
              </a:rPr>
              <a:t>://www.bible.com/es/reading-plans/2894-las-ensenanzas-de-jesus/day/6</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a:latin typeface="Arial"/>
                <a:cs typeface="Arial"/>
              </a:rPr>
              <a:t/>
            </a:r>
            <a:br>
              <a:rPr lang="es-ES" sz="2000" cap="none" dirty="0">
                <a:latin typeface="Arial"/>
                <a:cs typeface="Arial"/>
              </a:rPr>
            </a:br>
            <a:r>
              <a:rPr lang="es-ES" sz="2000" cap="none" dirty="0" smtClean="0">
                <a:latin typeface="Arial"/>
                <a:cs typeface="Arial"/>
                <a:hlinkClick r:id="rId8"/>
              </a:rPr>
              <a:t>https</a:t>
            </a:r>
            <a:r>
              <a:rPr lang="es-ES" sz="2000" cap="none" dirty="0">
                <a:latin typeface="Arial"/>
                <a:cs typeface="Arial"/>
                <a:hlinkClick r:id="rId8"/>
              </a:rPr>
              <a:t>://shopbwana.com/product/cl42sg1vo609209jrx6jte2g8</a:t>
            </a:r>
            <a:endParaRPr lang="es-ES" sz="2000" cap="none" dirty="0">
              <a:latin typeface="Arial"/>
              <a:cs typeface="Arial"/>
            </a:endParaRPr>
          </a:p>
          <a:p>
            <a:r>
              <a:rPr lang="es-ES" sz="2000" cap="none" dirty="0">
                <a:latin typeface="Arial"/>
                <a:cs typeface="Arial"/>
              </a:rPr>
              <a:t/>
            </a:r>
            <a:br>
              <a:rPr lang="es-ES" sz="2000" cap="none" dirty="0">
                <a:latin typeface="Arial"/>
                <a:cs typeface="Arial"/>
              </a:rPr>
            </a:br>
            <a:r>
              <a:rPr lang="es-ES" sz="2000" cap="none" dirty="0" smtClean="0">
                <a:latin typeface="Arial"/>
                <a:cs typeface="Arial"/>
                <a:hlinkClick r:id="rId9"/>
              </a:rPr>
              <a:t>https</a:t>
            </a:r>
            <a:r>
              <a:rPr lang="es-ES" sz="2000" cap="none" dirty="0">
                <a:latin typeface="Arial"/>
                <a:cs typeface="Arial"/>
                <a:hlinkClick r:id="rId9"/>
              </a:rPr>
              <a:t>://rafapolab.files.wordpress.com/2014/03/jesc3bas-alimenta.jpg</a:t>
            </a:r>
            <a:endParaRPr lang="es-ES" sz="2000" cap="none" dirty="0"/>
          </a:p>
          <a:p>
            <a:endParaRPr lang="es-ES" dirty="0"/>
          </a:p>
        </p:txBody>
      </p:sp>
    </p:spTree>
    <p:extLst>
      <p:ext uri="{BB962C8B-B14F-4D97-AF65-F5344CB8AC3E}">
        <p14:creationId xmlns="" xmlns:p14="http://schemas.microsoft.com/office/powerpoint/2010/main" val="1047985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D1588E-0B48-B23C-17F4-A039F1603D2B}"/>
              </a:ext>
            </a:extLst>
          </p:cNvPr>
          <p:cNvSpPr>
            <a:spLocks noGrp="1"/>
          </p:cNvSpPr>
          <p:nvPr>
            <p:ph type="title"/>
          </p:nvPr>
        </p:nvSpPr>
        <p:spPr>
          <a:xfrm>
            <a:off x="1141413" y="618518"/>
            <a:ext cx="9015349" cy="4229686"/>
          </a:xfrm>
        </p:spPr>
        <p:txBody>
          <a:bodyPr vert="horz" lIns="91440" tIns="45720" rIns="91440" bIns="45720" rtlCol="0" anchor="ctr">
            <a:noAutofit/>
          </a:bodyPr>
          <a:lstStyle/>
          <a:p>
            <a:pPr algn="just"/>
            <a:r>
              <a:rPr lang="es-ES" sz="2000" cap="none" dirty="0">
                <a:latin typeface="Arial"/>
                <a:cs typeface="Arial"/>
                <a:hlinkClick r:id="rId2"/>
              </a:rPr>
              <a:t>https://www.pinterest.com.mx/pin/747034656962061400/?mt=login</a:t>
            </a:r>
            <a:endParaRPr lang="es-ES" sz="2000" cap="none">
              <a:latin typeface="Arial"/>
              <a:cs typeface="Arial"/>
            </a:endParaRPr>
          </a:p>
          <a:p>
            <a:pPr algn="just"/>
            <a:r>
              <a:rPr lang="es-ES" sz="2000" cap="none" dirty="0">
                <a:latin typeface="Arial"/>
                <a:cs typeface="Arial"/>
              </a:rPr>
              <a:t/>
            </a:r>
            <a:br>
              <a:rPr lang="es-ES" sz="2000" cap="none" dirty="0">
                <a:latin typeface="Arial"/>
                <a:cs typeface="Arial"/>
              </a:rPr>
            </a:br>
            <a:r>
              <a:rPr lang="es-ES" sz="2000" cap="none" dirty="0">
                <a:latin typeface="Arial"/>
                <a:cs typeface="Arial"/>
                <a:hlinkClick r:id="rId3"/>
              </a:rPr>
              <a:t>https://sputniknewsbrasil.com.br/20210709/ruanda-envia-mil-homens-para-mocambique-para-ajudar-a-combater-insurgencia-ligada-ao-daesh-17757847.html</a:t>
            </a:r>
            <a:endParaRPr lang="es-ES" sz="2000" cap="none" dirty="0">
              <a:latin typeface="Arial"/>
              <a:cs typeface="Arial"/>
            </a:endParaRPr>
          </a:p>
          <a:p>
            <a:pPr algn="just"/>
            <a:r>
              <a:rPr lang="es-ES" sz="2000" cap="none" dirty="0">
                <a:latin typeface="Arial"/>
                <a:cs typeface="Arial"/>
              </a:rPr>
              <a:t/>
            </a:r>
            <a:br>
              <a:rPr lang="es-ES" sz="2000" cap="none" dirty="0">
                <a:latin typeface="Arial"/>
                <a:cs typeface="Arial"/>
              </a:rPr>
            </a:br>
            <a:r>
              <a:rPr lang="es-ES" sz="2000" cap="none" dirty="0">
                <a:latin typeface="Arial"/>
                <a:cs typeface="Arial"/>
                <a:hlinkClick r:id="rId4"/>
              </a:rPr>
              <a:t>https://thptnganamst.edu.vn/top-76-imagen-dibujos-de-humildad/</a:t>
            </a:r>
            <a:endParaRPr lang="es-ES" sz="2000" cap="none" dirty="0">
              <a:latin typeface="Arial"/>
              <a:cs typeface="Arial"/>
            </a:endParaRPr>
          </a:p>
          <a:p>
            <a:pPr algn="just"/>
            <a:r>
              <a:rPr lang="es-ES" sz="2000" cap="none" dirty="0">
                <a:latin typeface="Arial"/>
                <a:cs typeface="Arial"/>
              </a:rPr>
              <a:t/>
            </a:r>
            <a:br>
              <a:rPr lang="es-ES" sz="2000" cap="none" dirty="0">
                <a:latin typeface="Arial"/>
                <a:cs typeface="Arial"/>
              </a:rPr>
            </a:br>
            <a:r>
              <a:rPr lang="es-ES" sz="2000" cap="none" dirty="0">
                <a:latin typeface="Arial"/>
                <a:cs typeface="Arial"/>
                <a:hlinkClick r:id="rId5"/>
              </a:rPr>
              <a:t>https://www.wallpaperuse.com/vies/hwhjw/</a:t>
            </a:r>
            <a:endParaRPr lang="es-ES" sz="2000" cap="none" dirty="0"/>
          </a:p>
        </p:txBody>
      </p:sp>
    </p:spTree>
    <p:extLst>
      <p:ext uri="{BB962C8B-B14F-4D97-AF65-F5344CB8AC3E}">
        <p14:creationId xmlns="" xmlns:p14="http://schemas.microsoft.com/office/powerpoint/2010/main" val="3061547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1" name="Group 10">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67" name="Rectangle 66">
            <a:extLst>
              <a:ext uri="{FF2B5EF4-FFF2-40B4-BE49-F238E27FC236}">
                <a16:creationId xmlns="" xmlns:a16="http://schemas.microsoft.com/office/drawing/2014/main" id="{F0D9B597-44FE-4382-844F-37B189AA33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 xmlns:a16="http://schemas.microsoft.com/office/drawing/2014/main" id="{C8C3EE31-9653-4721-B82E-FB6A877A17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0" name="Rectangle 5">
              <a:extLst>
                <a:ext uri="{FF2B5EF4-FFF2-40B4-BE49-F238E27FC236}">
                  <a16:creationId xmlns="" xmlns:a16="http://schemas.microsoft.com/office/drawing/2014/main" id="{8AC74F2D-D4CC-4BFA-BC8B-9DCE79BD1CD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1" name="Freeform 6">
              <a:extLst>
                <a:ext uri="{FF2B5EF4-FFF2-40B4-BE49-F238E27FC236}">
                  <a16:creationId xmlns="" xmlns:a16="http://schemas.microsoft.com/office/drawing/2014/main" id="{40D72125-F870-463E-A1C1-5D42190E310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7">
              <a:extLst>
                <a:ext uri="{FF2B5EF4-FFF2-40B4-BE49-F238E27FC236}">
                  <a16:creationId xmlns="" xmlns:a16="http://schemas.microsoft.com/office/drawing/2014/main" id="{02BB89C7-4DEB-49B7-BCB7-71CCDBB37EE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Rectangle 8">
              <a:extLst>
                <a:ext uri="{FF2B5EF4-FFF2-40B4-BE49-F238E27FC236}">
                  <a16:creationId xmlns="" xmlns:a16="http://schemas.microsoft.com/office/drawing/2014/main" id="{FC9AE52B-C3ED-48D8-862C-DB14895EC235}"/>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4" name="Freeform 9">
              <a:extLst>
                <a:ext uri="{FF2B5EF4-FFF2-40B4-BE49-F238E27FC236}">
                  <a16:creationId xmlns="" xmlns:a16="http://schemas.microsoft.com/office/drawing/2014/main" id="{F3575BC1-F7AC-438F-A6DE-A4F297404AF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10">
              <a:extLst>
                <a:ext uri="{FF2B5EF4-FFF2-40B4-BE49-F238E27FC236}">
                  <a16:creationId xmlns="" xmlns:a16="http://schemas.microsoft.com/office/drawing/2014/main" id="{74CCB4D9-0D95-42AC-B746-09DD52348E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11">
              <a:extLst>
                <a:ext uri="{FF2B5EF4-FFF2-40B4-BE49-F238E27FC236}">
                  <a16:creationId xmlns="" xmlns:a16="http://schemas.microsoft.com/office/drawing/2014/main" id="{BAAE969C-BA8C-4A84-BFC9-317B309466F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2">
              <a:extLst>
                <a:ext uri="{FF2B5EF4-FFF2-40B4-BE49-F238E27FC236}">
                  <a16:creationId xmlns="" xmlns:a16="http://schemas.microsoft.com/office/drawing/2014/main" id="{42849723-C42E-4087-A6C4-0118819E9F8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3">
              <a:extLst>
                <a:ext uri="{FF2B5EF4-FFF2-40B4-BE49-F238E27FC236}">
                  <a16:creationId xmlns="" xmlns:a16="http://schemas.microsoft.com/office/drawing/2014/main" id="{782A2A90-FA26-459B-9C53-B283B92A66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4">
              <a:extLst>
                <a:ext uri="{FF2B5EF4-FFF2-40B4-BE49-F238E27FC236}">
                  <a16:creationId xmlns="" xmlns:a16="http://schemas.microsoft.com/office/drawing/2014/main" id="{175F8F84-D60D-4570-A16B-2FB74A2EE6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5">
              <a:extLst>
                <a:ext uri="{FF2B5EF4-FFF2-40B4-BE49-F238E27FC236}">
                  <a16:creationId xmlns="" xmlns:a16="http://schemas.microsoft.com/office/drawing/2014/main" id="{2FED68D0-AC99-40D9-A8C6-80AF3207D45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6">
              <a:extLst>
                <a:ext uri="{FF2B5EF4-FFF2-40B4-BE49-F238E27FC236}">
                  <a16:creationId xmlns="" xmlns:a16="http://schemas.microsoft.com/office/drawing/2014/main" id="{09A9EC56-1AC6-46EC-986E-C94FB234339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7">
              <a:extLst>
                <a:ext uri="{FF2B5EF4-FFF2-40B4-BE49-F238E27FC236}">
                  <a16:creationId xmlns="" xmlns:a16="http://schemas.microsoft.com/office/drawing/2014/main" id="{8EFE827B-D69B-41C1-B2CB-7F64D5FB61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8">
              <a:extLst>
                <a:ext uri="{FF2B5EF4-FFF2-40B4-BE49-F238E27FC236}">
                  <a16:creationId xmlns="" xmlns:a16="http://schemas.microsoft.com/office/drawing/2014/main" id="{C38C76CF-9423-4DAA-B918-3F7AC3E29DB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19">
              <a:extLst>
                <a:ext uri="{FF2B5EF4-FFF2-40B4-BE49-F238E27FC236}">
                  <a16:creationId xmlns="" xmlns:a16="http://schemas.microsoft.com/office/drawing/2014/main" id="{84F2C43C-94ED-49D5-89A1-67DA0427F4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0">
              <a:extLst>
                <a:ext uri="{FF2B5EF4-FFF2-40B4-BE49-F238E27FC236}">
                  <a16:creationId xmlns="" xmlns:a16="http://schemas.microsoft.com/office/drawing/2014/main" id="{D72C9AF9-63FC-420F-8EE0-59492AAA4E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1">
              <a:extLst>
                <a:ext uri="{FF2B5EF4-FFF2-40B4-BE49-F238E27FC236}">
                  <a16:creationId xmlns="" xmlns:a16="http://schemas.microsoft.com/office/drawing/2014/main" id="{32830749-7C31-4CC8-AE7C-2934CFA80E8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2">
              <a:extLst>
                <a:ext uri="{FF2B5EF4-FFF2-40B4-BE49-F238E27FC236}">
                  <a16:creationId xmlns="" xmlns:a16="http://schemas.microsoft.com/office/drawing/2014/main" id="{98EC3330-0250-4E04-BC37-D462DD68EB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3">
              <a:extLst>
                <a:ext uri="{FF2B5EF4-FFF2-40B4-BE49-F238E27FC236}">
                  <a16:creationId xmlns="" xmlns:a16="http://schemas.microsoft.com/office/drawing/2014/main" id="{D4621A4A-4016-4624-91EF-EC5D754A4A7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4">
              <a:extLst>
                <a:ext uri="{FF2B5EF4-FFF2-40B4-BE49-F238E27FC236}">
                  <a16:creationId xmlns="" xmlns:a16="http://schemas.microsoft.com/office/drawing/2014/main" id="{05BA79A1-323C-4067-82AB-9CDC100A539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5">
              <a:extLst>
                <a:ext uri="{FF2B5EF4-FFF2-40B4-BE49-F238E27FC236}">
                  <a16:creationId xmlns="" xmlns:a16="http://schemas.microsoft.com/office/drawing/2014/main" id="{B1FE360C-3944-49AA-946F-4AF4E36A02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6">
              <a:extLst>
                <a:ext uri="{FF2B5EF4-FFF2-40B4-BE49-F238E27FC236}">
                  <a16:creationId xmlns="" xmlns:a16="http://schemas.microsoft.com/office/drawing/2014/main" id="{C9D1815F-0615-43D2-80E7-05F63788FAA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7">
              <a:extLst>
                <a:ext uri="{FF2B5EF4-FFF2-40B4-BE49-F238E27FC236}">
                  <a16:creationId xmlns="" xmlns:a16="http://schemas.microsoft.com/office/drawing/2014/main" id="{8E4EDE05-2358-418A-90B3-53B65B2F82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8">
              <a:extLst>
                <a:ext uri="{FF2B5EF4-FFF2-40B4-BE49-F238E27FC236}">
                  <a16:creationId xmlns="" xmlns:a16="http://schemas.microsoft.com/office/drawing/2014/main" id="{971BD567-9274-4164-9595-9A0C2F97D9A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29">
              <a:extLst>
                <a:ext uri="{FF2B5EF4-FFF2-40B4-BE49-F238E27FC236}">
                  <a16:creationId xmlns="" xmlns:a16="http://schemas.microsoft.com/office/drawing/2014/main" id="{5DE0F000-DAFC-4221-8BA4-9FBD4191E5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0">
              <a:extLst>
                <a:ext uri="{FF2B5EF4-FFF2-40B4-BE49-F238E27FC236}">
                  <a16:creationId xmlns="" xmlns:a16="http://schemas.microsoft.com/office/drawing/2014/main" id="{4B572F03-1B5A-459B-820A-5870F97F293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31">
              <a:extLst>
                <a:ext uri="{FF2B5EF4-FFF2-40B4-BE49-F238E27FC236}">
                  <a16:creationId xmlns="" xmlns:a16="http://schemas.microsoft.com/office/drawing/2014/main" id="{5763FE40-F16B-4A16-B810-78CB85CD08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32">
              <a:extLst>
                <a:ext uri="{FF2B5EF4-FFF2-40B4-BE49-F238E27FC236}">
                  <a16:creationId xmlns="" xmlns:a16="http://schemas.microsoft.com/office/drawing/2014/main" id="{A67BAC47-EDFC-452A-AA0E-A79FB933CD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Rectangle 33">
              <a:extLst>
                <a:ext uri="{FF2B5EF4-FFF2-40B4-BE49-F238E27FC236}">
                  <a16:creationId xmlns="" xmlns:a16="http://schemas.microsoft.com/office/drawing/2014/main" id="{E29BE8B4-FB49-49C6-B852-B4DA72415C2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9" name="Freeform 34">
              <a:extLst>
                <a:ext uri="{FF2B5EF4-FFF2-40B4-BE49-F238E27FC236}">
                  <a16:creationId xmlns="" xmlns:a16="http://schemas.microsoft.com/office/drawing/2014/main" id="{239C74B5-224C-4910-B159-8EC0EB4CF5E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5">
              <a:extLst>
                <a:ext uri="{FF2B5EF4-FFF2-40B4-BE49-F238E27FC236}">
                  <a16:creationId xmlns="" xmlns:a16="http://schemas.microsoft.com/office/drawing/2014/main" id="{88773546-FCAD-4678-94A0-96551DF40C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6">
              <a:extLst>
                <a:ext uri="{FF2B5EF4-FFF2-40B4-BE49-F238E27FC236}">
                  <a16:creationId xmlns="" xmlns:a16="http://schemas.microsoft.com/office/drawing/2014/main" id="{5328F6EF-3A99-49BC-A191-201EB310CF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7">
              <a:extLst>
                <a:ext uri="{FF2B5EF4-FFF2-40B4-BE49-F238E27FC236}">
                  <a16:creationId xmlns="" xmlns:a16="http://schemas.microsoft.com/office/drawing/2014/main" id="{C13CE4CF-8CFE-4FA9-A162-8DDBE395D37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38">
              <a:extLst>
                <a:ext uri="{FF2B5EF4-FFF2-40B4-BE49-F238E27FC236}">
                  <a16:creationId xmlns="" xmlns:a16="http://schemas.microsoft.com/office/drawing/2014/main" id="{C70C67BC-DEDA-404B-8B4C-CD6464ABD9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39">
              <a:extLst>
                <a:ext uri="{FF2B5EF4-FFF2-40B4-BE49-F238E27FC236}">
                  <a16:creationId xmlns="" xmlns:a16="http://schemas.microsoft.com/office/drawing/2014/main" id="{F20AEEE0-DD26-4416-9191-C0325CE45E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40">
              <a:extLst>
                <a:ext uri="{FF2B5EF4-FFF2-40B4-BE49-F238E27FC236}">
                  <a16:creationId xmlns="" xmlns:a16="http://schemas.microsoft.com/office/drawing/2014/main" id="{83F7D38C-85A7-4268-B620-BA247061614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41">
              <a:extLst>
                <a:ext uri="{FF2B5EF4-FFF2-40B4-BE49-F238E27FC236}">
                  <a16:creationId xmlns="" xmlns:a16="http://schemas.microsoft.com/office/drawing/2014/main" id="{8706F359-01F8-4FD2-92DE-83589361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42">
              <a:extLst>
                <a:ext uri="{FF2B5EF4-FFF2-40B4-BE49-F238E27FC236}">
                  <a16:creationId xmlns="" xmlns:a16="http://schemas.microsoft.com/office/drawing/2014/main" id="{9CAE1294-6FFE-4139-9740-6C5FEB6FC92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43">
              <a:extLst>
                <a:ext uri="{FF2B5EF4-FFF2-40B4-BE49-F238E27FC236}">
                  <a16:creationId xmlns="" xmlns:a16="http://schemas.microsoft.com/office/drawing/2014/main" id="{ED1E37D4-8621-42B7-9CFD-DFEFF54401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44">
              <a:extLst>
                <a:ext uri="{FF2B5EF4-FFF2-40B4-BE49-F238E27FC236}">
                  <a16:creationId xmlns="" xmlns:a16="http://schemas.microsoft.com/office/drawing/2014/main" id="{12BF8DF1-CFCC-4E69-9382-AF93AE89667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Rectangle 45">
              <a:extLst>
                <a:ext uri="{FF2B5EF4-FFF2-40B4-BE49-F238E27FC236}">
                  <a16:creationId xmlns="" xmlns:a16="http://schemas.microsoft.com/office/drawing/2014/main" id="{4539B6C3-C684-44B5-BA12-44A008065E46}"/>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11" name="Freeform 46">
              <a:extLst>
                <a:ext uri="{FF2B5EF4-FFF2-40B4-BE49-F238E27FC236}">
                  <a16:creationId xmlns="" xmlns:a16="http://schemas.microsoft.com/office/drawing/2014/main" id="{6559161D-B0C4-4946-81A2-70FA736F26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7">
              <a:extLst>
                <a:ext uri="{FF2B5EF4-FFF2-40B4-BE49-F238E27FC236}">
                  <a16:creationId xmlns="" xmlns:a16="http://schemas.microsoft.com/office/drawing/2014/main" id="{FECC7763-10A6-4D3E-AE8A-FAB36343AAF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8">
              <a:extLst>
                <a:ext uri="{FF2B5EF4-FFF2-40B4-BE49-F238E27FC236}">
                  <a16:creationId xmlns="" xmlns:a16="http://schemas.microsoft.com/office/drawing/2014/main" id="{AC63922A-A837-4BCD-81E7-851DF98784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49">
              <a:extLst>
                <a:ext uri="{FF2B5EF4-FFF2-40B4-BE49-F238E27FC236}">
                  <a16:creationId xmlns="" xmlns:a16="http://schemas.microsoft.com/office/drawing/2014/main" id="{7B1EB967-DAE5-4B60-B2CD-2BD9A80B226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50">
              <a:extLst>
                <a:ext uri="{FF2B5EF4-FFF2-40B4-BE49-F238E27FC236}">
                  <a16:creationId xmlns="" xmlns:a16="http://schemas.microsoft.com/office/drawing/2014/main" id="{772DD816-312C-46DC-95B3-EF63B1DA7E5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51">
              <a:extLst>
                <a:ext uri="{FF2B5EF4-FFF2-40B4-BE49-F238E27FC236}">
                  <a16:creationId xmlns="" xmlns:a16="http://schemas.microsoft.com/office/drawing/2014/main" id="{A4E47C07-A822-4176-BFB2-4A213E0552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52">
              <a:extLst>
                <a:ext uri="{FF2B5EF4-FFF2-40B4-BE49-F238E27FC236}">
                  <a16:creationId xmlns="" xmlns:a16="http://schemas.microsoft.com/office/drawing/2014/main" id="{38C68823-AA26-403D-BEB7-151C977781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53">
              <a:extLst>
                <a:ext uri="{FF2B5EF4-FFF2-40B4-BE49-F238E27FC236}">
                  <a16:creationId xmlns="" xmlns:a16="http://schemas.microsoft.com/office/drawing/2014/main" id="{1F1217E9-6866-485A-98E5-459525CAF52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4">
              <a:extLst>
                <a:ext uri="{FF2B5EF4-FFF2-40B4-BE49-F238E27FC236}">
                  <a16:creationId xmlns="" xmlns:a16="http://schemas.microsoft.com/office/drawing/2014/main" id="{4E074791-E288-4B51-A989-F30F8F40A4E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5">
              <a:extLst>
                <a:ext uri="{FF2B5EF4-FFF2-40B4-BE49-F238E27FC236}">
                  <a16:creationId xmlns="" xmlns:a16="http://schemas.microsoft.com/office/drawing/2014/main" id="{0EE53479-033A-4997-B6C0-93666F83CA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6">
              <a:extLst>
                <a:ext uri="{FF2B5EF4-FFF2-40B4-BE49-F238E27FC236}">
                  <a16:creationId xmlns="" xmlns:a16="http://schemas.microsoft.com/office/drawing/2014/main" id="{8626A850-100B-46B6-A232-7463B865E2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57">
              <a:extLst>
                <a:ext uri="{FF2B5EF4-FFF2-40B4-BE49-F238E27FC236}">
                  <a16:creationId xmlns="" xmlns:a16="http://schemas.microsoft.com/office/drawing/2014/main" id="{CA31CF06-64E1-4C00-882F-DBA77401AB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58">
              <a:extLst>
                <a:ext uri="{FF2B5EF4-FFF2-40B4-BE49-F238E27FC236}">
                  <a16:creationId xmlns="" xmlns:a16="http://schemas.microsoft.com/office/drawing/2014/main" id="{47F64B8D-529D-4BFA-A3DF-86E0048AC30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25" name="Picture 2">
            <a:extLst>
              <a:ext uri="{FF2B5EF4-FFF2-40B4-BE49-F238E27FC236}">
                <a16:creationId xmlns="" xmlns:a16="http://schemas.microsoft.com/office/drawing/2014/main" id="{4AD7CCAE-23DD-43CB-AAE6-77536DABC04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ítulo 1">
            <a:extLst>
              <a:ext uri="{FF2B5EF4-FFF2-40B4-BE49-F238E27FC236}">
                <a16:creationId xmlns="" xmlns:a16="http://schemas.microsoft.com/office/drawing/2014/main" id="{2C5F0D83-E555-1385-4776-E8349F33C291}"/>
              </a:ext>
            </a:extLst>
          </p:cNvPr>
          <p:cNvSpPr>
            <a:spLocks noGrp="1"/>
          </p:cNvSpPr>
          <p:nvPr>
            <p:ph type="title"/>
          </p:nvPr>
        </p:nvSpPr>
        <p:spPr>
          <a:xfrm>
            <a:off x="5128643" y="1113282"/>
            <a:ext cx="6872676" cy="2310416"/>
          </a:xfrm>
        </p:spPr>
        <p:txBody>
          <a:bodyPr vert="horz" lIns="91440" tIns="45720" rIns="91440" bIns="45720" rtlCol="0" anchor="b">
            <a:normAutofit/>
          </a:bodyPr>
          <a:lstStyle/>
          <a:p>
            <a:pPr algn="just"/>
            <a:r>
              <a:rPr lang="en-US" sz="4800" cap="none" dirty="0">
                <a:solidFill>
                  <a:srgbClr val="FFFFFF"/>
                </a:solidFill>
                <a:latin typeface="Arial"/>
                <a:cs typeface="Arial"/>
              </a:rPr>
              <a:t>Muchas gracias</a:t>
            </a:r>
            <a:endParaRPr lang="es-ES"/>
          </a:p>
        </p:txBody>
      </p:sp>
      <p:sp useBgFill="1">
        <p:nvSpPr>
          <p:cNvPr id="127" name="Round Diagonal Corner Rectangle 6">
            <a:extLst>
              <a:ext uri="{FF2B5EF4-FFF2-40B4-BE49-F238E27FC236}">
                <a16:creationId xmlns="" xmlns:a16="http://schemas.microsoft.com/office/drawing/2014/main" id="{487719ED-1FF5-4BE5-BB4B-ABA2A6667B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miling Face with No Fill">
            <a:extLst>
              <a:ext uri="{FF2B5EF4-FFF2-40B4-BE49-F238E27FC236}">
                <a16:creationId xmlns="" xmlns:a16="http://schemas.microsoft.com/office/drawing/2014/main" id="{FA1F6592-A6CE-567C-B7E5-8C2F885BA70E}"/>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1135974" y="1835935"/>
            <a:ext cx="3178638" cy="3178638"/>
          </a:xfrm>
          <a:prstGeom prst="rect">
            <a:avLst/>
          </a:prstGeom>
        </p:spPr>
      </p:pic>
    </p:spTree>
    <p:extLst>
      <p:ext uri="{BB962C8B-B14F-4D97-AF65-F5344CB8AC3E}">
        <p14:creationId xmlns="" xmlns:p14="http://schemas.microsoft.com/office/powerpoint/2010/main" val="3094153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ítulo 1">
            <a:extLst>
              <a:ext uri="{FF2B5EF4-FFF2-40B4-BE49-F238E27FC236}">
                <a16:creationId xmlns="" xmlns:a16="http://schemas.microsoft.com/office/drawing/2014/main" id="{25E49FD5-8B71-D2F5-068C-04C9951350BF}"/>
              </a:ext>
            </a:extLst>
          </p:cNvPr>
          <p:cNvSpPr>
            <a:spLocks noGrp="1"/>
          </p:cNvSpPr>
          <p:nvPr>
            <p:ph type="title"/>
          </p:nvPr>
        </p:nvSpPr>
        <p:spPr>
          <a:xfrm>
            <a:off x="1876424" y="4242334"/>
            <a:ext cx="8791575" cy="2121182"/>
          </a:xfrm>
        </p:spPr>
        <p:txBody>
          <a:bodyPr vert="horz" lIns="91440" tIns="45720" rIns="91440" bIns="45720" rtlCol="0" anchor="b">
            <a:normAutofit/>
          </a:bodyPr>
          <a:lstStyle/>
          <a:p>
            <a:pPr algn="just"/>
            <a:r>
              <a:rPr lang="es-HN" sz="2000" cap="none" dirty="0">
                <a:latin typeface="Arial"/>
                <a:cs typeface="Arial"/>
              </a:rPr>
              <a:t>El título justifica la relación con la trama. En un momento de desesperación y sufrimiento en el que los grupos de campesinos padecen bajo el poder de los poderosos y se ansía un alivio, un cambio que lleve al logro de la justicia, la paz y la felicidad; un pueblo creyente ve concretizada su espera en el advenimiento del Hijo de Dios, el que vendrá a continuar el mundo.</a:t>
            </a:r>
            <a:r>
              <a:rPr lang="en-US" sz="1600" dirty="0"/>
              <a:t>  </a:t>
            </a:r>
            <a:endParaRPr lang="es-ES"/>
          </a:p>
        </p:txBody>
      </p:sp>
      <p:pic>
        <p:nvPicPr>
          <p:cNvPr id="3" name="Imagen 3">
            <a:extLst>
              <a:ext uri="{FF2B5EF4-FFF2-40B4-BE49-F238E27FC236}">
                <a16:creationId xmlns="" xmlns:a16="http://schemas.microsoft.com/office/drawing/2014/main" id="{D64E7C51-A1E3-B454-11E5-6AD2B641E1E7}"/>
              </a:ext>
            </a:extLst>
          </p:cNvPr>
          <p:cNvPicPr>
            <a:picLocks noChangeAspect="1"/>
          </p:cNvPicPr>
          <p:nvPr/>
        </p:nvPicPr>
        <p:blipFill>
          <a:blip r:embed="rId4"/>
          <a:stretch>
            <a:fillRect/>
          </a:stretch>
        </p:blipFill>
        <p:spPr>
          <a:xfrm>
            <a:off x="6465565" y="87247"/>
            <a:ext cx="5594274" cy="414463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109742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 name="Group 9">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 xmlns:a16="http://schemas.microsoft.com/office/drawing/2014/main" id="{4DD48D11-22D3-5286-5039-E926D19E8F84}"/>
              </a:ext>
            </a:extLst>
          </p:cNvPr>
          <p:cNvSpPr>
            <a:spLocks noGrp="1"/>
          </p:cNvSpPr>
          <p:nvPr>
            <p:ph type="title"/>
          </p:nvPr>
        </p:nvSpPr>
        <p:spPr>
          <a:xfrm>
            <a:off x="5564837" y="1919986"/>
            <a:ext cx="6388657" cy="2588883"/>
          </a:xfrm>
        </p:spPr>
        <p:txBody>
          <a:bodyPr vert="horz" lIns="91440" tIns="45720" rIns="91440" bIns="45720" rtlCol="0" anchor="b">
            <a:noAutofit/>
          </a:bodyPr>
          <a:lstStyle/>
          <a:p>
            <a:pPr algn="just"/>
            <a:r>
              <a:rPr lang="es-HN" sz="2000" cap="none" dirty="0">
                <a:latin typeface="Arial"/>
                <a:cs typeface="Arial"/>
              </a:rPr>
              <a:t> Es, además, este </a:t>
            </a:r>
            <a:r>
              <a:rPr lang="es-HN" sz="2000" cap="none" dirty="0" err="1" smtClean="0">
                <a:latin typeface="Arial"/>
                <a:cs typeface="Arial"/>
              </a:rPr>
              <a:t>paratexto</a:t>
            </a:r>
            <a:r>
              <a:rPr lang="es-HN" sz="2000" cap="none" dirty="0" smtClean="0">
                <a:latin typeface="Arial"/>
                <a:cs typeface="Arial"/>
              </a:rPr>
              <a:t> </a:t>
            </a:r>
            <a:r>
              <a:rPr lang="es-HN" sz="2000" cap="none" dirty="0">
                <a:latin typeface="Arial"/>
                <a:cs typeface="Arial"/>
              </a:rPr>
              <a:t>muy significativo, pues cifra y especifica la gran esperanza de la humanidad en el ser supremo, todo equidad e igualdad para la tierra. Una luz en la oscuridad. La temática predominante es el esperado nacimiento del Redentor, en el que se hará el plan divino de la salvación del hombre creyente y prácticamente, acontecimiento esperado por el pueblo escogido.</a:t>
            </a:r>
            <a:endParaRPr lang="es-HN" sz="2000" cap="none" dirty="0"/>
          </a:p>
        </p:txBody>
      </p:sp>
      <p:pic>
        <p:nvPicPr>
          <p:cNvPr id="3" name="Imagen 3" descr="Icono&#10;&#10;Descripción generada automáticamente">
            <a:extLst>
              <a:ext uri="{FF2B5EF4-FFF2-40B4-BE49-F238E27FC236}">
                <a16:creationId xmlns="" xmlns:a16="http://schemas.microsoft.com/office/drawing/2014/main" id="{6573F9A8-FFC7-20C4-4C00-F89F5DEE271A}"/>
              </a:ext>
            </a:extLst>
          </p:cNvPr>
          <p:cNvPicPr>
            <a:picLocks noChangeAspect="1"/>
          </p:cNvPicPr>
          <p:nvPr/>
        </p:nvPicPr>
        <p:blipFill>
          <a:blip r:embed="rId4"/>
          <a:stretch>
            <a:fillRect/>
          </a:stretch>
        </p:blipFill>
        <p:spPr>
          <a:xfrm>
            <a:off x="1075088" y="625707"/>
            <a:ext cx="4086344" cy="456183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123168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 xmlns:a16="http://schemas.microsoft.com/office/drawing/2014/main"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 xmlns:a16="http://schemas.microsoft.com/office/drawing/2014/main"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 xmlns:a16="http://schemas.microsoft.com/office/drawing/2014/main"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 xmlns:a16="http://schemas.microsoft.com/office/drawing/2014/main" id="{2ADFE242-96FC-4A14-8C59-90CD6DE1D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 xmlns:a16="http://schemas.microsoft.com/office/drawing/2014/main" id="{6A97B7BC-40BD-494B-9C6B-AF3045559A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 xmlns:a16="http://schemas.microsoft.com/office/drawing/2014/main"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 xmlns:a16="http://schemas.microsoft.com/office/drawing/2014/main" id="{84D9BF7E-18C2-452C-B139-4ED58D7A03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 xmlns:a16="http://schemas.microsoft.com/office/drawing/2014/main" id="{700A6223-AD38-426F-A6FE-7926CAEF31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 xmlns:a16="http://schemas.microsoft.com/office/drawing/2014/main"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 xmlns:a16="http://schemas.microsoft.com/office/drawing/2014/main"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 xmlns:a16="http://schemas.microsoft.com/office/drawing/2014/main" id="{10AF1D59-5117-4D47-8414-4BB61F944B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 xmlns:a16="http://schemas.microsoft.com/office/drawing/2014/main"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 xmlns:a16="http://schemas.microsoft.com/office/drawing/2014/main" id="{D4E7EC64-4763-4F04-B2E4-E400364D72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 xmlns:a16="http://schemas.microsoft.com/office/drawing/2014/main"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 xmlns:a16="http://schemas.microsoft.com/office/drawing/2014/main"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 xmlns:a16="http://schemas.microsoft.com/office/drawing/2014/main" id="{6524A268-142A-4CBF-BB8B-DC1FCBC8F7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 xmlns:a16="http://schemas.microsoft.com/office/drawing/2014/main"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 xmlns:a16="http://schemas.microsoft.com/office/drawing/2014/main"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 xmlns:a16="http://schemas.microsoft.com/office/drawing/2014/main" id="{ED007BD7-ED56-4566-B1FF-707160024A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 xmlns:a16="http://schemas.microsoft.com/office/drawing/2014/main"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 xmlns:a16="http://schemas.microsoft.com/office/drawing/2014/main" id="{BE14C82F-9F35-4D61-B758-7BCE32DECB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 xmlns:a16="http://schemas.microsoft.com/office/drawing/2014/main"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 xmlns:a16="http://schemas.microsoft.com/office/drawing/2014/main" id="{A4825B3B-52CD-4F08-BA02-6C2B0EFEDE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 xmlns:a16="http://schemas.microsoft.com/office/drawing/2014/main"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 xmlns:a16="http://schemas.microsoft.com/office/drawing/2014/main" id="{00BB365C-9180-4208-92CF-AB6A88848C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 xmlns:a16="http://schemas.microsoft.com/office/drawing/2014/main"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 xmlns:a16="http://schemas.microsoft.com/office/drawing/2014/main"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 xmlns:a16="http://schemas.microsoft.com/office/drawing/2014/main" id="{AB4DF275-6B82-4AA9-A7A9-138E631E30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 xmlns:a16="http://schemas.microsoft.com/office/drawing/2014/main" id="{972A3812-16AD-453E-B1E6-9F39894F79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 xmlns:a16="http://schemas.microsoft.com/office/drawing/2014/main"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 xmlns:a16="http://schemas.microsoft.com/office/drawing/2014/main" id="{9FCCB0F4-1178-47C1-9EE2-234EA715C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 xmlns:a16="http://schemas.microsoft.com/office/drawing/2014/main" id="{CB01BF0B-7EB0-4C18-80BE-20D2EAC048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 xmlns:a16="http://schemas.microsoft.com/office/drawing/2014/main"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 xmlns:a16="http://schemas.microsoft.com/office/drawing/2014/main" id="{A8A9C00D-0425-4E68-A1DE-BCE5BD6BBD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 xmlns:a16="http://schemas.microsoft.com/office/drawing/2014/main"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 xmlns:a16="http://schemas.microsoft.com/office/drawing/2014/main" id="{D4291668-8AF0-4784-BC06-870768F53F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 xmlns:a16="http://schemas.microsoft.com/office/drawing/2014/main"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 xmlns:a16="http://schemas.microsoft.com/office/drawing/2014/main"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BC28A765-6E8B-4352-BD0C-35474F70AC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 xmlns:a16="http://schemas.microsoft.com/office/drawing/2014/main"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 xmlns:a16="http://schemas.microsoft.com/office/drawing/2014/main" id="{6088D59F-32BD-4932-9C22-9AA0FCDA74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 xmlns:a16="http://schemas.microsoft.com/office/drawing/2014/main"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 xmlns:a16="http://schemas.microsoft.com/office/drawing/2014/main"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 xmlns:a16="http://schemas.microsoft.com/office/drawing/2014/main" id="{571C0498-7105-455E-8B0A-233F850F18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 xmlns:a16="http://schemas.microsoft.com/office/drawing/2014/main" id="{F6FA78CC-C0B1-422F-B535-05580A9716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 xmlns:a16="http://schemas.microsoft.com/office/drawing/2014/main"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 xmlns:a16="http://schemas.microsoft.com/office/drawing/2014/main"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 xmlns:a16="http://schemas.microsoft.com/office/drawing/2014/main" id="{F8C26D97-8DA4-4556-92E4-2AE66B365B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 xmlns:a16="http://schemas.microsoft.com/office/drawing/2014/main"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 xmlns:a16="http://schemas.microsoft.com/office/drawing/2014/main" id="{11F0B045-803C-4067-A182-066EEB2C4F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 xmlns:a16="http://schemas.microsoft.com/office/drawing/2014/main"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6" name="Group 65">
            <a:extLst>
              <a:ext uri="{FF2B5EF4-FFF2-40B4-BE49-F238E27FC236}">
                <a16:creationId xmlns="" xmlns:a16="http://schemas.microsoft.com/office/drawing/2014/main" id="{096A8A5D-137F-4A8A-9811-F7A867F02E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 xmlns:a16="http://schemas.microsoft.com/office/drawing/2014/main" id="{6EA64E00-438F-4B4F-9366-7A7230A9A0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 xmlns:a16="http://schemas.microsoft.com/office/drawing/2014/main" id="{59E6386A-8042-4EC7-A981-EFAC2ACB89D5}"/>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ítulo 1">
            <a:extLst>
              <a:ext uri="{FF2B5EF4-FFF2-40B4-BE49-F238E27FC236}">
                <a16:creationId xmlns="" xmlns:a16="http://schemas.microsoft.com/office/drawing/2014/main" id="{3C4A1C9E-D450-B35F-78A2-D3A8BD82291C}"/>
              </a:ext>
            </a:extLst>
          </p:cNvPr>
          <p:cNvSpPr>
            <a:spLocks noGrp="1"/>
          </p:cNvSpPr>
          <p:nvPr>
            <p:ph type="title"/>
          </p:nvPr>
        </p:nvSpPr>
        <p:spPr>
          <a:xfrm>
            <a:off x="5628896" y="2258173"/>
            <a:ext cx="5974189" cy="2804544"/>
          </a:xfrm>
        </p:spPr>
        <p:txBody>
          <a:bodyPr vert="horz" lIns="91440" tIns="45720" rIns="91440" bIns="45720" rtlCol="0" anchor="b">
            <a:noAutofit/>
          </a:bodyPr>
          <a:lstStyle/>
          <a:p>
            <a:pPr algn="just"/>
            <a:r>
              <a:rPr lang="x-none" sz="2000" cap="none" dirty="0">
                <a:latin typeface="Arial"/>
                <a:cs typeface="Arial"/>
              </a:rPr>
              <a:t>Un grupo de pastores, gente humilde del pueblo de Belén comenta la situación de miseria y padecimiento en el que viven, quizás por los pecados que han cometido, por la cual Dios les ha vuelto el rostro. Pero, animados por su fe, acogen las palabras del profeta Juan, el Bautista, quien les dice: “Que el  Salvador no vendrá con ejércitos ni con deseos de venganza, sino que será el Señor de la Paz”.</a:t>
            </a:r>
            <a:r>
              <a:rPr lang="en-US" sz="2000" dirty="0">
                <a:latin typeface="Arial"/>
                <a:cs typeface="Arial"/>
              </a:rPr>
              <a:t> </a:t>
            </a:r>
            <a:endParaRPr lang="es-ES" dirty="0"/>
          </a:p>
          <a:p>
            <a:endParaRPr lang="en-US" sz="1200"/>
          </a:p>
        </p:txBody>
      </p:sp>
      <p:pic>
        <p:nvPicPr>
          <p:cNvPr id="3" name="Imagen 3">
            <a:extLst>
              <a:ext uri="{FF2B5EF4-FFF2-40B4-BE49-F238E27FC236}">
                <a16:creationId xmlns="" xmlns:a16="http://schemas.microsoft.com/office/drawing/2014/main" id="{87B07529-E033-15A7-42CE-3DF127853FEA}"/>
              </a:ext>
            </a:extLst>
          </p:cNvPr>
          <p:cNvPicPr>
            <a:picLocks noChangeAspect="1"/>
          </p:cNvPicPr>
          <p:nvPr/>
        </p:nvPicPr>
        <p:blipFill rotWithShape="1">
          <a:blip r:embed="rId4"/>
          <a:srcRect r="2553" b="-1"/>
          <a:stretch/>
        </p:blipFill>
        <p:spPr>
          <a:xfrm>
            <a:off x="66290" y="71896"/>
            <a:ext cx="5258164" cy="4500104"/>
          </a:xfrm>
          <a:prstGeom prst="rect">
            <a:avLst/>
          </a:prstGeom>
        </p:spPr>
      </p:pic>
      <p:grpSp>
        <p:nvGrpSpPr>
          <p:cNvPr id="70" name="Group 69">
            <a:extLst>
              <a:ext uri="{FF2B5EF4-FFF2-40B4-BE49-F238E27FC236}">
                <a16:creationId xmlns="" xmlns:a16="http://schemas.microsoft.com/office/drawing/2014/main" id="{0FA686C7-6B08-416F-AEF3-C204079363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1" name="Rectangle 5">
              <a:extLst>
                <a:ext uri="{FF2B5EF4-FFF2-40B4-BE49-F238E27FC236}">
                  <a16:creationId xmlns="" xmlns:a16="http://schemas.microsoft.com/office/drawing/2014/main" id="{2BBDDDB2-3938-4066-91BA-4907AF88266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2" name="Freeform 6">
              <a:extLst>
                <a:ext uri="{FF2B5EF4-FFF2-40B4-BE49-F238E27FC236}">
                  <a16:creationId xmlns="" xmlns:a16="http://schemas.microsoft.com/office/drawing/2014/main" id="{D2125FCC-F305-4C4C-9CB1-14B83ADD73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7">
              <a:extLst>
                <a:ext uri="{FF2B5EF4-FFF2-40B4-BE49-F238E27FC236}">
                  <a16:creationId xmlns="" xmlns:a16="http://schemas.microsoft.com/office/drawing/2014/main" id="{96643530-0EE0-4AC8-8241-ED8E26ED83A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Rectangle 8">
              <a:extLst>
                <a:ext uri="{FF2B5EF4-FFF2-40B4-BE49-F238E27FC236}">
                  <a16:creationId xmlns="" xmlns:a16="http://schemas.microsoft.com/office/drawing/2014/main" id="{A784F0C8-95D3-4D7D-8FA9-326D3DEA266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5" name="Freeform 9">
              <a:extLst>
                <a:ext uri="{FF2B5EF4-FFF2-40B4-BE49-F238E27FC236}">
                  <a16:creationId xmlns="" xmlns:a16="http://schemas.microsoft.com/office/drawing/2014/main" id="{4D49008E-3A2F-4C2C-85EB-1D228F38E6E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10">
              <a:extLst>
                <a:ext uri="{FF2B5EF4-FFF2-40B4-BE49-F238E27FC236}">
                  <a16:creationId xmlns="" xmlns:a16="http://schemas.microsoft.com/office/drawing/2014/main" id="{B09CB0F8-91EE-4A04-91CD-9B9D390ED6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11">
              <a:extLst>
                <a:ext uri="{FF2B5EF4-FFF2-40B4-BE49-F238E27FC236}">
                  <a16:creationId xmlns="" xmlns:a16="http://schemas.microsoft.com/office/drawing/2014/main" id="{954CB039-9A52-4C07-BDB1-747876D868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12">
              <a:extLst>
                <a:ext uri="{FF2B5EF4-FFF2-40B4-BE49-F238E27FC236}">
                  <a16:creationId xmlns="" xmlns:a16="http://schemas.microsoft.com/office/drawing/2014/main" id="{AD9FE313-C425-42A8-92A9-82E74C40966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13">
              <a:extLst>
                <a:ext uri="{FF2B5EF4-FFF2-40B4-BE49-F238E27FC236}">
                  <a16:creationId xmlns="" xmlns:a16="http://schemas.microsoft.com/office/drawing/2014/main" id="{CD506FC5-3A23-48B7-9771-7B77E6DA0F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14">
              <a:extLst>
                <a:ext uri="{FF2B5EF4-FFF2-40B4-BE49-F238E27FC236}">
                  <a16:creationId xmlns="" xmlns:a16="http://schemas.microsoft.com/office/drawing/2014/main" id="{6FF54CDF-21B0-46AE-B402-234E62F9D3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5">
              <a:extLst>
                <a:ext uri="{FF2B5EF4-FFF2-40B4-BE49-F238E27FC236}">
                  <a16:creationId xmlns="" xmlns:a16="http://schemas.microsoft.com/office/drawing/2014/main" id="{EE88784D-C24D-4FBD-AF34-85BA74966F4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6">
              <a:extLst>
                <a:ext uri="{FF2B5EF4-FFF2-40B4-BE49-F238E27FC236}">
                  <a16:creationId xmlns="" xmlns:a16="http://schemas.microsoft.com/office/drawing/2014/main" id="{F524C128-9723-4A4D-BFB5-7EBD5B24FB9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7">
              <a:extLst>
                <a:ext uri="{FF2B5EF4-FFF2-40B4-BE49-F238E27FC236}">
                  <a16:creationId xmlns="" xmlns:a16="http://schemas.microsoft.com/office/drawing/2014/main" id="{9C742EF7-4F82-4B4A-9693-4F794B6A50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8">
              <a:extLst>
                <a:ext uri="{FF2B5EF4-FFF2-40B4-BE49-F238E27FC236}">
                  <a16:creationId xmlns="" xmlns:a16="http://schemas.microsoft.com/office/drawing/2014/main" id="{0265747A-2114-4F0F-81B6-618FD38958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9">
              <a:extLst>
                <a:ext uri="{FF2B5EF4-FFF2-40B4-BE49-F238E27FC236}">
                  <a16:creationId xmlns="" xmlns:a16="http://schemas.microsoft.com/office/drawing/2014/main" id="{99E488E3-470E-4FC6-A3B0-141DF162D8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20">
              <a:extLst>
                <a:ext uri="{FF2B5EF4-FFF2-40B4-BE49-F238E27FC236}">
                  <a16:creationId xmlns="" xmlns:a16="http://schemas.microsoft.com/office/drawing/2014/main" id="{612B7DC5-03F3-4B7B-9520-D66144F168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21">
              <a:extLst>
                <a:ext uri="{FF2B5EF4-FFF2-40B4-BE49-F238E27FC236}">
                  <a16:creationId xmlns="" xmlns:a16="http://schemas.microsoft.com/office/drawing/2014/main" id="{B2355AA2-DB69-485A-B600-E3DF02F2DFF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22">
              <a:extLst>
                <a:ext uri="{FF2B5EF4-FFF2-40B4-BE49-F238E27FC236}">
                  <a16:creationId xmlns="" xmlns:a16="http://schemas.microsoft.com/office/drawing/2014/main" id="{4DC3AC80-2B15-428E-8B1E-53312C6663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23">
              <a:extLst>
                <a:ext uri="{FF2B5EF4-FFF2-40B4-BE49-F238E27FC236}">
                  <a16:creationId xmlns="" xmlns:a16="http://schemas.microsoft.com/office/drawing/2014/main" id="{C48F81D6-640C-4483-9773-8C7BFF461DC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24">
              <a:extLst>
                <a:ext uri="{FF2B5EF4-FFF2-40B4-BE49-F238E27FC236}">
                  <a16:creationId xmlns="" xmlns:a16="http://schemas.microsoft.com/office/drawing/2014/main" id="{C7AA2EE3-7411-4DCB-B79E-0C5C95D7C7D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5">
              <a:extLst>
                <a:ext uri="{FF2B5EF4-FFF2-40B4-BE49-F238E27FC236}">
                  <a16:creationId xmlns="" xmlns:a16="http://schemas.microsoft.com/office/drawing/2014/main" id="{8B84BFA3-B122-4CA5-8C28-79134C9752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6">
              <a:extLst>
                <a:ext uri="{FF2B5EF4-FFF2-40B4-BE49-F238E27FC236}">
                  <a16:creationId xmlns="" xmlns:a16="http://schemas.microsoft.com/office/drawing/2014/main" id="{A7C22B06-B32B-46EB-9428-B7CA7DA1F80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7">
              <a:extLst>
                <a:ext uri="{FF2B5EF4-FFF2-40B4-BE49-F238E27FC236}">
                  <a16:creationId xmlns="" xmlns:a16="http://schemas.microsoft.com/office/drawing/2014/main" id="{1AE1D740-5AF4-4B8F-B533-C8CD4E56EC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8">
              <a:extLst>
                <a:ext uri="{FF2B5EF4-FFF2-40B4-BE49-F238E27FC236}">
                  <a16:creationId xmlns="" xmlns:a16="http://schemas.microsoft.com/office/drawing/2014/main" id="{555B0792-99B8-4014-AC84-7B39D21294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9">
              <a:extLst>
                <a:ext uri="{FF2B5EF4-FFF2-40B4-BE49-F238E27FC236}">
                  <a16:creationId xmlns="" xmlns:a16="http://schemas.microsoft.com/office/drawing/2014/main" id="{395B90B6-A4DE-4EEF-B53E-395E8D4AF3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30">
              <a:extLst>
                <a:ext uri="{FF2B5EF4-FFF2-40B4-BE49-F238E27FC236}">
                  <a16:creationId xmlns="" xmlns:a16="http://schemas.microsoft.com/office/drawing/2014/main" id="{A0117576-A27F-4175-BD9D-EE15C96D984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31">
              <a:extLst>
                <a:ext uri="{FF2B5EF4-FFF2-40B4-BE49-F238E27FC236}">
                  <a16:creationId xmlns="" xmlns:a16="http://schemas.microsoft.com/office/drawing/2014/main" id="{93C8332E-93D3-4919-A977-06EC765564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32">
              <a:extLst>
                <a:ext uri="{FF2B5EF4-FFF2-40B4-BE49-F238E27FC236}">
                  <a16:creationId xmlns="" xmlns:a16="http://schemas.microsoft.com/office/drawing/2014/main" id="{B086AC0E-8130-47AC-A510-5285FAE6596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Rectangle 33">
              <a:extLst>
                <a:ext uri="{FF2B5EF4-FFF2-40B4-BE49-F238E27FC236}">
                  <a16:creationId xmlns="" xmlns:a16="http://schemas.microsoft.com/office/drawing/2014/main" id="{DF1BC1DF-8089-49D8-9535-EAB0D7C9A4C5}"/>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0" name="Freeform 34">
              <a:extLst>
                <a:ext uri="{FF2B5EF4-FFF2-40B4-BE49-F238E27FC236}">
                  <a16:creationId xmlns="" xmlns:a16="http://schemas.microsoft.com/office/drawing/2014/main" id="{97388BAE-DCB9-4B88-9CDE-6FA3304D3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35">
              <a:extLst>
                <a:ext uri="{FF2B5EF4-FFF2-40B4-BE49-F238E27FC236}">
                  <a16:creationId xmlns="" xmlns:a16="http://schemas.microsoft.com/office/drawing/2014/main" id="{7E059A96-E5FE-4EE1-9C6D-3AB208BF67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36">
              <a:extLst>
                <a:ext uri="{FF2B5EF4-FFF2-40B4-BE49-F238E27FC236}">
                  <a16:creationId xmlns="" xmlns:a16="http://schemas.microsoft.com/office/drawing/2014/main" id="{CD6A3DCE-FBEE-41E7-A0EC-CA23A1DF3C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7">
              <a:extLst>
                <a:ext uri="{FF2B5EF4-FFF2-40B4-BE49-F238E27FC236}">
                  <a16:creationId xmlns="" xmlns:a16="http://schemas.microsoft.com/office/drawing/2014/main" id="{52966C83-B07E-463F-B982-F3E074D9D16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38">
              <a:extLst>
                <a:ext uri="{FF2B5EF4-FFF2-40B4-BE49-F238E27FC236}">
                  <a16:creationId xmlns="" xmlns:a16="http://schemas.microsoft.com/office/drawing/2014/main" id="{0F475B53-6578-4C68-AC7C-3BE28EA6AD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39">
              <a:extLst>
                <a:ext uri="{FF2B5EF4-FFF2-40B4-BE49-F238E27FC236}">
                  <a16:creationId xmlns="" xmlns:a16="http://schemas.microsoft.com/office/drawing/2014/main" id="{8475C02B-D024-4E20-9EF3-2A7E96740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40">
              <a:extLst>
                <a:ext uri="{FF2B5EF4-FFF2-40B4-BE49-F238E27FC236}">
                  <a16:creationId xmlns="" xmlns:a16="http://schemas.microsoft.com/office/drawing/2014/main" id="{1F5EF5DC-7372-4549-B0A6-800F1940683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41">
              <a:extLst>
                <a:ext uri="{FF2B5EF4-FFF2-40B4-BE49-F238E27FC236}">
                  <a16:creationId xmlns="" xmlns:a16="http://schemas.microsoft.com/office/drawing/2014/main" id="{8B908D96-CCB2-426B-862C-2BDB2AF717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42">
              <a:extLst>
                <a:ext uri="{FF2B5EF4-FFF2-40B4-BE49-F238E27FC236}">
                  <a16:creationId xmlns="" xmlns:a16="http://schemas.microsoft.com/office/drawing/2014/main" id="{26752E6D-E46B-4DA2-B280-5C696EF4FD1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43">
              <a:extLst>
                <a:ext uri="{FF2B5EF4-FFF2-40B4-BE49-F238E27FC236}">
                  <a16:creationId xmlns="" xmlns:a16="http://schemas.microsoft.com/office/drawing/2014/main" id="{011E7A27-73CF-4E1E-8AE2-B88B96F3B3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44">
              <a:extLst>
                <a:ext uri="{FF2B5EF4-FFF2-40B4-BE49-F238E27FC236}">
                  <a16:creationId xmlns="" xmlns:a16="http://schemas.microsoft.com/office/drawing/2014/main" id="{1DBE1EE2-4667-4A45-80F7-217D3B6FA7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Rectangle 45">
              <a:extLst>
                <a:ext uri="{FF2B5EF4-FFF2-40B4-BE49-F238E27FC236}">
                  <a16:creationId xmlns="" xmlns:a16="http://schemas.microsoft.com/office/drawing/2014/main" id="{A48239BC-3712-4110-AE92-4AC892603DE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2" name="Freeform 46">
              <a:extLst>
                <a:ext uri="{FF2B5EF4-FFF2-40B4-BE49-F238E27FC236}">
                  <a16:creationId xmlns="" xmlns:a16="http://schemas.microsoft.com/office/drawing/2014/main" id="{14B6D739-1C93-4350-BC14-ED88C6341B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47">
              <a:extLst>
                <a:ext uri="{FF2B5EF4-FFF2-40B4-BE49-F238E27FC236}">
                  <a16:creationId xmlns="" xmlns:a16="http://schemas.microsoft.com/office/drawing/2014/main" id="{2F73DF89-CB95-4798-90CA-B7A1DF2D36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48">
              <a:extLst>
                <a:ext uri="{FF2B5EF4-FFF2-40B4-BE49-F238E27FC236}">
                  <a16:creationId xmlns="" xmlns:a16="http://schemas.microsoft.com/office/drawing/2014/main" id="{1DA7D977-8D60-47B5-8071-30A6FA0C90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9">
              <a:extLst>
                <a:ext uri="{FF2B5EF4-FFF2-40B4-BE49-F238E27FC236}">
                  <a16:creationId xmlns="" xmlns:a16="http://schemas.microsoft.com/office/drawing/2014/main" id="{4A241594-4FC5-4570-94B2-724F248A6B1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Freeform 50">
              <a:extLst>
                <a:ext uri="{FF2B5EF4-FFF2-40B4-BE49-F238E27FC236}">
                  <a16:creationId xmlns="" xmlns:a16="http://schemas.microsoft.com/office/drawing/2014/main" id="{9D31F634-1A34-473E-A0FA-D06EB57D976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51">
              <a:extLst>
                <a:ext uri="{FF2B5EF4-FFF2-40B4-BE49-F238E27FC236}">
                  <a16:creationId xmlns="" xmlns:a16="http://schemas.microsoft.com/office/drawing/2014/main" id="{CE20C679-7385-48FF-BBE5-5BA7C0E700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52">
              <a:extLst>
                <a:ext uri="{FF2B5EF4-FFF2-40B4-BE49-F238E27FC236}">
                  <a16:creationId xmlns="" xmlns:a16="http://schemas.microsoft.com/office/drawing/2014/main" id="{ADF9CA3B-265F-4927-BA79-0A676AF3F5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53">
              <a:extLst>
                <a:ext uri="{FF2B5EF4-FFF2-40B4-BE49-F238E27FC236}">
                  <a16:creationId xmlns="" xmlns:a16="http://schemas.microsoft.com/office/drawing/2014/main" id="{B138D01D-340C-4DB0-A0E1-D54B9319D5F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54">
              <a:extLst>
                <a:ext uri="{FF2B5EF4-FFF2-40B4-BE49-F238E27FC236}">
                  <a16:creationId xmlns="" xmlns:a16="http://schemas.microsoft.com/office/drawing/2014/main" id="{B56918B0-069B-4C98-995E-4D6B0B1765C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5">
              <a:extLst>
                <a:ext uri="{FF2B5EF4-FFF2-40B4-BE49-F238E27FC236}">
                  <a16:creationId xmlns="" xmlns:a16="http://schemas.microsoft.com/office/drawing/2014/main" id="{2BD45940-09B7-4CD3-90E7-0EA2CF6A03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6">
              <a:extLst>
                <a:ext uri="{FF2B5EF4-FFF2-40B4-BE49-F238E27FC236}">
                  <a16:creationId xmlns="" xmlns:a16="http://schemas.microsoft.com/office/drawing/2014/main" id="{347A8664-7179-419E-A26E-8250762910A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7">
              <a:extLst>
                <a:ext uri="{FF2B5EF4-FFF2-40B4-BE49-F238E27FC236}">
                  <a16:creationId xmlns="" xmlns:a16="http://schemas.microsoft.com/office/drawing/2014/main" id="{B7350394-4D50-4E2E-8AF2-F4A52E734D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8">
              <a:extLst>
                <a:ext uri="{FF2B5EF4-FFF2-40B4-BE49-F238E27FC236}">
                  <a16:creationId xmlns="" xmlns:a16="http://schemas.microsoft.com/office/drawing/2014/main" id="{6B464294-4049-4542-A83E-22B8CC63316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26" name="Group 125">
            <a:extLst>
              <a:ext uri="{FF2B5EF4-FFF2-40B4-BE49-F238E27FC236}">
                <a16:creationId xmlns="" xmlns:a16="http://schemas.microsoft.com/office/drawing/2014/main" id="{4C78E281-F596-4ECB-979A-89D89452AA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 xmlns:a16="http://schemas.microsoft.com/office/drawing/2014/main" id="{C20E68C0-5C9E-4DA6-83AD-0EC3179BB3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33">
              <a:extLst>
                <a:ext uri="{FF2B5EF4-FFF2-40B4-BE49-F238E27FC236}">
                  <a16:creationId xmlns="" xmlns:a16="http://schemas.microsoft.com/office/drawing/2014/main" id="{80C08ED9-C9F6-4168-816A-F5C5F3AF5AA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34">
              <a:extLst>
                <a:ext uri="{FF2B5EF4-FFF2-40B4-BE49-F238E27FC236}">
                  <a16:creationId xmlns="" xmlns:a16="http://schemas.microsoft.com/office/drawing/2014/main" id="{0A83E4BF-890D-4E0A-A720-48088D42241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35">
              <a:extLst>
                <a:ext uri="{FF2B5EF4-FFF2-40B4-BE49-F238E27FC236}">
                  <a16:creationId xmlns="" xmlns:a16="http://schemas.microsoft.com/office/drawing/2014/main" id="{996F9B33-C769-451E-9044-EA85C625CA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36">
              <a:extLst>
                <a:ext uri="{FF2B5EF4-FFF2-40B4-BE49-F238E27FC236}">
                  <a16:creationId xmlns="" xmlns:a16="http://schemas.microsoft.com/office/drawing/2014/main" id="{F91D6EA2-C024-4E53-A81E-A50907517BE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37">
              <a:extLst>
                <a:ext uri="{FF2B5EF4-FFF2-40B4-BE49-F238E27FC236}">
                  <a16:creationId xmlns="" xmlns:a16="http://schemas.microsoft.com/office/drawing/2014/main" id="{233F8C4E-A946-462B-9703-971ABD45DC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38">
              <a:extLst>
                <a:ext uri="{FF2B5EF4-FFF2-40B4-BE49-F238E27FC236}">
                  <a16:creationId xmlns="" xmlns:a16="http://schemas.microsoft.com/office/drawing/2014/main" id="{06059614-A557-45C6-B625-488D41C394A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39">
              <a:extLst>
                <a:ext uri="{FF2B5EF4-FFF2-40B4-BE49-F238E27FC236}">
                  <a16:creationId xmlns="" xmlns:a16="http://schemas.microsoft.com/office/drawing/2014/main" id="{26BCD22B-880F-40F8-88AC-CD92853487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40">
              <a:extLst>
                <a:ext uri="{FF2B5EF4-FFF2-40B4-BE49-F238E27FC236}">
                  <a16:creationId xmlns="" xmlns:a16="http://schemas.microsoft.com/office/drawing/2014/main" id="{52324B00-0190-4453-9F81-F0E9138009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Rectangle 41">
              <a:extLst>
                <a:ext uri="{FF2B5EF4-FFF2-40B4-BE49-F238E27FC236}">
                  <a16:creationId xmlns="" xmlns:a16="http://schemas.microsoft.com/office/drawing/2014/main" id="{33BE57C0-F93F-4C88-B489-0BFA90D01BB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spTree>
    <p:extLst>
      <p:ext uri="{BB962C8B-B14F-4D97-AF65-F5344CB8AC3E}">
        <p14:creationId xmlns="" xmlns:p14="http://schemas.microsoft.com/office/powerpoint/2010/main" val="289755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 xmlns:a16="http://schemas.microsoft.com/office/drawing/2014/main"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 xmlns:a16="http://schemas.microsoft.com/office/drawing/2014/main"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 xmlns:a16="http://schemas.microsoft.com/office/drawing/2014/main"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 xmlns:a16="http://schemas.microsoft.com/office/drawing/2014/main"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 xmlns:a16="http://schemas.microsoft.com/office/drawing/2014/main"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 xmlns:a16="http://schemas.microsoft.com/office/drawing/2014/main"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 xmlns:a16="http://schemas.microsoft.com/office/drawing/2014/main" id="{2ADFE242-96FC-4A14-8C59-90CD6DE1D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 xmlns:a16="http://schemas.microsoft.com/office/drawing/2014/main" id="{6A97B7BC-40BD-494B-9C6B-AF3045559A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 xmlns:a16="http://schemas.microsoft.com/office/drawing/2014/main"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 xmlns:a16="http://schemas.microsoft.com/office/drawing/2014/main" id="{84D9BF7E-18C2-452C-B139-4ED58D7A03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 xmlns:a16="http://schemas.microsoft.com/office/drawing/2014/main" id="{700A6223-AD38-426F-A6FE-7926CAEF31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 xmlns:a16="http://schemas.microsoft.com/office/drawing/2014/main"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 xmlns:a16="http://schemas.microsoft.com/office/drawing/2014/main"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 xmlns:a16="http://schemas.microsoft.com/office/drawing/2014/main" id="{10AF1D59-5117-4D47-8414-4BB61F944B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 xmlns:a16="http://schemas.microsoft.com/office/drawing/2014/main"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 xmlns:a16="http://schemas.microsoft.com/office/drawing/2014/main" id="{D4E7EC64-4763-4F04-B2E4-E400364D72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 xmlns:a16="http://schemas.microsoft.com/office/drawing/2014/main"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 xmlns:a16="http://schemas.microsoft.com/office/drawing/2014/main"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 xmlns:a16="http://schemas.microsoft.com/office/drawing/2014/main" id="{6524A268-142A-4CBF-BB8B-DC1FCBC8F7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 xmlns:a16="http://schemas.microsoft.com/office/drawing/2014/main"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 xmlns:a16="http://schemas.microsoft.com/office/drawing/2014/main"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 xmlns:a16="http://schemas.microsoft.com/office/drawing/2014/main" id="{ED007BD7-ED56-4566-B1FF-707160024A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 xmlns:a16="http://schemas.microsoft.com/office/drawing/2014/main"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 xmlns:a16="http://schemas.microsoft.com/office/drawing/2014/main" id="{BE14C82F-9F35-4D61-B758-7BCE32DECB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 xmlns:a16="http://schemas.microsoft.com/office/drawing/2014/main"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 xmlns:a16="http://schemas.microsoft.com/office/drawing/2014/main" id="{A4825B3B-52CD-4F08-BA02-6C2B0EFEDE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 xmlns:a16="http://schemas.microsoft.com/office/drawing/2014/main"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 xmlns:a16="http://schemas.microsoft.com/office/drawing/2014/main" id="{00BB365C-9180-4208-92CF-AB6A88848C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 xmlns:a16="http://schemas.microsoft.com/office/drawing/2014/main"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 xmlns:a16="http://schemas.microsoft.com/office/drawing/2014/main"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 xmlns:a16="http://schemas.microsoft.com/office/drawing/2014/main"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 xmlns:a16="http://schemas.microsoft.com/office/drawing/2014/main" id="{AB4DF275-6B82-4AA9-A7A9-138E631E30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 xmlns:a16="http://schemas.microsoft.com/office/drawing/2014/main" id="{972A3812-16AD-453E-B1E6-9F39894F79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 xmlns:a16="http://schemas.microsoft.com/office/drawing/2014/main"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 xmlns:a16="http://schemas.microsoft.com/office/drawing/2014/main" id="{9FCCB0F4-1178-47C1-9EE2-234EA715C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 xmlns:a16="http://schemas.microsoft.com/office/drawing/2014/main" id="{CB01BF0B-7EB0-4C18-80BE-20D2EAC048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 xmlns:a16="http://schemas.microsoft.com/office/drawing/2014/main"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 xmlns:a16="http://schemas.microsoft.com/office/drawing/2014/main" id="{A8A9C00D-0425-4E68-A1DE-BCE5BD6BBD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 xmlns:a16="http://schemas.microsoft.com/office/drawing/2014/main"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 xmlns:a16="http://schemas.microsoft.com/office/drawing/2014/main" id="{D4291668-8AF0-4784-BC06-870768F53F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 xmlns:a16="http://schemas.microsoft.com/office/drawing/2014/main"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 xmlns:a16="http://schemas.microsoft.com/office/drawing/2014/main"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 xmlns:a16="http://schemas.microsoft.com/office/drawing/2014/main" id="{BC28A765-6E8B-4352-BD0C-35474F70AC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 xmlns:a16="http://schemas.microsoft.com/office/drawing/2014/main"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 xmlns:a16="http://schemas.microsoft.com/office/drawing/2014/main" id="{6088D59F-32BD-4932-9C22-9AA0FCDA74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 xmlns:a16="http://schemas.microsoft.com/office/drawing/2014/main"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 xmlns:a16="http://schemas.microsoft.com/office/drawing/2014/main"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 xmlns:a16="http://schemas.microsoft.com/office/drawing/2014/main" id="{571C0498-7105-455E-8B0A-233F850F18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 xmlns:a16="http://schemas.microsoft.com/office/drawing/2014/main" id="{F6FA78CC-C0B1-422F-B535-05580A9716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 xmlns:a16="http://schemas.microsoft.com/office/drawing/2014/main"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 xmlns:a16="http://schemas.microsoft.com/office/drawing/2014/main"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 xmlns:a16="http://schemas.microsoft.com/office/drawing/2014/main" id="{F8C26D97-8DA4-4556-92E4-2AE66B365B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 xmlns:a16="http://schemas.microsoft.com/office/drawing/2014/main"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 xmlns:a16="http://schemas.microsoft.com/office/drawing/2014/main" id="{11F0B045-803C-4067-A182-066EEB2C4F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 xmlns:a16="http://schemas.microsoft.com/office/drawing/2014/main"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 xmlns:a16="http://schemas.microsoft.com/office/drawing/2014/main" id="{8B8B673A-100E-9F79-B472-196CC63A586D}"/>
              </a:ext>
            </a:extLst>
          </p:cNvPr>
          <p:cNvSpPr>
            <a:spLocks noGrp="1"/>
          </p:cNvSpPr>
          <p:nvPr>
            <p:ph type="title"/>
          </p:nvPr>
        </p:nvSpPr>
        <p:spPr>
          <a:xfrm>
            <a:off x="5291668" y="65308"/>
            <a:ext cx="5914205" cy="5608127"/>
          </a:xfrm>
        </p:spPr>
        <p:txBody>
          <a:bodyPr vert="horz" lIns="91440" tIns="45720" rIns="91440" bIns="45720" rtlCol="0" anchor="b">
            <a:noAutofit/>
          </a:bodyPr>
          <a:lstStyle/>
          <a:p>
            <a:pPr algn="just"/>
            <a:r>
              <a:rPr lang="es-CO" sz="2000" cap="none" dirty="0">
                <a:latin typeface="Arial"/>
                <a:cs typeface="Arial"/>
              </a:rPr>
              <a:t>Estas palabras hacen renacer con nuevas fuerzas su fervor y se preparan a recibir al Hijo de Dios con fuerza de corazón. </a:t>
            </a:r>
            <a:endParaRPr lang="es-ES"/>
          </a:p>
          <a:p>
            <a:pPr algn="just"/>
            <a:r>
              <a:rPr lang="es-CO" sz="2000" cap="none" dirty="0">
                <a:latin typeface="Arial"/>
                <a:cs typeface="Arial"/>
              </a:rPr>
              <a:t>La misma noche de las conversaciones, María y José llegan al pueblo y sin un lugar donde hospedarse, aceptan pasar la noche en un establo, lugar donde nace el Rey de reyes. Una estrella guía a los pastores hasta el humilde sitio en donde el coro de Ángeles y la luz rutilante de la estrella les confirman el milagro. </a:t>
            </a:r>
          </a:p>
          <a:p>
            <a:endParaRPr lang="en-US" sz="1400"/>
          </a:p>
        </p:txBody>
      </p:sp>
      <p:pic>
        <p:nvPicPr>
          <p:cNvPr id="3" name="Imagen 3">
            <a:extLst>
              <a:ext uri="{FF2B5EF4-FFF2-40B4-BE49-F238E27FC236}">
                <a16:creationId xmlns="" xmlns:a16="http://schemas.microsoft.com/office/drawing/2014/main" id="{3A28E261-5881-E25E-44B7-7D133CB497C2}"/>
              </a:ext>
            </a:extLst>
          </p:cNvPr>
          <p:cNvPicPr>
            <a:picLocks noChangeAspect="1"/>
          </p:cNvPicPr>
          <p:nvPr/>
        </p:nvPicPr>
        <p:blipFill rotWithShape="1">
          <a:blip r:embed="rId4"/>
          <a:srcRect l="16228" r="11169" b="-1"/>
          <a:stretch/>
        </p:blipFill>
        <p:spPr>
          <a:xfrm>
            <a:off x="988824" y="995213"/>
            <a:ext cx="3856307" cy="452731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38199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5"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77" name="Group 76">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8"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9"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2"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7"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19"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4"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5"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6"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7"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8"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9"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0"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1"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 xmlns:a16="http://schemas.microsoft.com/office/drawing/2014/main" id="{05E7F237-1C18-9AE0-FB1C-49FD27AECF6A}"/>
              </a:ext>
            </a:extLst>
          </p:cNvPr>
          <p:cNvSpPr>
            <a:spLocks noGrp="1"/>
          </p:cNvSpPr>
          <p:nvPr>
            <p:ph type="title"/>
          </p:nvPr>
        </p:nvSpPr>
        <p:spPr>
          <a:xfrm>
            <a:off x="1876424" y="3963563"/>
            <a:ext cx="8791575" cy="2617854"/>
          </a:xfrm>
        </p:spPr>
        <p:txBody>
          <a:bodyPr vert="horz" lIns="91440" tIns="45720" rIns="91440" bIns="45720" rtlCol="0" anchor="b">
            <a:noAutofit/>
          </a:bodyPr>
          <a:lstStyle/>
          <a:p>
            <a:pPr algn="just"/>
            <a:r>
              <a:rPr lang="es-PR" sz="2000" cap="none" dirty="0">
                <a:latin typeface="Arial"/>
                <a:cs typeface="Arial"/>
              </a:rPr>
              <a:t>Dios ha bajado en la pobreza para enseñar a los hombres de buena voluntad.</a:t>
            </a:r>
            <a:endParaRPr lang="es-ES"/>
          </a:p>
          <a:p>
            <a:pPr algn="just"/>
            <a:r>
              <a:rPr lang="es-PR" sz="2000" cap="none" dirty="0">
                <a:latin typeface="Arial"/>
                <a:cs typeface="Arial"/>
              </a:rPr>
              <a:t>La idea central de la idea en la Buena Nueva que profetiza Juan, el Bautista, y que se concreta en Cristo, el Salvador del Mundo. El pueblo judío cifraba en él sus esperanzas de verse libre del yugo de poderosas naciones extranjeras. Era una forma de transformar la justaba y opresión en la que vivían.</a:t>
            </a:r>
          </a:p>
          <a:p>
            <a:endParaRPr lang="en-US" sz="1600"/>
          </a:p>
        </p:txBody>
      </p:sp>
      <p:pic>
        <p:nvPicPr>
          <p:cNvPr id="3" name="Imagen 3">
            <a:extLst>
              <a:ext uri="{FF2B5EF4-FFF2-40B4-BE49-F238E27FC236}">
                <a16:creationId xmlns="" xmlns:a16="http://schemas.microsoft.com/office/drawing/2014/main" id="{9DAF658B-543C-188F-AECE-624295A92A50}"/>
              </a:ext>
            </a:extLst>
          </p:cNvPr>
          <p:cNvPicPr>
            <a:picLocks noChangeAspect="1"/>
          </p:cNvPicPr>
          <p:nvPr/>
        </p:nvPicPr>
        <p:blipFill rotWithShape="1">
          <a:blip r:embed="rId4"/>
          <a:srcRect r="1825" b="3"/>
          <a:stretch/>
        </p:blipFill>
        <p:spPr>
          <a:xfrm>
            <a:off x="6094097" y="58491"/>
            <a:ext cx="3864305" cy="289380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 xmlns:p14="http://schemas.microsoft.com/office/powerpoint/2010/main" val="212165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320</TotalTime>
  <Words>1499</Words>
  <Application>Microsoft Office PowerPoint</Application>
  <PresentationFormat>Personalizado</PresentationFormat>
  <Paragraphs>89</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Circuito</vt:lpstr>
      <vt:lpstr>El Dios de las justicia </vt:lpstr>
      <vt:lpstr>“El Dios de la justicia” es una obra de teatro de la autoría Mario augusto Rodríguez. Esta obra fue creada con la finalidad de representar la Navidad en vivo, durante el programa navideño del Instituto Justo Arosemena, donde el escritor laboraba. </vt:lpstr>
      <vt:lpstr>La misma es:”…un ensayo teatral en el me tomo algunas licencias con los hechos y con los protagonistas para convertirlas en un mensaje”. (rodríguez,  (Mario. 2001).  En espera de la promesa. “El Dios de la justicia” está inspirado en los hechos bíblicos.</vt:lpstr>
      <vt:lpstr>El autor tomó como referencia los relatos evangélicos del Nacimiento de Jesús para elaborar una obra de gran contenido cristiano. Esta obra pertenece al género dramático, en la que enfrenta a los personajes a una situación conflictiva a la que esperan darle solución.   </vt:lpstr>
      <vt:lpstr>El título justifica la relación con la trama. En un momento de desesperación y sufrimiento en el que los grupos de campesinos padecen bajo el poder de los poderosos y se ansía un alivio, un cambio que lleve al logro de la justicia, la paz y la felicidad; un pueblo creyente ve concretizada su espera en el advenimiento del Hijo de Dios, el que vendrá a continuar el mundo.  </vt:lpstr>
      <vt:lpstr> Es, además, este paratexto muy significativo, pues cifra y especifica la gran esperanza de la humanidad en el ser supremo, todo equidad e igualdad para la tierra. Una luz en la oscuridad. La temática predominante es el esperado nacimiento del Redentor, en el que se hará el plan divino de la salvación del hombre creyente y prácticamente, acontecimiento esperado por el pueblo escogido.</vt:lpstr>
      <vt:lpstr>Un grupo de pastores, gente humilde del pueblo de Belén comenta la situación de miseria y padecimiento en el que viven, quizás por los pecados que han cometido, por la cual Dios les ha vuelto el rostro. Pero, animados por su fe, acogen las palabras del profeta Juan, el Bautista, quien les dice: “Que el  Salvador no vendrá con ejércitos ni con deseos de venganza, sino que será el Señor de la Paz”.  </vt:lpstr>
      <vt:lpstr>Estas palabras hacen renacer con nuevas fuerzas su fervor y se preparan a recibir al Hijo de Dios con fuerza de corazón.  La misma noche de las conversaciones, María y José llegan al pueblo y sin un lugar donde hospedarse, aceptan pasar la noche en un establo, lugar donde nace el Rey de reyes. Una estrella guía a los pastores hasta el humilde sitio en donde el coro de Ángeles y la luz rutilante de la estrella les confirman el milagro.  </vt:lpstr>
      <vt:lpstr>Dios ha bajado en la pobreza para enseñar a los hombres de buena voluntad. La idea central de la idea en la Buena Nueva que profetiza Juan, el Bautista, y que se concreta en Cristo, el Salvador del Mundo. El pueblo judío cifraba en él sus esperanzas de verse libre del yugo de poderosas naciones extranjeras. Era una forma de transformar la justaba y opresión en la que vivían. </vt:lpstr>
      <vt:lpstr>La obra está escrita en prosa, en ella sobresale, el diálogo en forma directa y hay pocas interrupciones del narrador. La obra emplea el habla corriente de la gente humilde, es sencilla, llana y de fácil comprensión. Este lenguaje permite la viveza En el diálogo y la faculta de acercarnos mejor a la caracterización del personaje. En las intervenciones podemos observar un suave lirismo </vt:lpstr>
      <vt:lpstr>en las expresiones que contribuyen, sin rebuscamiento, a la fuerza comunicativa y a los recursos simbólicos para producir los efectos en el desarrollo de la obra.     Encontramos en el texto la función emotiva en reiteradas ocasiones. Las expresiones de tristeza desesperanzan de los pastores al inicio de la obra, en la ilusión y esperanza de estos mismos personajes y en los de alabanza que hacen a María. José y luego los ángeles, al niño Dios. </vt:lpstr>
      <vt:lpstr>La función referencial está especialmente marcada en los discursos de Juan, El Bautista, pues él les brinda información a los pastores sobre el redentor. La estética se da a los largo del discurso, a través del empleo de numerosos rasgos estilísticos, como la metáfora (“El será la luz que alumbrará  la oscuridad… ”), el símil.. ”sus cuerpos vencidos rodarán por el suelo como las espigas azotadas por el furioso vendaval”), la anáfora, la reduplicación, polisíndeton, adjetivaciones, entre algunas.    </vt:lpstr>
      <vt:lpstr>Por supuesto que la conativa tiene un lugar preferencial, puesto que lo que persigue, al final de cuentas, es que el mensaje provoque al espectador, una reacción de cambios de actitud, de la vida, que cautive más su corazón que su atención. Además,  el texto posee diversas acotaciones de valor referencial para quien actúa y quien lee la obra.  </vt:lpstr>
      <vt:lpstr> “El Dios de la justicia" posee un estilo sencillo y natural, con gran emotividad. El empleo del diálogo directo, gran cantidad de recursos estilísticos, el monólogo, la adjetivación contribuyen a la tensión que se desea alcanzar. Escrita intencionalmente para calcar en los sentimientos del público,  de allí que sea enérgica, vehemente y sublime, con un rasgo lirico. </vt:lpstr>
      <vt:lpstr> En ella podemos observar un estado de mejoreramente espiritual y anímico de los personajes (pastores) que se encuentran primero con Juan y por último con José y María, en quienes ven un anticipo de la bondad de Dios y por últimos con Jesús. La obra está estructurada en dos actos, cada uno de cinco escenas. curiosamente observamos que el autor intitula los actos de manera separada: “el primero” El Dios que ha de venir”, </vt:lpstr>
      <vt:lpstr>en el que expone el inicio y conflicto de la obra. Es el acto más largo; y el segundo, "El nacimiento del Redentor” como augurando la solución al problema, con este subtitulo alentador.   El desarrollo de la obra es el tradicional de introducción, nudo y desenlace, con la salvedad que no presenta tres actos, sino sólo dos. </vt:lpstr>
      <vt:lpstr> En ellos las escenas difieren en duración: los más largos ponen de relieve los diálogos de los personajes entre sí, sobre los hechos que acontece; en cambio, las más cortas, cobran fuerzas en el clímax de la escenificación, en lo sublime del suceso que transcurre; Por ejemplo: la cuarta escena del segundo acto, en la que José, María y un coro celestial adoran al niño Dios.  </vt:lpstr>
      <vt:lpstr>Son también estas escenas, las que se encaminan en la vía de lograr acaparar las emociones y los pensamientos del auditorio. Las escenas van encadenadas en sentido cronológico. Se trata, pues, de lograr una reacción positiva en el público, hacerlos reflexionar sobre la vida, la opresión a la que muchos están sometidos: pobreza, abandono, la fe en Dios, único Ser justo, en quien podemos lograr la libertad total y absoluta;  </vt:lpstr>
      <vt:lpstr>Jesús, nuestra esperanza, la alegría de que al final de los tiempos, el bien triunfará sobre el mal. Aquí, el dramaturgo está a nivel de sus personajes, seres humanos que en el texto comparten una misma esperanza una misma fe. El texto es rico en variaciones entonativas: exclamaciones: ¡Es el profeta!, interrogaciones:” ¿cómo llegara?, dubitaciones: </vt:lpstr>
      <vt:lpstr>”Quizás pecaron nuestros antepasado”, mismo que se realizan debido a la actitud exaltada de los personajes,  a sus confunciones y estado anímico.  El reiterado el empleo de la oración simple en orden regular. Sujeto, verbo, predicado. “La peste devora los rebaños”. A veces hay elipsis nominal: “Somos pobres”. los periodos son breves. </vt:lpstr>
      <vt:lpstr> Se nota el juego de los tres tiempos verbales en los diálogos: el pasado y el presente,  al hablar del pueblo y la opresión en la que viven. “Tengo miedo”; y el futuro predominante al referirse al Redentor” Dios vendrá…será el Dios de todos...”.También se hacen presentes los modos indicativos y subjuntivo, manifestando a la realidad de los sucesos y el anhelo del pueblo. </vt:lpstr>
      <vt:lpstr>El predominio del verbo ser (es, somos, será, ser son sea), desde el inicio de los diálogos, permiten vislumbrar la esencia, la fuerte presencia del tema y del personaje en el texto:” ¡Es como si…”  El uso de una terminología sencilla es propio del grupo humilde al que se oye hablar de la obra. </vt:lpstr>
      <vt:lpstr> Hay una gran fuerza lírica presente en el texto, ya que la temática eleva la semántica de los conceptos. Plenitud. Para una mejor compresión de la relación  personajes- escenas, desarrollaremos un cuadro explicativo. Como podemos observar, ningún personaje parcipa de todas las escenas. Sin embargo, los pastores intervienen un mayor número de veces, dándonos a conocer la situación de pobreza material, de esperanza y de fervor en que viven María y José, que de ordinario, son el centro de atención, pues a través de ellos llega El Salvador,</vt:lpstr>
      <vt:lpstr>no son más que personajes secundarios. Su aparición se reduce a una escena en el primer acto y tres en el segundo, a razón, tal vez, de que ésta es necesaria a medida que se acerca el milagro del nacimiento de Jesús. Es de suma importancia la única aparición del profeta, pues ésta lleva aumentar el ansia de los personajes por el esperado advenimiento, por ello se coloca en la segunda escena del primer acto. </vt:lpstr>
      <vt:lpstr>Esta sola aparición marca la diferencia entre la obra. Las apariciones esporádicas de posadero y los ángeles son incidentales para dar seguimiento y cumplimiento al relato bíblico.  Para logra un acercamiento a la pieza teatral, es necesario encontrar los caracteres y su relación en la unidad de la trama.  </vt:lpstr>
      <vt:lpstr>Aunque no interviene directamente en ninguna de las escenas, la razón de ser de la obra y su tema principal derivan del personaje Dios, quien con su poder infinito vendrá a realizar el cambio en la vida de pobres y sencillos, de ricos y poderoso; quien cambiará el mundo de oscuridad a uno de luz. Es pues, el personaje principal. Representa para los pueblos, todo el cúmulo de perfecciones y virtudes. </vt:lpstr>
      <vt:lpstr>Juan, el Bautista,  podríamos decir, es una de las licencias que se toma el autor al escribir la obra, pues si recurrimos a las Segundas Escrituras, contamos que este personaje no pudo haber anunciado nada a los pastores, pues sólo era seis meses mayor que el Salvador del Mundo. Cuando el ángel Gabriel anuncia a María que quedará encinta, añade:  “Ahí tiene a tu pariente Isabel…  se encuentra ya en el sexto mes de embarazo.” lic.: 1,36. </vt:lpstr>
      <vt:lpstr>Así confirmamos que el autor se vale del hecho de que Juan, efectivamente, si fue el profeta escogido por Dios para preparar el camino del Señor, pero lo adelanta en el tiempo y pone en su boca el discurso que reanimará la fe y esperanza del pueblo elegido.  La dulce joven María: humilde hermosa, sencillas y obediente.es la escogida para ser la madre de Cristo.  </vt:lpstr>
      <vt:lpstr>Sus muchas virtudes anticipan ya la pureza y el amor de Dios por los suyos. Sobresalen en ella la sencillez y la plena confianza que deposita en el padre. José es otro personaje en el que se revelan muchas de las virtudes que posee el Redentor. Escogido para tan grande misión, José es justo, sabio, trabajador, el hombre orate, que cree y espera en el Señor.   </vt:lpstr>
      <vt:lpstr>Es de relevancia. también, el observar cómo los pastores no reciben nombre alguno, sino que son designados: primero, segundo y tercero. Curiosamente, cabe decir que estos pastores representan a todo un pueblo,   a toda la humanidad, con sus diversas opiniones y parecer; con sus propias expectativas, que pueden ser encontradas a fines, pero con una misma ilusión, que al fin y al cabo, es la de todos: alcanzar la justicia, la paz y la felicidad. </vt:lpstr>
      <vt:lpstr>El pastor primero, aunque se desespera al principio, se siente reconfortado al pensar en la promesa de salvación que hizo Dios a su pueblo. El segundo, piensa equivocadamente en un Dios vengador, que vendrá a erradicar el mal con ejércitos a los cuales se unirá. El tercero,  también espera combatir para cambiar su vida y se alegra con las palabras del profeta. </vt:lpstr>
      <vt:lpstr>Las pastoras, por su parte, también creen en la promesa de que un Redentor vendrá. La primera duda, pero se siente feliz  antes las palabras de Juan. La segunda, teme y confía a la vez, en que el poder  de Dios transformará su forma de vida. La tercera anima a sus compañeros a creer y a esperar, preparándose con castidad y pureza de corazón a recibir el señor. </vt:lpstr>
      <vt:lpstr>El poderoso es un que representa en cierta medida el sentimiento. La acción de “recibir”, de dar posada, de “albergar “, “de apertura “, es lo que debemos tener para encontrarnos con el Redentor del mundo, quien empezará por redimir y trasformar almas. Intervienen, también, personajes como el Ángel,  el coro celestial y los pastores, quienes forman parte de una colectividad y en un momento dado participan para elevar la fuerza de la acción. </vt:lpstr>
      <vt:lpstr>En teatro, cada objeto simboliza o refuerza una idea. En “El Dios de la Justicia “, son relevantes los ambientes de pobreza que se suceden en los diversos escenarios, sobretodo los del establo y la estrella. La obra se desarrolla en un espacio geográfico histórico bien definido,  pues se ubica en los campos, en las afueras de la ciudad de Belén, entre los años 7 ó 6 antes de Cristo, donde según la Biblia</vt:lpstr>
      <vt:lpstr>acontecen los sucesos que hoy conocemos como la “Navidad del Señor.” A medida que los acontecimientos transcurren, el escenario se va ubicando más y más cerca del humilde portal. “El Dios de la justicia” posee un espacio social marcado y a pesar de que en escena sólo aparecen los de la clase humilde y sencilla de los pastores, se deja entrever la casta poderosa de los ricos y nobles, quienes oprimen y explotan a los anteriores, sin misericordia. Se refleja, también, un clima espiritual: </vt:lpstr>
      <vt:lpstr>Existe una oposición en los corazones de los participantes, se espira un ambiente de ansiedad. Hay intranquilidad, pesimismo; una situación los agobia y sólo los mantiene su esperanza en el que ha de venir. Podemos observar cómo el autor se vale de la técnica de la memoria emotiva,   </vt:lpstr>
      <vt:lpstr>para calar en el público con su mensaje, Rememora un evento que cada año toca el corazón de los creyentes, logra a través del tratamiento de este tema religioso, llevar un anuncio de esperanza, y positivismo a toda una colectividad con diversidad de problemas, tanto personales como sociales. “El Dios de la justicia” plantea en su obra un tema muy conocido, pero siempre nuevo  en cualquier ambiente, pues el mismo es de carácter universal y trascedente.</vt:lpstr>
      <vt:lpstr>Imágenes de cortesía</vt:lpstr>
      <vt:lpstr>https://ar.pinterest.com/pin/492581277968617775/  https://es.123rf.com/photo_175114918_pesebre-navide%c3%b1o-de-dibujos-animados.html  https://blog.cancaonova.com/chile/2012/01/los-reyes-magos-visitan-a-jose-maria-y-jesus/   http://la-semilla-de-cada-dia.blogspot.com/2016/07/id-y-proclamad-que-el-reino-de-dios.html   https://www.facebook.com/photo/?fbid=425700493039895&amp;set=a.425700469706564   https://happylearning.tv/la-oracion-sujeto-y-predicado/     https://www.spanishunicorn.com/wp-content/uploads/2018/04/subjuntivo-ejercicios-futuro.png  https://verbodivino.org/product/la-humildad-de-dios/   https://cadenaser.com/programa/2020/05/18/la_ventana/1589815133_151355.html   https://www.istockphoto.com/es/editor/1208771901#doc=n4ig5gpg9gthauananiaxka7gswcbwat0bgabgcyawaghaimzaphippckuewdsbdadyb1piv</vt:lpstr>
      <vt:lpstr>https://puzzlefactory.com/es/rompecabezas-navidad/423199-pastores-de-bel%c3%a9n-rompecabezas  https://clubperlita.wordpress.com/2015/12/10/la-estrella-de-belen-2/  https://www.blinklearning.com/courseplayer/clases2.php?idclase=110846566&amp;idcurso=1931986  https://docplayer.es/53102700-texto-para-lengua-y-literatura-educacion-general-basica-quinto-grado-monica-cecilia-burbano-de-lara-moncayo.h  https://i.ytimg.com/vi/8umjqrons6u/maxresdefault.jpg  https://violetaviolett.blogspot.com/2016/07/la-oscuridad-y-la-luz.html  https://img2.freepng.es/20180226/sve/kisspng-restaurant-eating-couple-meal-  illustration-eat-the-couple-5a93e0df01db65.4428501315196407990076.jpg  https://studylib.es/doc/6795358/g%c3%a9nero-l%c3%adrico</vt:lpstr>
      <vt:lpstr> http://www.revistadeartes.com.ar/xxv_teatro_comediadelarte.html  https://www.servindi.org/02/08/2017/pueblos-andinos-celebran-el-dia-de-la-pachamama  https://truewaykids.com/es/sendero-de-navidad-1-maria-y-el-angel/  https://labandadiario.com/allanen-el-camino-del-senor/  https://www.agustinosrecoletos.org/actualidad/7617/san-jose-hombre-justo#lg=1&amp;slide=1  https://www.bible.com/es/reading-plans/2894-las-ensenanzas-de-jesus/day/6   https://shopbwana.com/product/cl42sg1vo609209jrx6jte2g8  https://rafapolab.files.wordpress.com/2014/03/jesc3bas-alimenta.jpg </vt:lpstr>
      <vt:lpstr>https://www.pinterest.com.mx/pin/747034656962061400/?mt=login  https://sputniknewsbrasil.com.br/20210709/ruanda-envia-mil-homens-para-mocambique-para-ajudar-a-combater-insurgencia-ligada-ao-daesh-17757847.html  https://thptnganamst.edu.vn/top-76-imagen-dibujos-de-humildad/  https://www.wallpaperuse.com/vies/hwhjw/</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Juan_Borace</dc:creator>
  <cp:lastModifiedBy>Juan_Borace</cp:lastModifiedBy>
  <cp:revision>1740</cp:revision>
  <dcterms:created xsi:type="dcterms:W3CDTF">2023-06-09T15:50:42Z</dcterms:created>
  <dcterms:modified xsi:type="dcterms:W3CDTF">2023-07-18T13:50:09Z</dcterms:modified>
</cp:coreProperties>
</file>