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 id="2147483662" r:id="rId3"/>
  </p:sldMasterIdLst>
  <p:notesMasterIdLst>
    <p:notesMasterId r:id="rId18"/>
  </p:notesMasterIdLst>
  <p:sldIdLst>
    <p:sldId id="268" r:id="rId4"/>
    <p:sldId id="261" r:id="rId5"/>
    <p:sldId id="256" r:id="rId6"/>
    <p:sldId id="258" r:id="rId7"/>
    <p:sldId id="257" r:id="rId8"/>
    <p:sldId id="259" r:id="rId9"/>
    <p:sldId id="260" r:id="rId10"/>
    <p:sldId id="263" r:id="rId11"/>
    <p:sldId id="265" r:id="rId12"/>
    <p:sldId id="262" r:id="rId13"/>
    <p:sldId id="269" r:id="rId14"/>
    <p:sldId id="267" r:id="rId15"/>
    <p:sldId id="264"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8743" autoAdjust="0"/>
  </p:normalViewPr>
  <p:slideViewPr>
    <p:cSldViewPr>
      <p:cViewPr>
        <p:scale>
          <a:sx n="60" d="100"/>
          <a:sy n="60" d="100"/>
        </p:scale>
        <p:origin x="-786" y="-4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3d3" qsCatId="3D" csTypeId="urn:microsoft.com/office/officeart/2005/8/colors/colorful1" csCatId="colorful" phldr="1"/>
      <dgm:spPr/>
    </dgm:pt>
    <dgm:pt modelId="{476E4177-EF8D-419E-AB8A-93E66CC82482}">
      <dgm:prSet phldrT="[Text]" custT="1"/>
      <dgm:spPr/>
      <dgm:t>
        <a:bodyPr lIns="73152" tIns="274320" rIns="73152"/>
        <a:lstStyle/>
        <a:p>
          <a:pPr algn="l" defTabSz="914400">
            <a:buNone/>
          </a:pPr>
          <a:r>
            <a:rPr lang="es-ES_tradnl" sz="1800" b="1" noProof="0" smtClean="0">
              <a:latin typeface="Corbel" pitchFamily="34" charset="0"/>
            </a:rPr>
            <a:t>Facebook</a:t>
          </a:r>
        </a:p>
        <a:p>
          <a:pPr algn="l" defTabSz="914400">
            <a:buNone/>
          </a:pPr>
          <a:r>
            <a:rPr lang="es-ES" sz="1200" noProof="0" smtClean="0">
              <a:latin typeface="Corbel" pitchFamily="34" charset="0"/>
            </a:rPr>
            <a:t>Es una herramienta social para conectar personas, descubrir y crear nuevas amistades, subir fotos y compartir vínculos de paginas externas y videos</a:t>
          </a:r>
          <a:r>
            <a:rPr lang="es-ES" sz="1100" noProof="0" smtClean="0">
              <a:latin typeface="Corbel" pitchFamily="34" charset="0"/>
            </a:rPr>
            <a:t>.</a:t>
          </a:r>
          <a:endParaRPr lang="es-ES_tradnl" sz="1100" noProof="0" dirty="0">
            <a:latin typeface="Corbel" pitchFamily="34" charset="0"/>
          </a:endParaRPr>
        </a:p>
      </dgm:t>
    </dgm:pt>
    <dgm:pt modelId="{50A25A56-CEA1-40EB-822C-18475EA4B47A}" type="parTrans" cxnId="{9A40B199-C1E6-4AA6-9486-07915ED7CAE7}">
      <dgm:prSet/>
      <dgm:spPr/>
      <dgm:t>
        <a:bodyPr/>
        <a:lstStyle/>
        <a:p>
          <a:endParaRPr lang="es-ES_tradnl" noProof="0"/>
        </a:p>
      </dgm:t>
    </dgm:pt>
    <dgm:pt modelId="{A91F7A1B-DD1E-4B26-839C-2A5EF0A403AD}" type="sibTrans" cxnId="{9A40B199-C1E6-4AA6-9486-07915ED7CAE7}">
      <dgm:prSet/>
      <dgm:spPr/>
      <dgm:t>
        <a:bodyPr/>
        <a:lstStyle/>
        <a:p>
          <a:endParaRPr lang="es-ES_tradnl" noProof="0"/>
        </a:p>
      </dgm:t>
    </dgm:pt>
    <dgm:pt modelId="{5DD0A7D4-5781-4819-AF33-C5CE25A2D297}">
      <dgm:prSet phldrT="[Text]" custT="1"/>
      <dgm:spPr/>
      <dgm:t>
        <a:bodyPr lIns="73152" tIns="274320" rIns="73152"/>
        <a:lstStyle/>
        <a:p>
          <a:pPr algn="l" defTabSz="914400">
            <a:buNone/>
          </a:pPr>
          <a:r>
            <a:rPr lang="es-ES_tradnl" sz="1800" b="1" noProof="0" dirty="0" smtClean="0">
              <a:latin typeface="Corbel" pitchFamily="34" charset="0"/>
            </a:rPr>
            <a:t>Google+</a:t>
          </a:r>
        </a:p>
        <a:p>
          <a:r>
            <a:rPr lang="es-ES" sz="1200" noProof="0" dirty="0" smtClean="0">
              <a:latin typeface="Corbel" pitchFamily="34" charset="0"/>
            </a:rPr>
            <a:t>Gracias al inmenso protagonismo y poder de Google en internet,  este sitio brinda facilidades para crear redes de amigos y organizarlos en los llamados círculos.</a:t>
          </a:r>
          <a:endParaRPr lang="es-PA" sz="1200" noProof="0" dirty="0" smtClean="0">
            <a:latin typeface="Corbel" pitchFamily="34" charset="0"/>
          </a:endParaRPr>
        </a:p>
      </dgm:t>
    </dgm:pt>
    <dgm:pt modelId="{05B7C26E-C389-4346-849B-05526EF2C457}" type="parTrans" cxnId="{7417CC53-98FE-43F4-BF56-8508FB7DA803}">
      <dgm:prSet/>
      <dgm:spPr/>
      <dgm:t>
        <a:bodyPr/>
        <a:lstStyle/>
        <a:p>
          <a:endParaRPr lang="es-ES_tradnl" noProof="0"/>
        </a:p>
      </dgm:t>
    </dgm:pt>
    <dgm:pt modelId="{FD53903F-8A86-4D24-917A-36748269F973}" type="sibTrans" cxnId="{7417CC53-98FE-43F4-BF56-8508FB7DA803}">
      <dgm:prSet/>
      <dgm:spPr/>
      <dgm:t>
        <a:bodyPr/>
        <a:lstStyle/>
        <a:p>
          <a:endParaRPr lang="es-ES_tradnl" noProof="0"/>
        </a:p>
      </dgm:t>
    </dgm:pt>
    <dgm:pt modelId="{77AF15ED-F058-4A0B-B979-9880C6062DF0}">
      <dgm:prSet phldrT="[Text]" custT="1"/>
      <dgm:spPr/>
      <dgm:t>
        <a:bodyPr lIns="73152" tIns="274320" rIns="73152"/>
        <a:lstStyle/>
        <a:p>
          <a:pPr algn="l" defTabSz="914400">
            <a:buNone/>
          </a:pPr>
          <a:r>
            <a:rPr lang="es-ES_tradnl" sz="2200" noProof="0" dirty="0" err="1" smtClean="0">
              <a:latin typeface="Corbel" pitchFamily="34" charset="0"/>
            </a:rPr>
            <a:t>Twitter</a:t>
          </a:r>
          <a:endParaRPr lang="es-ES_tradnl" sz="2200" noProof="0" dirty="0" smtClean="0">
            <a:latin typeface="Corbel" pitchFamily="34" charset="0"/>
          </a:endParaRPr>
        </a:p>
        <a:p>
          <a:pPr algn="l" defTabSz="914400">
            <a:buNone/>
          </a:pPr>
          <a:r>
            <a:rPr lang="es-ES" sz="1150" noProof="0" dirty="0" smtClean="0">
              <a:latin typeface="Corbel" pitchFamily="34" charset="0"/>
            </a:rPr>
            <a:t>Es la plataforma de comunicación en tiempo real, más importante que existe en la actualidad.</a:t>
          </a:r>
        </a:p>
        <a:p>
          <a:pPr algn="l" defTabSz="914400">
            <a:buNone/>
          </a:pPr>
          <a:r>
            <a:rPr lang="es-ES" sz="1150" noProof="0" dirty="0" smtClean="0">
              <a:latin typeface="Corbel" pitchFamily="34" charset="0"/>
            </a:rPr>
            <a:t>Los usuarios pueden suscribirse a los </a:t>
          </a:r>
          <a:r>
            <a:rPr lang="es-ES" sz="1150" noProof="0" dirty="0" err="1" smtClean="0">
              <a:latin typeface="Corbel" pitchFamily="34" charset="0"/>
            </a:rPr>
            <a:t>Tweets</a:t>
          </a:r>
          <a:r>
            <a:rPr lang="es-ES" sz="1150" noProof="0" dirty="0" smtClean="0">
              <a:latin typeface="Corbel" pitchFamily="34" charset="0"/>
            </a:rPr>
            <a:t> de otros, a esto se le llama "seguir" y a los suscriptores se les llaman "seguidores".</a:t>
          </a:r>
          <a:endParaRPr lang="es-ES_tradnl" sz="1150" noProof="0" dirty="0">
            <a:latin typeface="Corbel" pitchFamily="34" charset="0"/>
          </a:endParaRPr>
        </a:p>
      </dgm:t>
    </dgm:pt>
    <dgm:pt modelId="{0DF2CDB2-0880-4047-8447-A17EAE7580E4}" type="parTrans" cxnId="{CD3B69F4-72CF-49E2-8926-8FD63E771977}">
      <dgm:prSet/>
      <dgm:spPr/>
      <dgm:t>
        <a:bodyPr/>
        <a:lstStyle/>
        <a:p>
          <a:endParaRPr lang="es-ES_tradnl" noProof="0"/>
        </a:p>
      </dgm:t>
    </dgm:pt>
    <dgm:pt modelId="{E3B236AA-E864-46E4-BC91-F2D73633FEA4}" type="sibTrans" cxnId="{CD3B69F4-72CF-49E2-8926-8FD63E771977}">
      <dgm:prSet/>
      <dgm:spPr/>
      <dgm:t>
        <a:bodyPr/>
        <a:lstStyle/>
        <a:p>
          <a:endParaRPr lang="es-ES_tradnl" noProof="0"/>
        </a:p>
      </dgm:t>
    </dgm:pt>
    <dgm:pt modelId="{5DF8D196-4D3D-4940-9F32-682169997D7A}">
      <dgm:prSet phldrT="[Text]" custT="1"/>
      <dgm:spPr/>
      <dgm:t>
        <a:bodyPr lIns="73152" tIns="274320" rIns="73152"/>
        <a:lstStyle/>
        <a:p>
          <a:pPr algn="l" defTabSz="914400">
            <a:buNone/>
          </a:pPr>
          <a:r>
            <a:rPr lang="es-ES_tradnl" sz="2200" noProof="0" dirty="0" err="1" smtClean="0">
              <a:latin typeface="Corbel" pitchFamily="34" charset="0"/>
            </a:rPr>
            <a:t>Linkedlin</a:t>
          </a:r>
          <a:endParaRPr lang="es-ES_tradnl" sz="2200" noProof="0" dirty="0" smtClean="0">
            <a:latin typeface="Corbel" pitchFamily="34" charset="0"/>
          </a:endParaRPr>
        </a:p>
        <a:p>
          <a:r>
            <a:rPr lang="es-ES" sz="1100" noProof="0" dirty="0" smtClean="0">
              <a:latin typeface="Corbel" pitchFamily="34" charset="0"/>
            </a:rPr>
            <a:t>Es una red orientada a los negocios y para compartir en el ámbito profesional.</a:t>
          </a:r>
          <a:endParaRPr lang="es-PA" sz="1100" noProof="0" dirty="0" smtClean="0">
            <a:latin typeface="Corbel" pitchFamily="34" charset="0"/>
          </a:endParaRPr>
        </a:p>
        <a:p>
          <a:r>
            <a:rPr lang="es-ES" sz="1100" noProof="0" dirty="0" smtClean="0">
              <a:latin typeface="Corbel" pitchFamily="34" charset="0"/>
            </a:rPr>
            <a:t>Están representadas en ella la gran mayoría de las empresas de más de 200 países. Indispensable para la promoción profesional y muy útil para </a:t>
          </a:r>
          <a:r>
            <a:rPr lang="es-ES" sz="1100" noProof="0" smtClean="0">
              <a:latin typeface="Corbel" pitchFamily="34" charset="0"/>
            </a:rPr>
            <a:t>la búsqueda </a:t>
          </a:r>
          <a:r>
            <a:rPr lang="es-ES" sz="1100" noProof="0" dirty="0" smtClean="0">
              <a:latin typeface="Corbel" pitchFamily="34" charset="0"/>
            </a:rPr>
            <a:t>inclusive de empleos.</a:t>
          </a:r>
          <a:endParaRPr lang="es-ES_tradnl" sz="1100" noProof="0" dirty="0">
            <a:latin typeface="Corbel" pitchFamily="34" charset="0"/>
          </a:endParaRPr>
        </a:p>
      </dgm:t>
    </dgm:pt>
    <dgm:pt modelId="{51CE1848-AB2A-4E28-8CF5-8442E546E0C5}" type="parTrans" cxnId="{B9B85342-AC50-4E97-8E9E-2FD870B1E881}">
      <dgm:prSet/>
      <dgm:spPr/>
      <dgm:t>
        <a:bodyPr/>
        <a:lstStyle/>
        <a:p>
          <a:endParaRPr lang="es-ES_tradnl" noProof="0"/>
        </a:p>
      </dgm:t>
    </dgm:pt>
    <dgm:pt modelId="{90C1E242-23BD-452C-B222-DCFA2D4DAE3B}" type="sibTrans" cxnId="{B9B85342-AC50-4E97-8E9E-2FD870B1E881}">
      <dgm:prSet/>
      <dgm:spPr/>
      <dgm:t>
        <a:bodyPr/>
        <a:lstStyle/>
        <a:p>
          <a:endParaRPr lang="es-ES_tradnl" noProof="0"/>
        </a:p>
      </dgm:t>
    </dgm:pt>
    <dgm:pt modelId="{C20F2834-7A4B-463C-ABDE-12FFE93933A3}">
      <dgm:prSet phldrT="[Text]" custT="1"/>
      <dgm:spPr/>
      <dgm:t>
        <a:bodyPr lIns="73152" tIns="274320" rIns="73152"/>
        <a:lstStyle/>
        <a:p>
          <a:pPr algn="l" defTabSz="914400">
            <a:buNone/>
          </a:pPr>
          <a:r>
            <a:rPr lang="es-ES_tradnl" sz="1800" noProof="0" dirty="0" err="1" smtClean="0">
              <a:latin typeface="Corbel" pitchFamily="34" charset="0"/>
            </a:rPr>
            <a:t>Instagram</a:t>
          </a:r>
          <a:endParaRPr lang="es-ES_tradnl" sz="1800" noProof="0" dirty="0" smtClean="0">
            <a:latin typeface="Corbel" pitchFamily="34" charset="0"/>
          </a:endParaRPr>
        </a:p>
        <a:p>
          <a:pPr algn="l" defTabSz="914400">
            <a:buNone/>
          </a:pPr>
          <a:r>
            <a:rPr lang="es-ES" sz="1100" noProof="0" dirty="0" smtClean="0">
              <a:latin typeface="Corbel" pitchFamily="34" charset="0"/>
            </a:rPr>
            <a:t>Es una aplicación muy popular para dispositivos móviles, permite editar, retocar y agregarle efectos a las fotos tomadas con los celulares, facilita compartirlas en las redes sociales</a:t>
          </a:r>
          <a:endParaRPr lang="es-ES_tradnl" sz="1100" noProof="0" dirty="0">
            <a:latin typeface="Corbel" pitchFamily="34" charset="0"/>
          </a:endParaRPr>
        </a:p>
      </dgm:t>
    </dgm:pt>
    <dgm:pt modelId="{BCFE97E8-F389-4CB9-AF67-54F99688D24C}" type="parTrans" cxnId="{4C839C11-576D-4F8B-A506-F28B1DFFF881}">
      <dgm:prSet/>
      <dgm:spPr/>
      <dgm:t>
        <a:bodyPr/>
        <a:lstStyle/>
        <a:p>
          <a:endParaRPr lang="es-ES_tradnl" noProof="0"/>
        </a:p>
      </dgm:t>
    </dgm:pt>
    <dgm:pt modelId="{CAE5F0D1-5C6A-4BF8-ACC0-DB67084C99C7}" type="sibTrans" cxnId="{4C839C11-576D-4F8B-A506-F28B1DFFF881}">
      <dgm:prSet/>
      <dgm:spPr/>
      <dgm:t>
        <a:bodyPr/>
        <a:lstStyle/>
        <a:p>
          <a:endParaRPr lang="es-ES_tradnl" noProof="0"/>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5">
        <dgm:presLayoutVars>
          <dgm:bulletEnabled val="1"/>
        </dgm:presLayoutVars>
      </dgm:prSet>
      <dgm:spPr/>
      <dgm:t>
        <a:bodyPr/>
        <a:lstStyle/>
        <a:p>
          <a:endParaRPr lang="en-US"/>
        </a:p>
      </dgm:t>
    </dgm:pt>
    <dgm:pt modelId="{2E2B4276-DB06-4C66-80FF-919CDE10A5FE}" type="pres">
      <dgm:prSet presAssocID="{476E4177-EF8D-419E-AB8A-93E66CC82482}" presName="invisiNode" presStyleLbl="node1" presStyleIdx="0" presStyleCnt="5"/>
      <dgm:spPr/>
    </dgm:pt>
    <dgm:pt modelId="{C43EB61A-2E04-409F-8F87-79F190ED3CE0}" type="pres">
      <dgm:prSet presAssocID="{476E4177-EF8D-419E-AB8A-93E66CC82482}" presName="imagNode" presStyleLbl="fgImgPlace1" presStyleIdx="0" presStyleCnt="5"/>
      <dgm:spPr>
        <a:blipFill rotWithShape="1">
          <a:blip xmlns:r="http://schemas.openxmlformats.org/officeDocument/2006/relationships" r:embed="rId1"/>
          <a:stretch>
            <a:fillRect/>
          </a:stretch>
        </a:blipFill>
      </dgm:spPr>
    </dgm:pt>
    <dgm:pt modelId="{3DB5F289-A8C3-40D5-8393-8636D9BFFD29}" type="pres">
      <dgm:prSet presAssocID="{A91F7A1B-DD1E-4B26-839C-2A5EF0A403AD}" presName="sibTrans" presStyleLbl="sibTrans2D1" presStyleIdx="0" presStyleCnt="0"/>
      <dgm:spPr/>
      <dgm:t>
        <a:bodyPr/>
        <a:lstStyle/>
        <a:p>
          <a:endParaRPr lang="en-US"/>
        </a:p>
      </dgm:t>
    </dgm:pt>
    <dgm:pt modelId="{0C509E44-86D3-42D8-94FF-9B9788BAB857}" type="pres">
      <dgm:prSet presAssocID="{5DD0A7D4-5781-4819-AF33-C5CE25A2D297}" presName="compNode" presStyleCnt="0"/>
      <dgm:spPr/>
    </dgm:pt>
    <dgm:pt modelId="{E4B0666F-2CF1-4C21-A251-46E6EBFF7C1D}" type="pres">
      <dgm:prSet presAssocID="{5DD0A7D4-5781-4819-AF33-C5CE25A2D297}" presName="node" presStyleLbl="node1" presStyleIdx="1" presStyleCnt="5">
        <dgm:presLayoutVars>
          <dgm:bulletEnabled val="1"/>
        </dgm:presLayoutVars>
      </dgm:prSet>
      <dgm:spPr/>
      <dgm:t>
        <a:bodyPr/>
        <a:lstStyle/>
        <a:p>
          <a:endParaRPr lang="en-US"/>
        </a:p>
      </dgm:t>
    </dgm:pt>
    <dgm:pt modelId="{BBFA0B92-8C45-4EAA-A200-A78384D846A7}" type="pres">
      <dgm:prSet presAssocID="{5DD0A7D4-5781-4819-AF33-C5CE25A2D297}" presName="invisiNode" presStyleLbl="node1" presStyleIdx="1" presStyleCnt="5"/>
      <dgm:spPr/>
    </dgm:pt>
    <dgm:pt modelId="{BF646D7A-C7D0-4489-A68F-61F32B7DB0C6}" type="pres">
      <dgm:prSet presAssocID="{5DD0A7D4-5781-4819-AF33-C5CE25A2D297}" presName="imagNode" presStyleLbl="fgImgPlace1" presStyleIdx="1" presStyleCnt="5" custLinFactNeighborX="3375" custLinFactNeighborY="-5323"/>
      <dgm:spPr>
        <a:blipFill rotWithShape="1">
          <a:blip xmlns:r="http://schemas.openxmlformats.org/officeDocument/2006/relationships" r:embed="rId2"/>
          <a:stretch>
            <a:fillRect/>
          </a:stretch>
        </a:blipFill>
      </dgm:spPr>
    </dgm:pt>
    <dgm:pt modelId="{CAAEED2F-AC44-4514-84C2-160FDC42F579}" type="pres">
      <dgm:prSet presAssocID="{FD53903F-8A86-4D24-917A-36748269F973}" presName="sibTrans" presStyleLbl="sibTrans2D1" presStyleIdx="0" presStyleCnt="0"/>
      <dgm:spPr/>
      <dgm:t>
        <a:bodyPr/>
        <a:lstStyle/>
        <a:p>
          <a:endParaRPr lang="en-US"/>
        </a:p>
      </dgm:t>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2" presStyleCnt="5" custScaleY="106579">
        <dgm:presLayoutVars>
          <dgm:bulletEnabled val="1"/>
        </dgm:presLayoutVars>
      </dgm:prSet>
      <dgm:spPr/>
      <dgm:t>
        <a:bodyPr/>
        <a:lstStyle/>
        <a:p>
          <a:endParaRPr lang="en-US"/>
        </a:p>
      </dgm:t>
    </dgm:pt>
    <dgm:pt modelId="{9666B65F-B8AB-44AD-8F33-AF566667E781}" type="pres">
      <dgm:prSet presAssocID="{77AF15ED-F058-4A0B-B979-9880C6062DF0}" presName="invisiNode" presStyleLbl="node1" presStyleIdx="2" presStyleCnt="5"/>
      <dgm:spPr/>
    </dgm:pt>
    <dgm:pt modelId="{41BC1ABA-1F87-4B1E-94EC-41724CD12655}" type="pres">
      <dgm:prSet presAssocID="{77AF15ED-F058-4A0B-B979-9880C6062DF0}" presName="imagNode" presStyleLbl="fgImgPlace1" presStyleIdx="2" presStyleCnt="5"/>
      <dgm:spPr>
        <a:blipFill rotWithShape="1">
          <a:blip xmlns:r="http://schemas.openxmlformats.org/officeDocument/2006/relationships" r:embed="rId3"/>
          <a:stretch>
            <a:fillRect/>
          </a:stretch>
        </a:blipFill>
      </dgm:spPr>
    </dgm:pt>
    <dgm:pt modelId="{A9D6457D-CBBF-4A28-8C38-C3F75EA43CF1}" type="pres">
      <dgm:prSet presAssocID="{E3B236AA-E864-46E4-BC91-F2D73633FEA4}" presName="sibTrans" presStyleLbl="sibTrans2D1" presStyleIdx="0" presStyleCnt="0"/>
      <dgm:spPr/>
      <dgm:t>
        <a:bodyPr/>
        <a:lstStyle/>
        <a:p>
          <a:endParaRPr lang="en-US"/>
        </a:p>
      </dgm:t>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3" presStyleCnt="5" custScaleY="102871">
        <dgm:presLayoutVars>
          <dgm:bulletEnabled val="1"/>
        </dgm:presLayoutVars>
      </dgm:prSet>
      <dgm:spPr/>
      <dgm:t>
        <a:bodyPr/>
        <a:lstStyle/>
        <a:p>
          <a:endParaRPr lang="en-US"/>
        </a:p>
      </dgm:t>
    </dgm:pt>
    <dgm:pt modelId="{928528D1-DD5F-4687-9BFE-878C43D23D5D}" type="pres">
      <dgm:prSet presAssocID="{5DF8D196-4D3D-4940-9F32-682169997D7A}" presName="invisiNode" presStyleLbl="node1" presStyleIdx="3" presStyleCnt="5"/>
      <dgm:spPr/>
    </dgm:pt>
    <dgm:pt modelId="{D88C7409-AB93-4FE3-A61D-F51EE8A4B008}" type="pres">
      <dgm:prSet presAssocID="{5DF8D196-4D3D-4940-9F32-682169997D7A}" presName="imagNode" presStyleLbl="fgImgPlace1" presStyleIdx="3" presStyleCnt="5"/>
      <dgm:spPr>
        <a:blipFill rotWithShape="1">
          <a:blip xmlns:r="http://schemas.openxmlformats.org/officeDocument/2006/relationships" r:embed="rId4"/>
          <a:stretch>
            <a:fillRect/>
          </a:stretch>
        </a:blipFill>
      </dgm:spPr>
    </dgm:pt>
    <dgm:pt modelId="{CA6E58D0-F06D-4082-9183-0F2955E6C631}" type="pres">
      <dgm:prSet presAssocID="{90C1E242-23BD-452C-B222-DCFA2D4DAE3B}" presName="sibTrans" presStyleLbl="sibTrans2D1" presStyleIdx="0" presStyleCnt="0"/>
      <dgm:spPr/>
      <dgm:t>
        <a:bodyPr/>
        <a:lstStyle/>
        <a:p>
          <a:endParaRPr lang="en-US"/>
        </a:p>
      </dgm:t>
    </dgm:pt>
    <dgm:pt modelId="{8AC8F713-1879-4B70-BB31-C5C195E24471}" type="pres">
      <dgm:prSet presAssocID="{C20F2834-7A4B-463C-ABDE-12FFE93933A3}" presName="compNode" presStyleCnt="0"/>
      <dgm:spPr/>
    </dgm:pt>
    <dgm:pt modelId="{9B706799-997B-4F74-B652-58B58A51EA58}" type="pres">
      <dgm:prSet presAssocID="{C20F2834-7A4B-463C-ABDE-12FFE93933A3}" presName="node" presStyleLbl="node1" presStyleIdx="4" presStyleCnt="5" custLinFactNeighborX="3569" custLinFactNeighborY="-478">
        <dgm:presLayoutVars>
          <dgm:bulletEnabled val="1"/>
        </dgm:presLayoutVars>
      </dgm:prSet>
      <dgm:spPr/>
      <dgm:t>
        <a:bodyPr/>
        <a:lstStyle/>
        <a:p>
          <a:endParaRPr lang="en-US"/>
        </a:p>
      </dgm:t>
    </dgm:pt>
    <dgm:pt modelId="{AF8C36F4-A127-4733-8CAC-70994BB842F2}" type="pres">
      <dgm:prSet presAssocID="{C20F2834-7A4B-463C-ABDE-12FFE93933A3}" presName="invisiNode" presStyleLbl="node1" presStyleIdx="4" presStyleCnt="5"/>
      <dgm:spPr/>
    </dgm:pt>
    <dgm:pt modelId="{B68F94D2-D73D-420A-802B-DFDC9BE4ED4C}" type="pres">
      <dgm:prSet presAssocID="{C20F2834-7A4B-463C-ABDE-12FFE93933A3}" presName="imagNode" presStyleLbl="fgImgPlace1" presStyleIdx="4" presStyleCnt="5"/>
      <dgm:spPr>
        <a:blipFill rotWithShape="1">
          <a:blip xmlns:r="http://schemas.openxmlformats.org/officeDocument/2006/relationships" r:embed="rId5"/>
          <a:stretch>
            <a:fillRect/>
          </a:stretch>
        </a:blipFill>
      </dgm:spPr>
    </dgm:pt>
  </dgm:ptLst>
  <dgm:cxnLst>
    <dgm:cxn modelId="{7417CC53-98FE-43F4-BF56-8508FB7DA803}" srcId="{AA690160-D328-4B69-A035-90D3C82FA0A6}" destId="{5DD0A7D4-5781-4819-AF33-C5CE25A2D297}" srcOrd="1" destOrd="0" parTransId="{05B7C26E-C389-4346-849B-05526EF2C457}" sibTransId="{FD53903F-8A86-4D24-917A-36748269F973}"/>
    <dgm:cxn modelId="{CD3B69F4-72CF-49E2-8926-8FD63E771977}" srcId="{AA690160-D328-4B69-A035-90D3C82FA0A6}" destId="{77AF15ED-F058-4A0B-B979-9880C6062DF0}" srcOrd="2" destOrd="0" parTransId="{0DF2CDB2-0880-4047-8447-A17EAE7580E4}" sibTransId="{E3B236AA-E864-46E4-BC91-F2D73633FEA4}"/>
    <dgm:cxn modelId="{4C839C11-576D-4F8B-A506-F28B1DFFF881}" srcId="{AA690160-D328-4B69-A035-90D3C82FA0A6}" destId="{C20F2834-7A4B-463C-ABDE-12FFE93933A3}" srcOrd="4" destOrd="0" parTransId="{BCFE97E8-F389-4CB9-AF67-54F99688D24C}" sibTransId="{CAE5F0D1-5C6A-4BF8-ACC0-DB67084C99C7}"/>
    <dgm:cxn modelId="{D82F44E0-3E3D-4945-B44D-E0989771C1DC}" type="presOf" srcId="{5DF8D196-4D3D-4940-9F32-682169997D7A}" destId="{87B5BDBA-3C7A-41F1-8C33-F13937A84B36}" srcOrd="0" destOrd="0" presId="urn:microsoft.com/office/officeart/2005/8/layout/pList2#1"/>
    <dgm:cxn modelId="{D6C2B20E-D8EE-4EC0-8F0F-74659E9D7331}" type="presOf" srcId="{5DD0A7D4-5781-4819-AF33-C5CE25A2D297}" destId="{E4B0666F-2CF1-4C21-A251-46E6EBFF7C1D}" srcOrd="0" destOrd="0" presId="urn:microsoft.com/office/officeart/2005/8/layout/pList2#1"/>
    <dgm:cxn modelId="{7646E28E-46FE-4619-A40D-8223AB09BDDF}" type="presOf" srcId="{E3B236AA-E864-46E4-BC91-F2D73633FEA4}" destId="{A9D6457D-CBBF-4A28-8C38-C3F75EA43CF1}" srcOrd="0" destOrd="0" presId="urn:microsoft.com/office/officeart/2005/8/layout/pList2#1"/>
    <dgm:cxn modelId="{B9B85342-AC50-4E97-8E9E-2FD870B1E881}" srcId="{AA690160-D328-4B69-A035-90D3C82FA0A6}" destId="{5DF8D196-4D3D-4940-9F32-682169997D7A}" srcOrd="3" destOrd="0" parTransId="{51CE1848-AB2A-4E28-8CF5-8442E546E0C5}" sibTransId="{90C1E242-23BD-452C-B222-DCFA2D4DAE3B}"/>
    <dgm:cxn modelId="{2E4EDC28-B07B-4C37-B240-91344E6AC168}" type="presOf" srcId="{90C1E242-23BD-452C-B222-DCFA2D4DAE3B}" destId="{CA6E58D0-F06D-4082-9183-0F2955E6C631}" srcOrd="0" destOrd="0" presId="urn:microsoft.com/office/officeart/2005/8/layout/pList2#1"/>
    <dgm:cxn modelId="{6A4F3537-CF94-47D1-ABA7-58AF37683953}" type="presOf" srcId="{77AF15ED-F058-4A0B-B979-9880C6062DF0}" destId="{5284ED54-4761-44DA-8086-D5FD397A1C95}" srcOrd="0" destOrd="0" presId="urn:microsoft.com/office/officeart/2005/8/layout/pList2#1"/>
    <dgm:cxn modelId="{6CF0D760-DBF8-468A-A195-C86CFD4C4AF6}" type="presOf" srcId="{C20F2834-7A4B-463C-ABDE-12FFE93933A3}" destId="{9B706799-997B-4F74-B652-58B58A51EA58}" srcOrd="0" destOrd="0" presId="urn:microsoft.com/office/officeart/2005/8/layout/pList2#1"/>
    <dgm:cxn modelId="{9A40B199-C1E6-4AA6-9486-07915ED7CAE7}" srcId="{AA690160-D328-4B69-A035-90D3C82FA0A6}" destId="{476E4177-EF8D-419E-AB8A-93E66CC82482}" srcOrd="0" destOrd="0" parTransId="{50A25A56-CEA1-40EB-822C-18475EA4B47A}" sibTransId="{A91F7A1B-DD1E-4B26-839C-2A5EF0A403AD}"/>
    <dgm:cxn modelId="{114D0FE8-F9D9-4BD0-9EBB-6F3E7E326AA9}" type="presOf" srcId="{A91F7A1B-DD1E-4B26-839C-2A5EF0A403AD}" destId="{3DB5F289-A8C3-40D5-8393-8636D9BFFD29}" srcOrd="0" destOrd="0" presId="urn:microsoft.com/office/officeart/2005/8/layout/pList2#1"/>
    <dgm:cxn modelId="{A22C2BFB-4080-48EB-A16D-3776A5A58E4A}" type="presOf" srcId="{FD53903F-8A86-4D24-917A-36748269F973}" destId="{CAAEED2F-AC44-4514-84C2-160FDC42F579}" srcOrd="0" destOrd="0" presId="urn:microsoft.com/office/officeart/2005/8/layout/pList2#1"/>
    <dgm:cxn modelId="{9D2D6E57-4563-4E9D-B64C-4CC5CA52CD21}" type="presOf" srcId="{AA690160-D328-4B69-A035-90D3C82FA0A6}" destId="{9E4DC8AD-1AC7-4E53-B32C-25202AFDB195}" srcOrd="0" destOrd="0" presId="urn:microsoft.com/office/officeart/2005/8/layout/pList2#1"/>
    <dgm:cxn modelId="{F4BF0727-3CCF-4669-A4BD-891E0BFB8EE4}" type="presOf" srcId="{476E4177-EF8D-419E-AB8A-93E66CC82482}" destId="{2572025E-E8B8-4F94-94D0-DC22D7F762FB}" srcOrd="0" destOrd="0" presId="urn:microsoft.com/office/officeart/2005/8/layout/pList2#1"/>
    <dgm:cxn modelId="{9BF6F6B0-BEB4-49F1-924E-275E9EBD4217}" type="presParOf" srcId="{9E4DC8AD-1AC7-4E53-B32C-25202AFDB195}" destId="{ACBF4AF3-FAB8-444C-81AB-52C89640E279}" srcOrd="0" destOrd="0" presId="urn:microsoft.com/office/officeart/2005/8/layout/pList2#1"/>
    <dgm:cxn modelId="{84171304-7FF2-4994-9F0C-39B3B49D5C7D}" type="presParOf" srcId="{9E4DC8AD-1AC7-4E53-B32C-25202AFDB195}" destId="{78248EF9-FFBB-4EB0-94C4-16A1D0A1A170}" srcOrd="1" destOrd="0" presId="urn:microsoft.com/office/officeart/2005/8/layout/pList2#1"/>
    <dgm:cxn modelId="{2EAAFD75-AF37-4B50-A287-9EF102E9E495}" type="presParOf" srcId="{78248EF9-FFBB-4EB0-94C4-16A1D0A1A170}" destId="{CC8831C0-DF59-484B-83B2-A708366B3EB6}" srcOrd="0" destOrd="0" presId="urn:microsoft.com/office/officeart/2005/8/layout/pList2#1"/>
    <dgm:cxn modelId="{0CE73E52-A51A-4C10-8992-7996BA1807E0}" type="presParOf" srcId="{CC8831C0-DF59-484B-83B2-A708366B3EB6}" destId="{2572025E-E8B8-4F94-94D0-DC22D7F762FB}" srcOrd="0" destOrd="0" presId="urn:microsoft.com/office/officeart/2005/8/layout/pList2#1"/>
    <dgm:cxn modelId="{8ECB9AD0-C7CF-4C1E-85A6-5A75A2C93A65}" type="presParOf" srcId="{CC8831C0-DF59-484B-83B2-A708366B3EB6}" destId="{2E2B4276-DB06-4C66-80FF-919CDE10A5FE}" srcOrd="1" destOrd="0" presId="urn:microsoft.com/office/officeart/2005/8/layout/pList2#1"/>
    <dgm:cxn modelId="{DD2108F8-5767-4374-AEC6-71123F2150BC}" type="presParOf" srcId="{CC8831C0-DF59-484B-83B2-A708366B3EB6}" destId="{C43EB61A-2E04-409F-8F87-79F190ED3CE0}" srcOrd="2" destOrd="0" presId="urn:microsoft.com/office/officeart/2005/8/layout/pList2#1"/>
    <dgm:cxn modelId="{28E950C9-757B-4363-9952-94547141B46C}" type="presParOf" srcId="{78248EF9-FFBB-4EB0-94C4-16A1D0A1A170}" destId="{3DB5F289-A8C3-40D5-8393-8636D9BFFD29}" srcOrd="1" destOrd="0" presId="urn:microsoft.com/office/officeart/2005/8/layout/pList2#1"/>
    <dgm:cxn modelId="{EA568BDF-2F77-4A97-B7B3-64BAC2B1A245}" type="presParOf" srcId="{78248EF9-FFBB-4EB0-94C4-16A1D0A1A170}" destId="{0C509E44-86D3-42D8-94FF-9B9788BAB857}" srcOrd="2" destOrd="0" presId="urn:microsoft.com/office/officeart/2005/8/layout/pList2#1"/>
    <dgm:cxn modelId="{1995A220-FDCC-49B1-AA51-3AABC75D0F44}" type="presParOf" srcId="{0C509E44-86D3-42D8-94FF-9B9788BAB857}" destId="{E4B0666F-2CF1-4C21-A251-46E6EBFF7C1D}" srcOrd="0" destOrd="0" presId="urn:microsoft.com/office/officeart/2005/8/layout/pList2#1"/>
    <dgm:cxn modelId="{F45B8C2F-85ED-4548-BB51-BD0B12D4AAD4}" type="presParOf" srcId="{0C509E44-86D3-42D8-94FF-9B9788BAB857}" destId="{BBFA0B92-8C45-4EAA-A200-A78384D846A7}" srcOrd="1" destOrd="0" presId="urn:microsoft.com/office/officeart/2005/8/layout/pList2#1"/>
    <dgm:cxn modelId="{2326CB72-CA4C-4D8D-92D7-C22178014557}" type="presParOf" srcId="{0C509E44-86D3-42D8-94FF-9B9788BAB857}" destId="{BF646D7A-C7D0-4489-A68F-61F32B7DB0C6}" srcOrd="2" destOrd="0" presId="urn:microsoft.com/office/officeart/2005/8/layout/pList2#1"/>
    <dgm:cxn modelId="{F78741FD-E94F-4C03-B4D6-84E5777A94D5}" type="presParOf" srcId="{78248EF9-FFBB-4EB0-94C4-16A1D0A1A170}" destId="{CAAEED2F-AC44-4514-84C2-160FDC42F579}" srcOrd="3" destOrd="0" presId="urn:microsoft.com/office/officeart/2005/8/layout/pList2#1"/>
    <dgm:cxn modelId="{4135BFAA-D0BA-447A-B014-C8AF0B493813}" type="presParOf" srcId="{78248EF9-FFBB-4EB0-94C4-16A1D0A1A170}" destId="{3617A269-0CD9-4948-9932-FA1AD12DE27E}" srcOrd="4" destOrd="0" presId="urn:microsoft.com/office/officeart/2005/8/layout/pList2#1"/>
    <dgm:cxn modelId="{35644B62-CEB3-4E1C-8E54-06F6FFF4CDF4}" type="presParOf" srcId="{3617A269-0CD9-4948-9932-FA1AD12DE27E}" destId="{5284ED54-4761-44DA-8086-D5FD397A1C95}" srcOrd="0" destOrd="0" presId="urn:microsoft.com/office/officeart/2005/8/layout/pList2#1"/>
    <dgm:cxn modelId="{E6014D90-8E5C-4F62-A1B2-E7BC9921C5AE}" type="presParOf" srcId="{3617A269-0CD9-4948-9932-FA1AD12DE27E}" destId="{9666B65F-B8AB-44AD-8F33-AF566667E781}" srcOrd="1" destOrd="0" presId="urn:microsoft.com/office/officeart/2005/8/layout/pList2#1"/>
    <dgm:cxn modelId="{E3F64436-9A93-445E-9422-B118E769FDCB}" type="presParOf" srcId="{3617A269-0CD9-4948-9932-FA1AD12DE27E}" destId="{41BC1ABA-1F87-4B1E-94EC-41724CD12655}" srcOrd="2" destOrd="0" presId="urn:microsoft.com/office/officeart/2005/8/layout/pList2#1"/>
    <dgm:cxn modelId="{3F41925C-F284-4B48-AB06-93C11AD20C1D}" type="presParOf" srcId="{78248EF9-FFBB-4EB0-94C4-16A1D0A1A170}" destId="{A9D6457D-CBBF-4A28-8C38-C3F75EA43CF1}" srcOrd="5" destOrd="0" presId="urn:microsoft.com/office/officeart/2005/8/layout/pList2#1"/>
    <dgm:cxn modelId="{CE48AF1F-081C-48D9-BCC5-24881243CD1D}" type="presParOf" srcId="{78248EF9-FFBB-4EB0-94C4-16A1D0A1A170}" destId="{CDFA4098-C274-4C84-9513-F0698696D98A}" srcOrd="6" destOrd="0" presId="urn:microsoft.com/office/officeart/2005/8/layout/pList2#1"/>
    <dgm:cxn modelId="{F16D78A1-2D52-4CA6-8799-14964B5E1E1D}" type="presParOf" srcId="{CDFA4098-C274-4C84-9513-F0698696D98A}" destId="{87B5BDBA-3C7A-41F1-8C33-F13937A84B36}" srcOrd="0" destOrd="0" presId="urn:microsoft.com/office/officeart/2005/8/layout/pList2#1"/>
    <dgm:cxn modelId="{4AD916A2-F505-4061-AA3F-CCE585FD5819}" type="presParOf" srcId="{CDFA4098-C274-4C84-9513-F0698696D98A}" destId="{928528D1-DD5F-4687-9BFE-878C43D23D5D}" srcOrd="1" destOrd="0" presId="urn:microsoft.com/office/officeart/2005/8/layout/pList2#1"/>
    <dgm:cxn modelId="{9E24D239-5AFC-4068-88EE-3B66C7B774AE}" type="presParOf" srcId="{CDFA4098-C274-4C84-9513-F0698696D98A}" destId="{D88C7409-AB93-4FE3-A61D-F51EE8A4B008}" srcOrd="2" destOrd="0" presId="urn:microsoft.com/office/officeart/2005/8/layout/pList2#1"/>
    <dgm:cxn modelId="{D16396F8-6D43-42C7-8837-D36E8CD94412}" type="presParOf" srcId="{78248EF9-FFBB-4EB0-94C4-16A1D0A1A170}" destId="{CA6E58D0-F06D-4082-9183-0F2955E6C631}" srcOrd="7" destOrd="0" presId="urn:microsoft.com/office/officeart/2005/8/layout/pList2#1"/>
    <dgm:cxn modelId="{43C31E3B-4290-41C3-8AE9-F98891C8D5D9}" type="presParOf" srcId="{78248EF9-FFBB-4EB0-94C4-16A1D0A1A170}" destId="{8AC8F713-1879-4B70-BB31-C5C195E24471}" srcOrd="8" destOrd="0" presId="urn:microsoft.com/office/officeart/2005/8/layout/pList2#1"/>
    <dgm:cxn modelId="{0CD61CF8-F0B5-4BAF-A625-C7DA6315C09F}" type="presParOf" srcId="{8AC8F713-1879-4B70-BB31-C5C195E24471}" destId="{9B706799-997B-4F74-B652-58B58A51EA58}" srcOrd="0" destOrd="0" presId="urn:microsoft.com/office/officeart/2005/8/layout/pList2#1"/>
    <dgm:cxn modelId="{5AC6560F-68C4-46FE-A491-3CFF3B045368}" type="presParOf" srcId="{8AC8F713-1879-4B70-BB31-C5C195E24471}" destId="{AF8C36F4-A127-4733-8CAC-70994BB842F2}" srcOrd="1" destOrd="0" presId="urn:microsoft.com/office/officeart/2005/8/layout/pList2#1"/>
    <dgm:cxn modelId="{177AF293-275E-4907-B258-2281FD4CCD6D}" type="presParOf" srcId="{8AC8F713-1879-4B70-BB31-C5C195E24471}" destId="{B68F94D2-D73D-420A-802B-DFDC9BE4ED4C}"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0" y="0"/>
          <a:ext cx="8443664" cy="2462673"/>
        </a:xfrm>
        <a:prstGeom prst="roundRect">
          <a:avLst>
            <a:gd name="adj" fmla="val 1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43EB61A-2E04-409F-8F87-79F190ED3CE0}">
      <dsp:nvSpPr>
        <dsp:cNvPr id="0" name=""/>
        <dsp:cNvSpPr/>
      </dsp:nvSpPr>
      <dsp:spPr>
        <a:xfrm>
          <a:off x="259895" y="328356"/>
          <a:ext cx="1467383" cy="1805960"/>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572025E-E8B8-4F94-94D0-DC22D7F762FB}">
      <dsp:nvSpPr>
        <dsp:cNvPr id="0" name=""/>
        <dsp:cNvSpPr/>
      </dsp:nvSpPr>
      <dsp:spPr>
        <a:xfrm rot="10800000">
          <a:off x="259895" y="2462673"/>
          <a:ext cx="1467383" cy="3009934"/>
        </a:xfrm>
        <a:prstGeom prst="round2SameRect">
          <a:avLst>
            <a:gd name="adj1" fmla="val 10500"/>
            <a:gd name="adj2" fmla="val 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3152" tIns="274320" rIns="73152" bIns="128016" numCol="1" spcCol="1270" anchor="t" anchorCtr="0">
          <a:noAutofit/>
        </a:bodyPr>
        <a:lstStyle/>
        <a:p>
          <a:pPr lvl="0" algn="l" defTabSz="914400">
            <a:lnSpc>
              <a:spcPct val="90000"/>
            </a:lnSpc>
            <a:spcBef>
              <a:spcPct val="0"/>
            </a:spcBef>
            <a:spcAft>
              <a:spcPct val="35000"/>
            </a:spcAft>
            <a:buNone/>
          </a:pPr>
          <a:r>
            <a:rPr lang="es-ES_tradnl" sz="1800" b="1" kern="1200" noProof="0" smtClean="0">
              <a:latin typeface="Corbel" pitchFamily="34" charset="0"/>
            </a:rPr>
            <a:t>Facebook</a:t>
          </a:r>
        </a:p>
        <a:p>
          <a:pPr lvl="0" algn="l" defTabSz="914400">
            <a:lnSpc>
              <a:spcPct val="90000"/>
            </a:lnSpc>
            <a:spcBef>
              <a:spcPct val="0"/>
            </a:spcBef>
            <a:spcAft>
              <a:spcPct val="35000"/>
            </a:spcAft>
            <a:buNone/>
          </a:pPr>
          <a:r>
            <a:rPr lang="es-ES" sz="1200" kern="1200" noProof="0" smtClean="0">
              <a:latin typeface="Corbel" pitchFamily="34" charset="0"/>
            </a:rPr>
            <a:t>Es una herramienta social para conectar personas, descubrir y crear nuevas amistades, subir fotos y compartir vínculos de paginas externas y videos</a:t>
          </a:r>
          <a:r>
            <a:rPr lang="es-ES" sz="1100" kern="1200" noProof="0" smtClean="0">
              <a:latin typeface="Corbel" pitchFamily="34" charset="0"/>
            </a:rPr>
            <a:t>.</a:t>
          </a:r>
          <a:endParaRPr lang="es-ES_tradnl" sz="1100" kern="1200" noProof="0" dirty="0">
            <a:latin typeface="Corbel" pitchFamily="34" charset="0"/>
          </a:endParaRPr>
        </a:p>
      </dsp:txBody>
      <dsp:txXfrm rot="10800000">
        <a:off x="305022" y="2462673"/>
        <a:ext cx="1377129" cy="2964807"/>
      </dsp:txXfrm>
    </dsp:sp>
    <dsp:sp modelId="{BF646D7A-C7D0-4489-A68F-61F32B7DB0C6}">
      <dsp:nvSpPr>
        <dsp:cNvPr id="0" name=""/>
        <dsp:cNvSpPr/>
      </dsp:nvSpPr>
      <dsp:spPr>
        <a:xfrm>
          <a:off x="1923542" y="232225"/>
          <a:ext cx="1467383" cy="1805960"/>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4B0666F-2CF1-4C21-A251-46E6EBFF7C1D}">
      <dsp:nvSpPr>
        <dsp:cNvPr id="0" name=""/>
        <dsp:cNvSpPr/>
      </dsp:nvSpPr>
      <dsp:spPr>
        <a:xfrm rot="10800000">
          <a:off x="1874017" y="2462673"/>
          <a:ext cx="1467383" cy="3009934"/>
        </a:xfrm>
        <a:prstGeom prst="round2SameRect">
          <a:avLst>
            <a:gd name="adj1" fmla="val 10500"/>
            <a:gd name="adj2" fmla="val 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3152" tIns="274320" rIns="73152" bIns="128016" numCol="1" spcCol="1270" anchor="t" anchorCtr="0">
          <a:noAutofit/>
        </a:bodyPr>
        <a:lstStyle/>
        <a:p>
          <a:pPr lvl="0" algn="l" defTabSz="914400">
            <a:lnSpc>
              <a:spcPct val="90000"/>
            </a:lnSpc>
            <a:spcBef>
              <a:spcPct val="0"/>
            </a:spcBef>
            <a:spcAft>
              <a:spcPct val="35000"/>
            </a:spcAft>
            <a:buNone/>
          </a:pPr>
          <a:r>
            <a:rPr lang="es-ES_tradnl" sz="1800" b="1" kern="1200" noProof="0" dirty="0" smtClean="0">
              <a:latin typeface="Corbel" pitchFamily="34" charset="0"/>
            </a:rPr>
            <a:t>Google+</a:t>
          </a:r>
        </a:p>
        <a:p>
          <a:pPr lvl="0">
            <a:lnSpc>
              <a:spcPct val="90000"/>
            </a:lnSpc>
            <a:spcBef>
              <a:spcPct val="0"/>
            </a:spcBef>
            <a:spcAft>
              <a:spcPct val="35000"/>
            </a:spcAft>
          </a:pPr>
          <a:r>
            <a:rPr lang="es-ES" sz="1200" kern="1200" noProof="0" dirty="0" smtClean="0">
              <a:latin typeface="Corbel" pitchFamily="34" charset="0"/>
            </a:rPr>
            <a:t>Gracias al inmenso protagonismo y poder de Google en internet,  este sitio brinda facilidades para crear redes de amigos y organizarlos en los llamados círculos.</a:t>
          </a:r>
          <a:endParaRPr lang="es-PA" sz="1200" kern="1200" noProof="0" dirty="0" smtClean="0">
            <a:latin typeface="Corbel" pitchFamily="34" charset="0"/>
          </a:endParaRPr>
        </a:p>
      </dsp:txBody>
      <dsp:txXfrm rot="10800000">
        <a:off x="1919144" y="2462673"/>
        <a:ext cx="1377129" cy="2964807"/>
      </dsp:txXfrm>
    </dsp:sp>
    <dsp:sp modelId="{41BC1ABA-1F87-4B1E-94EC-41724CD12655}">
      <dsp:nvSpPr>
        <dsp:cNvPr id="0" name=""/>
        <dsp:cNvSpPr/>
      </dsp:nvSpPr>
      <dsp:spPr>
        <a:xfrm>
          <a:off x="3488140" y="278850"/>
          <a:ext cx="1467383" cy="1805960"/>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84ED54-4761-44DA-8086-D5FD397A1C95}">
      <dsp:nvSpPr>
        <dsp:cNvPr id="0" name=""/>
        <dsp:cNvSpPr/>
      </dsp:nvSpPr>
      <dsp:spPr>
        <a:xfrm rot="10800000">
          <a:off x="3488140" y="2314155"/>
          <a:ext cx="1467383" cy="3207957"/>
        </a:xfrm>
        <a:prstGeom prst="round2SameRect">
          <a:avLst>
            <a:gd name="adj1" fmla="val 10500"/>
            <a:gd name="adj2" fmla="val 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3152" tIns="274320" rIns="73152" bIns="156464" numCol="1" spcCol="1270" anchor="t" anchorCtr="0">
          <a:noAutofit/>
        </a:bodyPr>
        <a:lstStyle/>
        <a:p>
          <a:pPr lvl="0" algn="l" defTabSz="914400">
            <a:lnSpc>
              <a:spcPct val="90000"/>
            </a:lnSpc>
            <a:spcBef>
              <a:spcPct val="0"/>
            </a:spcBef>
            <a:spcAft>
              <a:spcPct val="35000"/>
            </a:spcAft>
            <a:buNone/>
          </a:pPr>
          <a:r>
            <a:rPr lang="es-ES_tradnl" sz="2200" kern="1200" noProof="0" dirty="0" err="1" smtClean="0">
              <a:latin typeface="Corbel" pitchFamily="34" charset="0"/>
            </a:rPr>
            <a:t>Twitter</a:t>
          </a:r>
          <a:endParaRPr lang="es-ES_tradnl" sz="2200" kern="1200" noProof="0" dirty="0" smtClean="0">
            <a:latin typeface="Corbel" pitchFamily="34" charset="0"/>
          </a:endParaRPr>
        </a:p>
        <a:p>
          <a:pPr lvl="0" algn="l" defTabSz="914400">
            <a:lnSpc>
              <a:spcPct val="90000"/>
            </a:lnSpc>
            <a:spcBef>
              <a:spcPct val="0"/>
            </a:spcBef>
            <a:spcAft>
              <a:spcPct val="35000"/>
            </a:spcAft>
            <a:buNone/>
          </a:pPr>
          <a:r>
            <a:rPr lang="es-ES" sz="1150" kern="1200" noProof="0" dirty="0" smtClean="0">
              <a:latin typeface="Corbel" pitchFamily="34" charset="0"/>
            </a:rPr>
            <a:t>Es la plataforma de comunicación en tiempo real, más importante que existe en la actualidad.</a:t>
          </a:r>
        </a:p>
        <a:p>
          <a:pPr lvl="0" algn="l" defTabSz="914400">
            <a:lnSpc>
              <a:spcPct val="90000"/>
            </a:lnSpc>
            <a:spcBef>
              <a:spcPct val="0"/>
            </a:spcBef>
            <a:spcAft>
              <a:spcPct val="35000"/>
            </a:spcAft>
            <a:buNone/>
          </a:pPr>
          <a:r>
            <a:rPr lang="es-ES" sz="1150" kern="1200" noProof="0" dirty="0" smtClean="0">
              <a:latin typeface="Corbel" pitchFamily="34" charset="0"/>
            </a:rPr>
            <a:t>Los usuarios pueden suscribirse a los </a:t>
          </a:r>
          <a:r>
            <a:rPr lang="es-ES" sz="1150" kern="1200" noProof="0" dirty="0" err="1" smtClean="0">
              <a:latin typeface="Corbel" pitchFamily="34" charset="0"/>
            </a:rPr>
            <a:t>Tweets</a:t>
          </a:r>
          <a:r>
            <a:rPr lang="es-ES" sz="1150" kern="1200" noProof="0" dirty="0" smtClean="0">
              <a:latin typeface="Corbel" pitchFamily="34" charset="0"/>
            </a:rPr>
            <a:t> de otros, a esto se le llama "seguir" y a los suscriptores se les llaman "seguidores".</a:t>
          </a:r>
          <a:endParaRPr lang="es-ES_tradnl" sz="1150" kern="1200" noProof="0" dirty="0">
            <a:latin typeface="Corbel" pitchFamily="34" charset="0"/>
          </a:endParaRPr>
        </a:p>
      </dsp:txBody>
      <dsp:txXfrm rot="10800000">
        <a:off x="3533267" y="2314155"/>
        <a:ext cx="1377129" cy="3162830"/>
      </dsp:txXfrm>
    </dsp:sp>
    <dsp:sp modelId="{D88C7409-AB93-4FE3-A61D-F51EE8A4B008}">
      <dsp:nvSpPr>
        <dsp:cNvPr id="0" name=""/>
        <dsp:cNvSpPr/>
      </dsp:nvSpPr>
      <dsp:spPr>
        <a:xfrm>
          <a:off x="5102262" y="306752"/>
          <a:ext cx="1467383" cy="1805960"/>
        </a:xfrm>
        <a:prstGeom prst="roundRect">
          <a:avLst>
            <a:gd name="adj" fmla="val 10000"/>
          </a:avLst>
        </a:prstGeom>
        <a:blipFill rotWithShape="1">
          <a:blip xmlns:r="http://schemas.openxmlformats.org/officeDocument/2006/relationships" r:embed="rId4"/>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7B5BDBA-3C7A-41F1-8C33-F13937A84B36}">
      <dsp:nvSpPr>
        <dsp:cNvPr id="0" name=""/>
        <dsp:cNvSpPr/>
      </dsp:nvSpPr>
      <dsp:spPr>
        <a:xfrm rot="10800000">
          <a:off x="5102262" y="2397862"/>
          <a:ext cx="1467383" cy="3096349"/>
        </a:xfrm>
        <a:prstGeom prst="round2SameRect">
          <a:avLst>
            <a:gd name="adj1" fmla="val 10500"/>
            <a:gd name="adj2" fmla="val 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3152" tIns="274320" rIns="73152" bIns="156464" numCol="1" spcCol="1270" anchor="t" anchorCtr="0">
          <a:noAutofit/>
        </a:bodyPr>
        <a:lstStyle/>
        <a:p>
          <a:pPr lvl="0" algn="l" defTabSz="914400">
            <a:lnSpc>
              <a:spcPct val="90000"/>
            </a:lnSpc>
            <a:spcBef>
              <a:spcPct val="0"/>
            </a:spcBef>
            <a:spcAft>
              <a:spcPct val="35000"/>
            </a:spcAft>
            <a:buNone/>
          </a:pPr>
          <a:r>
            <a:rPr lang="es-ES_tradnl" sz="2200" kern="1200" noProof="0" dirty="0" err="1" smtClean="0">
              <a:latin typeface="Corbel" pitchFamily="34" charset="0"/>
            </a:rPr>
            <a:t>Linkedlin</a:t>
          </a:r>
          <a:endParaRPr lang="es-ES_tradnl" sz="2200" kern="1200" noProof="0" dirty="0" smtClean="0">
            <a:latin typeface="Corbel" pitchFamily="34" charset="0"/>
          </a:endParaRPr>
        </a:p>
        <a:p>
          <a:pPr lvl="0">
            <a:lnSpc>
              <a:spcPct val="90000"/>
            </a:lnSpc>
            <a:spcBef>
              <a:spcPct val="0"/>
            </a:spcBef>
            <a:spcAft>
              <a:spcPct val="35000"/>
            </a:spcAft>
          </a:pPr>
          <a:r>
            <a:rPr lang="es-ES" sz="1100" kern="1200" noProof="0" dirty="0" smtClean="0">
              <a:latin typeface="Corbel" pitchFamily="34" charset="0"/>
            </a:rPr>
            <a:t>Es una red orientada a los negocios y para compartir en el ámbito profesional.</a:t>
          </a:r>
          <a:endParaRPr lang="es-PA" sz="1100" kern="1200" noProof="0" dirty="0" smtClean="0">
            <a:latin typeface="Corbel" pitchFamily="34" charset="0"/>
          </a:endParaRPr>
        </a:p>
        <a:p>
          <a:pPr lvl="0">
            <a:lnSpc>
              <a:spcPct val="90000"/>
            </a:lnSpc>
            <a:spcBef>
              <a:spcPct val="0"/>
            </a:spcBef>
            <a:spcAft>
              <a:spcPct val="35000"/>
            </a:spcAft>
          </a:pPr>
          <a:r>
            <a:rPr lang="es-ES" sz="1100" kern="1200" noProof="0" dirty="0" smtClean="0">
              <a:latin typeface="Corbel" pitchFamily="34" charset="0"/>
            </a:rPr>
            <a:t>Están representadas en ella la gran mayoría de las empresas de más de 200 países. Indispensable para la promoción profesional y muy útil para </a:t>
          </a:r>
          <a:r>
            <a:rPr lang="es-ES" sz="1100" kern="1200" noProof="0" smtClean="0">
              <a:latin typeface="Corbel" pitchFamily="34" charset="0"/>
            </a:rPr>
            <a:t>la búsqueda </a:t>
          </a:r>
          <a:r>
            <a:rPr lang="es-ES" sz="1100" kern="1200" noProof="0" dirty="0" smtClean="0">
              <a:latin typeface="Corbel" pitchFamily="34" charset="0"/>
            </a:rPr>
            <a:t>inclusive de empleos.</a:t>
          </a:r>
          <a:endParaRPr lang="es-ES_tradnl" sz="1100" kern="1200" noProof="0" dirty="0">
            <a:latin typeface="Corbel" pitchFamily="34" charset="0"/>
          </a:endParaRPr>
        </a:p>
      </dsp:txBody>
      <dsp:txXfrm rot="10800000">
        <a:off x="5147389" y="2397862"/>
        <a:ext cx="1377129" cy="3051222"/>
      </dsp:txXfrm>
    </dsp:sp>
    <dsp:sp modelId="{B68F94D2-D73D-420A-802B-DFDC9BE4ED4C}">
      <dsp:nvSpPr>
        <dsp:cNvPr id="0" name=""/>
        <dsp:cNvSpPr/>
      </dsp:nvSpPr>
      <dsp:spPr>
        <a:xfrm>
          <a:off x="6716384" y="328356"/>
          <a:ext cx="1467383" cy="1805960"/>
        </a:xfrm>
        <a:prstGeom prst="roundRect">
          <a:avLst>
            <a:gd name="adj" fmla="val 10000"/>
          </a:avLst>
        </a:prstGeom>
        <a:blipFill rotWithShape="1">
          <a:blip xmlns:r="http://schemas.openxmlformats.org/officeDocument/2006/relationships" r:embed="rId5"/>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B706799-997B-4F74-B652-58B58A51EA58}">
      <dsp:nvSpPr>
        <dsp:cNvPr id="0" name=""/>
        <dsp:cNvSpPr/>
      </dsp:nvSpPr>
      <dsp:spPr>
        <a:xfrm rot="10800000">
          <a:off x="6768755" y="2448286"/>
          <a:ext cx="1467383" cy="3009934"/>
        </a:xfrm>
        <a:prstGeom prst="round2SameRect">
          <a:avLst>
            <a:gd name="adj1" fmla="val 10500"/>
            <a:gd name="adj2" fmla="val 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3152" tIns="274320" rIns="73152" bIns="128016" numCol="1" spcCol="1270" anchor="t" anchorCtr="0">
          <a:noAutofit/>
        </a:bodyPr>
        <a:lstStyle/>
        <a:p>
          <a:pPr lvl="0" algn="l" defTabSz="914400">
            <a:lnSpc>
              <a:spcPct val="90000"/>
            </a:lnSpc>
            <a:spcBef>
              <a:spcPct val="0"/>
            </a:spcBef>
            <a:spcAft>
              <a:spcPct val="35000"/>
            </a:spcAft>
            <a:buNone/>
          </a:pPr>
          <a:r>
            <a:rPr lang="es-ES_tradnl" sz="1800" kern="1200" noProof="0" dirty="0" err="1" smtClean="0">
              <a:latin typeface="Corbel" pitchFamily="34" charset="0"/>
            </a:rPr>
            <a:t>Instagram</a:t>
          </a:r>
          <a:endParaRPr lang="es-ES_tradnl" sz="1800" kern="1200" noProof="0" dirty="0" smtClean="0">
            <a:latin typeface="Corbel" pitchFamily="34" charset="0"/>
          </a:endParaRPr>
        </a:p>
        <a:p>
          <a:pPr lvl="0" algn="l" defTabSz="914400">
            <a:lnSpc>
              <a:spcPct val="90000"/>
            </a:lnSpc>
            <a:spcBef>
              <a:spcPct val="0"/>
            </a:spcBef>
            <a:spcAft>
              <a:spcPct val="35000"/>
            </a:spcAft>
            <a:buNone/>
          </a:pPr>
          <a:r>
            <a:rPr lang="es-ES" sz="1100" kern="1200" noProof="0" dirty="0" smtClean="0">
              <a:latin typeface="Corbel" pitchFamily="34" charset="0"/>
            </a:rPr>
            <a:t>Es una aplicación muy popular para dispositivos móviles, permite editar, retocar y agregarle efectos a las fotos tomadas con los celulares, facilita compartirlas en las redes sociales</a:t>
          </a:r>
          <a:endParaRPr lang="es-ES_tradnl" sz="1100" kern="1200" noProof="0" dirty="0">
            <a:latin typeface="Corbel" pitchFamily="34" charset="0"/>
          </a:endParaRPr>
        </a:p>
      </dsp:txBody>
      <dsp:txXfrm rot="10800000">
        <a:off x="6813882" y="2448286"/>
        <a:ext cx="1377129" cy="2964807"/>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0C4AB8-25BE-445F-8073-7AAC05BD37FF}" type="datetimeFigureOut">
              <a:rPr lang="en-US" smtClean="0"/>
              <a:t>10/20/2015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66074-CEC2-4EBF-B1F3-E97A96BEB2E0}" type="slidenum">
              <a:rPr lang="en-US" smtClean="0"/>
              <a:t>‹Nº›</a:t>
            </a:fld>
            <a:endParaRPr lang="en-US"/>
          </a:p>
        </p:txBody>
      </p:sp>
    </p:spTree>
    <p:extLst>
      <p:ext uri="{BB962C8B-B14F-4D97-AF65-F5344CB8AC3E}">
        <p14:creationId xmlns:p14="http://schemas.microsoft.com/office/powerpoint/2010/main" val="24982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36600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8176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3899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
            <a:ext cx="1828800" cy="6856413"/>
            <a:chOff x="0" y="0"/>
            <a:chExt cx="1152" cy="4319"/>
          </a:xfrm>
        </p:grpSpPr>
        <p:sp>
          <p:nvSpPr>
            <p:cNvPr id="307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2075" tIns="46037" rIns="92075" bIns="46037" anchor="ctr"/>
            <a:lstStyle/>
            <a:p>
              <a:pPr eaLnBrk="0" hangingPunct="0">
                <a:spcBef>
                  <a:spcPct val="50000"/>
                </a:spcBef>
              </a:pPr>
              <a:endParaRPr lang="es-PA" sz="2400"/>
            </a:p>
          </p:txBody>
        </p:sp>
        <p:sp>
          <p:nvSpPr>
            <p:cNvPr id="307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2075" tIns="46037" rIns="92075" bIns="46037" anchor="ctr"/>
            <a:lstStyle/>
            <a:p>
              <a:pPr eaLnBrk="0" hangingPunct="0">
                <a:spcBef>
                  <a:spcPct val="50000"/>
                </a:spcBef>
              </a:pPr>
              <a:endParaRPr lang="es-PA" sz="2400"/>
            </a:p>
          </p:txBody>
        </p:sp>
        <p:pic>
          <p:nvPicPr>
            <p:cNvPr id="307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078" name="Rectangle 6"/>
          <p:cNvSpPr>
            <a:spLocks noGrp="1" noChangeArrowheads="1"/>
          </p:cNvSpPr>
          <p:nvPr>
            <p:ph type="ctrTitle" sz="quarter"/>
          </p:nvPr>
        </p:nvSpPr>
        <p:spPr>
          <a:xfrm>
            <a:off x="1981200" y="1828800"/>
            <a:ext cx="7085013" cy="1981200"/>
          </a:xfrm>
        </p:spPr>
        <p:txBody>
          <a:bodyPr/>
          <a:lstStyle>
            <a:lvl1pPr>
              <a:defRPr/>
            </a:lvl1pPr>
          </a:lstStyle>
          <a:p>
            <a:pPr lvl="0"/>
            <a:r>
              <a:rPr lang="es-ES" noProof="0" smtClean="0"/>
              <a:t>Haga clic para modificar el estilo de título del patrón</a:t>
            </a:r>
            <a:endParaRPr lang="en-US" noProof="0" smtClean="0"/>
          </a:p>
        </p:txBody>
      </p:sp>
      <p:sp>
        <p:nvSpPr>
          <p:cNvPr id="3079" name="Rectangle 7"/>
          <p:cNvSpPr>
            <a:spLocks noGrp="1" noChangeArrowheads="1"/>
          </p:cNvSpPr>
          <p:nvPr>
            <p:ph type="subTitle" sz="quarter" idx="1"/>
          </p:nvPr>
        </p:nvSpPr>
        <p:spPr>
          <a:xfrm>
            <a:off x="1981200" y="4038600"/>
            <a:ext cx="6400800" cy="1752600"/>
          </a:xfrm>
        </p:spPr>
        <p:txBody>
          <a:bodyPr/>
          <a:lstStyle>
            <a:lvl1pPr marL="0" indent="0" algn="ctr">
              <a:buFontTx/>
              <a:buNone/>
              <a:defRPr/>
            </a:lvl1pPr>
          </a:lstStyle>
          <a:p>
            <a:pPr lvl="0"/>
            <a:r>
              <a:rPr lang="es-ES" noProof="0" smtClean="0"/>
              <a:t>Haga clic para modificar el estilo de subtítulo del patrón</a:t>
            </a:r>
            <a:endParaRPr lang="en-US" noProof="0" smtClean="0"/>
          </a:p>
        </p:txBody>
      </p:sp>
      <p:sp>
        <p:nvSpPr>
          <p:cNvPr id="3080" name="Rectangle 8"/>
          <p:cNvSpPr>
            <a:spLocks noGrp="1" noChangeArrowheads="1"/>
          </p:cNvSpPr>
          <p:nvPr>
            <p:ph type="dt" sz="quarter" idx="2"/>
          </p:nvPr>
        </p:nvSpPr>
        <p:spPr/>
        <p:txBody>
          <a:bodyPr/>
          <a:lstStyle>
            <a:lvl1pPr>
              <a:defRPr>
                <a:solidFill>
                  <a:srgbClr val="EAEAEA"/>
                </a:solidFill>
              </a:defRPr>
            </a:lvl1p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3081" name="Rectangle 9"/>
          <p:cNvSpPr>
            <a:spLocks noGrp="1" noChangeArrowheads="1"/>
          </p:cNvSpPr>
          <p:nvPr>
            <p:ph type="ftr" sz="quarter" idx="3"/>
          </p:nvPr>
        </p:nvSpPr>
        <p:spPr/>
        <p:txBody>
          <a:bodyPr/>
          <a:lstStyle>
            <a:lvl1pPr>
              <a:defRPr>
                <a:solidFill>
                  <a:srgbClr val="EAEAEA"/>
                </a:solidFill>
              </a:defRPr>
            </a:lvl1pPr>
          </a:lstStyle>
          <a:p>
            <a:endParaRPr lang="en-US">
              <a:solidFill>
                <a:prstClr val="black">
                  <a:tint val="75000"/>
                </a:prstClr>
              </a:solidFill>
            </a:endParaRPr>
          </a:p>
        </p:txBody>
      </p:sp>
      <p:sp>
        <p:nvSpPr>
          <p:cNvPr id="3082" name="Rectangle 10"/>
          <p:cNvSpPr>
            <a:spLocks noGrp="1" noChangeArrowheads="1"/>
          </p:cNvSpPr>
          <p:nvPr>
            <p:ph type="sldNum" sz="quarter" idx="4"/>
          </p:nvPr>
        </p:nvSpPr>
        <p:spPr/>
        <p:txBody>
          <a:bodyPr/>
          <a:lstStyle>
            <a:lvl1pPr>
              <a:defRPr>
                <a:solidFill>
                  <a:srgbClr val="EAEAEA"/>
                </a:solidFill>
              </a:defRPr>
            </a:lvl1p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714274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295355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1295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5257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fecha"/>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964380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6 Marcador de fecha"/>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8 Marcador de número de diapositiva"/>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826616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fecha"/>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522193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3 Marcador de número de diapositiva"/>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080137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227084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41677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PA"/>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6 Marcador de número de diapositiva"/>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002214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568558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24701" y="381000"/>
            <a:ext cx="1943100" cy="5638800"/>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1295401" y="381000"/>
            <a:ext cx="56769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332287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5208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1815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0041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2616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9470730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33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492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45651506"/>
      </p:ext>
    </p:extLst>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shape">
            <a:fillToRect l="14166" t="5554" r="835" b="77779"/>
          </a:path>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
            <a:ext cx="1143000" cy="6856413"/>
            <a:chOff x="0" y="0"/>
            <a:chExt cx="720" cy="4319"/>
          </a:xfrm>
        </p:grpSpPr>
        <p:sp>
          <p:nvSpPr>
            <p:cNvPr id="2051"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2075" tIns="46037" rIns="92075" bIns="46037" anchor="ctr"/>
            <a:lstStyle/>
            <a:p>
              <a:pPr eaLnBrk="0" hangingPunct="0">
                <a:spcBef>
                  <a:spcPct val="50000"/>
                </a:spcBef>
              </a:pPr>
              <a:endParaRPr lang="es-PA" sz="2400"/>
            </a:p>
          </p:txBody>
        </p:sp>
        <p:sp>
          <p:nvSpPr>
            <p:cNvPr id="2052"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2075" tIns="46037" rIns="92075" bIns="46037" anchor="ctr"/>
            <a:lstStyle/>
            <a:p>
              <a:pPr eaLnBrk="0" hangingPunct="0">
                <a:spcBef>
                  <a:spcPct val="50000"/>
                </a:spcBef>
              </a:pPr>
              <a:endParaRPr lang="es-PA" sz="2400"/>
            </a:p>
          </p:txBody>
        </p:sp>
        <p:pic>
          <p:nvPicPr>
            <p:cNvPr id="2053" name="Picture 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4" name="Rectangle 6"/>
          <p:cNvSpPr>
            <a:spLocks noGrp="1" noChangeArrowheads="1"/>
          </p:cNvSpPr>
          <p:nvPr>
            <p:ph type="title"/>
          </p:nvPr>
        </p:nvSpPr>
        <p:spPr bwMode="auto">
          <a:xfrm>
            <a:off x="1295400" y="3810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en-US" smtClean="0"/>
              <a:t>Haga clic para modificar el estilo de título del patrón</a:t>
            </a:r>
          </a:p>
        </p:txBody>
      </p:sp>
      <p:sp>
        <p:nvSpPr>
          <p:cNvPr id="2055" name="Rectangle 7"/>
          <p:cNvSpPr>
            <a:spLocks noGrp="1" noChangeArrowheads="1"/>
          </p:cNvSpPr>
          <p:nvPr>
            <p:ph type="body" idx="1"/>
          </p:nvPr>
        </p:nvSpPr>
        <p:spPr bwMode="auto">
          <a:xfrm>
            <a:off x="1295400" y="19050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056" name="Rectangle 8"/>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lvl1pPr eaLnBrk="0" hangingPunct="0">
              <a:spcBef>
                <a:spcPct val="50000"/>
              </a:spcBef>
              <a:defRPr sz="1400"/>
            </a:lvl1pPr>
          </a:lstStyle>
          <a:p>
            <a:fld id="{FA4C7614-15A9-43A8-9E98-106A33ED6C41}" type="datetimeFigureOut">
              <a:rPr lang="en-US" smtClean="0">
                <a:solidFill>
                  <a:prstClr val="black">
                    <a:tint val="75000"/>
                  </a:prstClr>
                </a:solidFill>
              </a:rPr>
              <a:pPr/>
              <a:t>10/20/2015</a:t>
            </a:fld>
            <a:endParaRPr lang="en-US">
              <a:solidFill>
                <a:prstClr val="black">
                  <a:tint val="75000"/>
                </a:prstClr>
              </a:solidFill>
            </a:endParaRPr>
          </a:p>
        </p:txBody>
      </p:sp>
      <p:sp>
        <p:nvSpPr>
          <p:cNvPr id="2057" name="Rectangle 9"/>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a:lvl1pPr>
          </a:lstStyle>
          <a:p>
            <a:endParaRPr lang="en-US">
              <a:solidFill>
                <a:prstClr val="black">
                  <a:tint val="75000"/>
                </a:prstClr>
              </a:solidFill>
            </a:endParaRPr>
          </a:p>
        </p:txBody>
      </p:sp>
      <p:sp>
        <p:nvSpPr>
          <p:cNvPr id="2058" name="Rectangle 10"/>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lvl1pPr algn="r" eaLnBrk="0" hangingPunct="0">
              <a:spcBef>
                <a:spcPct val="50000"/>
              </a:spcBef>
              <a:defRPr sz="1400"/>
            </a:lvl1pPr>
          </a:lstStyle>
          <a:p>
            <a:fld id="{EFED3CB9-049B-4F4F-82D1-8A95299C975C}" type="slidenum">
              <a:rPr lang="en-US" smtClean="0">
                <a:solidFill>
                  <a:prstClr val="black">
                    <a:tint val="75000"/>
                  </a:prstClr>
                </a:solidFill>
              </a:rPr>
              <a:pPr/>
              <a:t>‹Nº›</a:t>
            </a:fld>
            <a:endParaRPr lang="en-US">
              <a:solidFill>
                <a:prstClr val="black">
                  <a:tint val="75000"/>
                </a:prstClr>
              </a:solidFill>
            </a:endParaRPr>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cs typeface="Arial" pitchFamily="34" charset="0"/>
        </a:defRPr>
      </a:lvl2pPr>
      <a:lvl3pPr algn="ctr" rtl="0" eaLnBrk="1" fontAlgn="base" hangingPunct="1">
        <a:spcBef>
          <a:spcPct val="0"/>
        </a:spcBef>
        <a:spcAft>
          <a:spcPct val="0"/>
        </a:spcAft>
        <a:defRPr kumimoji="1" sz="4400">
          <a:solidFill>
            <a:schemeClr val="tx2"/>
          </a:solidFill>
          <a:latin typeface="Times New Roman" pitchFamily="18" charset="0"/>
          <a:cs typeface="Arial" pitchFamily="34" charset="0"/>
        </a:defRPr>
      </a:lvl3pPr>
      <a:lvl4pPr algn="ctr" rtl="0" eaLnBrk="1" fontAlgn="base" hangingPunct="1">
        <a:spcBef>
          <a:spcPct val="0"/>
        </a:spcBef>
        <a:spcAft>
          <a:spcPct val="0"/>
        </a:spcAft>
        <a:defRPr kumimoji="1" sz="4400">
          <a:solidFill>
            <a:schemeClr val="tx2"/>
          </a:solidFill>
          <a:latin typeface="Times New Roman" pitchFamily="18" charset="0"/>
          <a:cs typeface="Arial" pitchFamily="34" charset="0"/>
        </a:defRPr>
      </a:lvl4pPr>
      <a:lvl5pPr algn="ctr" rtl="0" eaLnBrk="1" fontAlgn="base" hangingPunct="1">
        <a:spcBef>
          <a:spcPct val="0"/>
        </a:spcBef>
        <a:spcAft>
          <a:spcPct val="0"/>
        </a:spcAft>
        <a:defRPr kumimoji="1" sz="4400">
          <a:solidFill>
            <a:schemeClr val="tx2"/>
          </a:solidFill>
          <a:latin typeface="Times New Roman" pitchFamily="18" charset="0"/>
          <a:cs typeface="Arial"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cs typeface="Arial" pitchFamily="34" charset="0"/>
        </a:defRPr>
      </a:lvl6pPr>
      <a:lvl7pPr marL="914400" algn="ctr" rtl="0" eaLnBrk="1" fontAlgn="base" hangingPunct="1">
        <a:spcBef>
          <a:spcPct val="0"/>
        </a:spcBef>
        <a:spcAft>
          <a:spcPct val="0"/>
        </a:spcAft>
        <a:defRPr kumimoji="1" sz="4400">
          <a:solidFill>
            <a:schemeClr val="tx2"/>
          </a:solidFill>
          <a:latin typeface="Times New Roman" pitchFamily="18" charset="0"/>
          <a:cs typeface="Arial" pitchFamily="34" charset="0"/>
        </a:defRPr>
      </a:lvl7pPr>
      <a:lvl8pPr marL="1371600" algn="ctr" rtl="0" eaLnBrk="1" fontAlgn="base" hangingPunct="1">
        <a:spcBef>
          <a:spcPct val="0"/>
        </a:spcBef>
        <a:spcAft>
          <a:spcPct val="0"/>
        </a:spcAft>
        <a:defRPr kumimoji="1" sz="4400">
          <a:solidFill>
            <a:schemeClr val="tx2"/>
          </a:solidFill>
          <a:latin typeface="Times New Roman" pitchFamily="18" charset="0"/>
          <a:cs typeface="Arial" pitchFamily="34" charset="0"/>
        </a:defRPr>
      </a:lvl8pPr>
      <a:lvl9pPr marL="1828800" algn="ctr" rtl="0" eaLnBrk="1" fontAlgn="base" hangingPunct="1">
        <a:spcBef>
          <a:spcPct val="0"/>
        </a:spcBef>
        <a:spcAft>
          <a:spcPct val="0"/>
        </a:spcAft>
        <a:defRPr kumimoji="1" sz="4400">
          <a:solidFill>
            <a:schemeClr val="tx2"/>
          </a:solidFill>
          <a:latin typeface="Times New Roman" pitchFamily="18" charset="0"/>
          <a:cs typeface="Arial" pitchFamily="34" charset="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cs typeface="+mn-cs"/>
        </a:defRPr>
      </a:lvl2pPr>
      <a:lvl3pPr marL="1143000" indent="-228600" algn="l" rtl="0" eaLnBrk="1" fontAlgn="base" hangingPunct="1">
        <a:spcBef>
          <a:spcPct val="20000"/>
        </a:spcBef>
        <a:spcAft>
          <a:spcPct val="0"/>
        </a:spcAft>
        <a:buChar char="•"/>
        <a:defRPr kumimoji="1" sz="2400">
          <a:solidFill>
            <a:schemeClr val="tx1"/>
          </a:solidFill>
          <a:latin typeface="+mn-lt"/>
          <a:cs typeface="+mn-cs"/>
        </a:defRPr>
      </a:lvl3pPr>
      <a:lvl4pPr marL="1600200" indent="-228600" algn="l" rtl="0" eaLnBrk="1" fontAlgn="base" hangingPunct="1">
        <a:spcBef>
          <a:spcPct val="20000"/>
        </a:spcBef>
        <a:spcAft>
          <a:spcPct val="0"/>
        </a:spcAft>
        <a:buChar char="•"/>
        <a:defRPr kumimoji="1" sz="2000">
          <a:solidFill>
            <a:schemeClr val="tx1"/>
          </a:solidFill>
          <a:latin typeface="+mn-lt"/>
          <a:cs typeface="+mn-cs"/>
        </a:defRPr>
      </a:lvl4pPr>
      <a:lvl5pPr marL="2057400" indent="-228600" algn="l" rtl="0" eaLnBrk="1" fontAlgn="base" hangingPunct="1">
        <a:spcBef>
          <a:spcPct val="20000"/>
        </a:spcBef>
        <a:spcAft>
          <a:spcPct val="0"/>
        </a:spcAft>
        <a:buChar char="•"/>
        <a:defRPr kumimoji="1" sz="2000">
          <a:solidFill>
            <a:schemeClr val="tx1"/>
          </a:solidFill>
          <a:latin typeface="+mn-lt"/>
          <a:cs typeface="+mn-cs"/>
        </a:defRPr>
      </a:lvl5pPr>
      <a:lvl6pPr marL="2514600" indent="-228600" algn="l" rtl="0" eaLnBrk="1" fontAlgn="base" hangingPunct="1">
        <a:spcBef>
          <a:spcPct val="20000"/>
        </a:spcBef>
        <a:spcAft>
          <a:spcPct val="0"/>
        </a:spcAft>
        <a:buChar char="•"/>
        <a:defRPr kumimoji="1" sz="2000">
          <a:solidFill>
            <a:schemeClr val="tx1"/>
          </a:solidFill>
          <a:latin typeface="+mn-lt"/>
          <a:cs typeface="+mn-cs"/>
        </a:defRPr>
      </a:lvl6pPr>
      <a:lvl7pPr marL="2971800" indent="-228600" algn="l" rtl="0" eaLnBrk="1" fontAlgn="base" hangingPunct="1">
        <a:spcBef>
          <a:spcPct val="20000"/>
        </a:spcBef>
        <a:spcAft>
          <a:spcPct val="0"/>
        </a:spcAft>
        <a:buChar char="•"/>
        <a:defRPr kumimoji="1" sz="2000">
          <a:solidFill>
            <a:schemeClr val="tx1"/>
          </a:solidFill>
          <a:latin typeface="+mn-lt"/>
          <a:cs typeface="+mn-cs"/>
        </a:defRPr>
      </a:lvl7pPr>
      <a:lvl8pPr marL="3429000" indent="-228600" algn="l" rtl="0" eaLnBrk="1" fontAlgn="base" hangingPunct="1">
        <a:spcBef>
          <a:spcPct val="20000"/>
        </a:spcBef>
        <a:spcAft>
          <a:spcPct val="0"/>
        </a:spcAft>
        <a:buChar char="•"/>
        <a:defRPr kumimoji="1" sz="2000">
          <a:solidFill>
            <a:schemeClr val="tx1"/>
          </a:solidFill>
          <a:latin typeface="+mn-lt"/>
          <a:cs typeface="+mn-cs"/>
        </a:defRPr>
      </a:lvl8pPr>
      <a:lvl9pPr marL="3886200" indent="-228600" algn="l" rtl="0" eaLnBrk="1" fontAlgn="base" hangingPunct="1">
        <a:spcBef>
          <a:spcPct val="20000"/>
        </a:spcBef>
        <a:spcAft>
          <a:spcPct val="0"/>
        </a:spcAft>
        <a:buChar char="•"/>
        <a:defRPr kumimoji="1" sz="2000">
          <a:solidFill>
            <a:schemeClr val="tx1"/>
          </a:solidFill>
          <a:latin typeface="+mn-lt"/>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ACTIVIDADES%20PARA%20EL%20PORTAL/redes%20sociales/Servicio_de_red_social.ht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propuestastic.elarequi.com/propuestas-didacticas/el-trabajo-en-red-y-las-redes-sociales/el-uso-educativo-de-las-redes-sociale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ACTIVIDADES%20PARA%20EL%20PORTAL/redes%20sociales/Servicio_de_red_social.htm"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hyperlink" Target="https://es.wikipedia.org/wiki/Servicio_de_red_social#Privacidad"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ACTIVIDADES%20PARA%20EL%20PORTAL/redes%20sociales/Servicio_de_red_social.htm"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77" t="19828" r="8836" b="13793"/>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64469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hlinkClick r:id="rId2" action="ppaction://hlinkfile"/>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58" t="17888" r="4795" b="14225"/>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987824" y="205507"/>
            <a:ext cx="5616624" cy="5632311"/>
          </a:xfrm>
          <a:prstGeom prst="rect">
            <a:avLst/>
          </a:prstGeom>
        </p:spPr>
        <p:txBody>
          <a:bodyPr wrap="square">
            <a:spAutoFit/>
          </a:bodyPr>
          <a:lstStyle/>
          <a:p>
            <a:pPr marL="285750" indent="-285750">
              <a:buFont typeface="Wingdings" pitchFamily="2" charset="2"/>
              <a:buChar char="Ø"/>
            </a:pPr>
            <a:r>
              <a:rPr lang="es-ES" dirty="0">
                <a:solidFill>
                  <a:schemeClr val="tx2">
                    <a:lumMod val="25000"/>
                  </a:schemeClr>
                </a:solidFill>
              </a:rPr>
              <a:t> </a:t>
            </a:r>
            <a:r>
              <a:rPr lang="es-ES" b="1" dirty="0">
                <a:solidFill>
                  <a:schemeClr val="tx2">
                    <a:lumMod val="25000"/>
                  </a:schemeClr>
                </a:solidFill>
              </a:rPr>
              <a:t>Crea la posibilidad de volverse dependiente a ésta.</a:t>
            </a:r>
          </a:p>
          <a:p>
            <a:pPr marL="285750" indent="-285750">
              <a:buFont typeface="Wingdings" pitchFamily="2" charset="2"/>
              <a:buChar char="Ø"/>
            </a:pPr>
            <a:r>
              <a:rPr lang="es-ES" b="1" dirty="0">
                <a:solidFill>
                  <a:schemeClr val="tx2">
                    <a:lumMod val="25000"/>
                  </a:schemeClr>
                </a:solidFill>
              </a:rPr>
              <a:t>    Existe un amplio porcentaje de personas que no cuentan aún con equipo informático, internet ni energía eléctrica por tanto quedan excluidos de este servicio</a:t>
            </a:r>
            <a:r>
              <a:rPr lang="es-ES" b="1" dirty="0" smtClean="0">
                <a:solidFill>
                  <a:schemeClr val="tx2">
                    <a:lumMod val="25000"/>
                  </a:schemeClr>
                </a:solidFill>
              </a:rPr>
              <a:t>.</a:t>
            </a:r>
          </a:p>
          <a:p>
            <a:pPr marL="285750" indent="-285750">
              <a:buFont typeface="Wingdings" pitchFamily="2" charset="2"/>
              <a:buChar char="Ø"/>
            </a:pPr>
            <a:endParaRPr lang="es-ES" b="1" dirty="0">
              <a:solidFill>
                <a:schemeClr val="tx2">
                  <a:lumMod val="25000"/>
                </a:schemeClr>
              </a:solidFill>
            </a:endParaRPr>
          </a:p>
          <a:p>
            <a:pPr marL="285750" indent="-285750">
              <a:buFont typeface="Wingdings" pitchFamily="2" charset="2"/>
              <a:buChar char="Ø"/>
            </a:pPr>
            <a:r>
              <a:rPr lang="es-ES" b="1" dirty="0">
                <a:solidFill>
                  <a:schemeClr val="tx2">
                    <a:lumMod val="25000"/>
                  </a:schemeClr>
                </a:solidFill>
              </a:rPr>
              <a:t>    Las relaciones interpersonales se vuelven menos afianzadas.</a:t>
            </a:r>
          </a:p>
          <a:p>
            <a:pPr marL="285750" indent="-285750">
              <a:buFont typeface="Wingdings" pitchFamily="2" charset="2"/>
              <a:buChar char="Ø"/>
            </a:pPr>
            <a:r>
              <a:rPr lang="es-ES" b="1" dirty="0">
                <a:solidFill>
                  <a:schemeClr val="tx2">
                    <a:lumMod val="25000"/>
                  </a:schemeClr>
                </a:solidFill>
              </a:rPr>
              <a:t>    Propicia un alejamiento de la propia realidad, evitando vivir en el aquí y en el ahora, y evitando el favorecer una introspección para el propio crecimiento personal.</a:t>
            </a:r>
          </a:p>
          <a:p>
            <a:pPr marL="285750" indent="-285750">
              <a:buFont typeface="Wingdings" pitchFamily="2" charset="2"/>
              <a:buChar char="Ø"/>
            </a:pPr>
            <a:r>
              <a:rPr lang="es-ES" b="1" dirty="0">
                <a:solidFill>
                  <a:schemeClr val="tx2">
                    <a:lumMod val="25000"/>
                  </a:schemeClr>
                </a:solidFill>
              </a:rPr>
              <a:t>    Contacto con personas potencialmente peligrosas.</a:t>
            </a:r>
          </a:p>
          <a:p>
            <a:endParaRPr lang="es-ES" b="1" dirty="0">
              <a:solidFill>
                <a:schemeClr val="tx2">
                  <a:lumMod val="25000"/>
                </a:schemeClr>
              </a:solidFill>
            </a:endParaRPr>
          </a:p>
          <a:p>
            <a:r>
              <a:rPr lang="es-ES" b="1" dirty="0">
                <a:solidFill>
                  <a:schemeClr val="tx2">
                    <a:lumMod val="25000"/>
                  </a:schemeClr>
                </a:solidFill>
              </a:rPr>
              <a:t>Derivado de los puntos anteriores, desde hace mucho </a:t>
            </a:r>
            <a:r>
              <a:rPr lang="es-ES" b="1" dirty="0" smtClean="0">
                <a:solidFill>
                  <a:schemeClr val="tx2">
                    <a:lumMod val="25000"/>
                  </a:schemeClr>
                </a:solidFill>
              </a:rPr>
              <a:t>          </a:t>
            </a:r>
          </a:p>
          <a:p>
            <a:r>
              <a:rPr lang="es-ES" b="1" dirty="0">
                <a:solidFill>
                  <a:schemeClr val="tx2">
                    <a:lumMod val="25000"/>
                  </a:schemeClr>
                </a:solidFill>
              </a:rPr>
              <a:t> </a:t>
            </a:r>
            <a:r>
              <a:rPr lang="es-ES" b="1" dirty="0" smtClean="0">
                <a:solidFill>
                  <a:schemeClr val="tx2">
                    <a:lumMod val="25000"/>
                  </a:schemeClr>
                </a:solidFill>
              </a:rPr>
              <a:t>         tiempo </a:t>
            </a:r>
            <a:r>
              <a:rPr lang="es-ES" b="1" dirty="0">
                <a:solidFill>
                  <a:schemeClr val="tx2">
                    <a:lumMod val="25000"/>
                  </a:schemeClr>
                </a:solidFill>
              </a:rPr>
              <a:t>la mayoría de las empresas proveedoras de </a:t>
            </a:r>
            <a:r>
              <a:rPr lang="es-ES" b="1" dirty="0" smtClean="0">
                <a:solidFill>
                  <a:schemeClr val="tx2">
                    <a:lumMod val="25000"/>
                  </a:schemeClr>
                </a:solidFill>
              </a:rPr>
              <a:t> </a:t>
            </a:r>
          </a:p>
          <a:p>
            <a:r>
              <a:rPr lang="es-ES" b="1" dirty="0">
                <a:solidFill>
                  <a:schemeClr val="tx2">
                    <a:lumMod val="25000"/>
                  </a:schemeClr>
                </a:solidFill>
              </a:rPr>
              <a:t> </a:t>
            </a:r>
            <a:r>
              <a:rPr lang="es-ES" b="1" dirty="0" smtClean="0">
                <a:solidFill>
                  <a:schemeClr val="tx2">
                    <a:lumMod val="25000"/>
                  </a:schemeClr>
                </a:solidFill>
              </a:rPr>
              <a:t>          este </a:t>
            </a:r>
            <a:r>
              <a:rPr lang="es-ES" b="1" dirty="0">
                <a:solidFill>
                  <a:schemeClr val="tx2">
                    <a:lumMod val="25000"/>
                  </a:schemeClr>
                </a:solidFill>
              </a:rPr>
              <a:t>servicio han incluido dentro de sus propias </a:t>
            </a:r>
            <a:r>
              <a:rPr lang="es-ES" b="1" dirty="0" smtClean="0">
                <a:solidFill>
                  <a:schemeClr val="tx2">
                    <a:lumMod val="25000"/>
                  </a:schemeClr>
                </a:solidFill>
              </a:rPr>
              <a:t> </a:t>
            </a:r>
          </a:p>
          <a:p>
            <a:r>
              <a:rPr lang="es-ES" b="1" dirty="0">
                <a:solidFill>
                  <a:schemeClr val="tx2">
                    <a:lumMod val="25000"/>
                  </a:schemeClr>
                </a:solidFill>
              </a:rPr>
              <a:t> </a:t>
            </a:r>
            <a:r>
              <a:rPr lang="es-ES" b="1" dirty="0" smtClean="0">
                <a:solidFill>
                  <a:schemeClr val="tx2">
                    <a:lumMod val="25000"/>
                  </a:schemeClr>
                </a:solidFill>
              </a:rPr>
              <a:t>           páginas </a:t>
            </a:r>
            <a:r>
              <a:rPr lang="es-ES" b="1" dirty="0">
                <a:solidFill>
                  <a:schemeClr val="tx2">
                    <a:lumMod val="25000"/>
                  </a:schemeClr>
                </a:solidFill>
              </a:rPr>
              <a:t>de Internet, políticas de privacidad que los </a:t>
            </a:r>
            <a:r>
              <a:rPr lang="es-ES" b="1" dirty="0" smtClean="0">
                <a:solidFill>
                  <a:schemeClr val="tx2">
                    <a:lumMod val="25000"/>
                  </a:schemeClr>
                </a:solidFill>
              </a:rPr>
              <a:t> </a:t>
            </a:r>
          </a:p>
          <a:p>
            <a:r>
              <a:rPr lang="es-ES" b="1" dirty="0">
                <a:solidFill>
                  <a:schemeClr val="tx2">
                    <a:lumMod val="25000"/>
                  </a:schemeClr>
                </a:solidFill>
              </a:rPr>
              <a:t> </a:t>
            </a:r>
            <a:r>
              <a:rPr lang="es-ES" b="1" dirty="0" smtClean="0">
                <a:solidFill>
                  <a:schemeClr val="tx2">
                    <a:lumMod val="25000"/>
                  </a:schemeClr>
                </a:solidFill>
              </a:rPr>
              <a:t>           cibernautas </a:t>
            </a:r>
            <a:r>
              <a:rPr lang="es-ES" b="1" dirty="0">
                <a:solidFill>
                  <a:schemeClr val="tx2">
                    <a:lumMod val="25000"/>
                  </a:schemeClr>
                </a:solidFill>
              </a:rPr>
              <a:t>ignoran, poniendo en peligro la </a:t>
            </a:r>
            <a:endParaRPr lang="es-ES" b="1" dirty="0" smtClean="0">
              <a:solidFill>
                <a:schemeClr val="tx2">
                  <a:lumMod val="25000"/>
                </a:schemeClr>
              </a:solidFill>
            </a:endParaRPr>
          </a:p>
          <a:p>
            <a:r>
              <a:rPr lang="es-ES" b="1" dirty="0">
                <a:solidFill>
                  <a:schemeClr val="tx2">
                    <a:lumMod val="25000"/>
                  </a:schemeClr>
                </a:solidFill>
              </a:rPr>
              <a:t> </a:t>
            </a:r>
            <a:r>
              <a:rPr lang="es-ES" b="1" dirty="0" smtClean="0">
                <a:solidFill>
                  <a:schemeClr val="tx2">
                    <a:lumMod val="25000"/>
                  </a:schemeClr>
                </a:solidFill>
              </a:rPr>
              <a:t>                   integridad </a:t>
            </a:r>
            <a:r>
              <a:rPr lang="es-ES" b="1" dirty="0">
                <a:solidFill>
                  <a:schemeClr val="tx2">
                    <a:lumMod val="25000"/>
                  </a:schemeClr>
                </a:solidFill>
              </a:rPr>
              <a:t>individual y familiar.</a:t>
            </a:r>
            <a:endParaRPr lang="es-PA" b="1" dirty="0">
              <a:solidFill>
                <a:schemeClr val="tx2">
                  <a:lumMod val="25000"/>
                </a:schemeClr>
              </a:solidFill>
            </a:endParaRPr>
          </a:p>
        </p:txBody>
      </p:sp>
      <p:sp>
        <p:nvSpPr>
          <p:cNvPr id="4" name="3 Rectángulo"/>
          <p:cNvSpPr/>
          <p:nvPr/>
        </p:nvSpPr>
        <p:spPr>
          <a:xfrm>
            <a:off x="2771800" y="6277263"/>
            <a:ext cx="5976664" cy="338554"/>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es-PA" sz="1600" dirty="0">
                <a:solidFill>
                  <a:schemeClr val="tx1"/>
                </a:solidFill>
                <a:hlinkClick r:id="rId2" action="ppaction://hlinkfile"/>
              </a:rPr>
              <a:t>https://es.wikipedia.org/wiki/Servicio_de_red_social#Privacidad</a:t>
            </a:r>
            <a:endParaRPr lang="es-PA" sz="1600" dirty="0">
              <a:solidFill>
                <a:schemeClr val="tx1"/>
              </a:solidFill>
            </a:endParaRPr>
          </a:p>
        </p:txBody>
      </p:sp>
    </p:spTree>
    <p:extLst>
      <p:ext uri="{BB962C8B-B14F-4D97-AF65-F5344CB8AC3E}">
        <p14:creationId xmlns:p14="http://schemas.microsoft.com/office/powerpoint/2010/main" val="250734547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79248"/>
            <a:ext cx="4402391" cy="603242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s-ES" dirty="0"/>
              <a:t> </a:t>
            </a:r>
            <a:r>
              <a:rPr lang="es-ES" sz="1600" dirty="0">
                <a:latin typeface="Algerian" pitchFamily="82" charset="0"/>
              </a:rPr>
              <a:t>El uso educativo de las redes sociales</a:t>
            </a:r>
          </a:p>
          <a:p>
            <a:endParaRPr lang="es-ES" sz="1600" dirty="0"/>
          </a:p>
          <a:p>
            <a:r>
              <a:rPr lang="es-ES" sz="1600" dirty="0" smtClean="0"/>
              <a:t>1</a:t>
            </a:r>
            <a:r>
              <a:rPr lang="es-ES" sz="1600" dirty="0"/>
              <a:t>. Potencial de las redes sociales educativas.</a:t>
            </a:r>
          </a:p>
          <a:p>
            <a:endParaRPr lang="es-ES" sz="1600" dirty="0"/>
          </a:p>
          <a:p>
            <a:pPr marL="285750" indent="-285750">
              <a:buFont typeface="Wingdings" pitchFamily="2" charset="2"/>
              <a:buChar char="§"/>
            </a:pPr>
            <a:r>
              <a:rPr lang="es-ES" sz="1600" dirty="0"/>
              <a:t>El trabajo en las aulas con servicios y aplicaciones de redes sociales educativas ofrece una serie de ventajas muy notables desde el punto de vista educativo:</a:t>
            </a:r>
          </a:p>
          <a:p>
            <a:pPr marL="285750" indent="-285750">
              <a:buFont typeface="Wingdings" pitchFamily="2" charset="2"/>
              <a:buChar char="§"/>
            </a:pPr>
            <a:endParaRPr lang="es-ES" sz="1600" dirty="0"/>
          </a:p>
          <a:p>
            <a:pPr marL="285750" indent="-285750">
              <a:buFont typeface="Wingdings" pitchFamily="2" charset="2"/>
              <a:buChar char="§"/>
            </a:pPr>
            <a:r>
              <a:rPr lang="es-ES" sz="1600" dirty="0" smtClean="0"/>
              <a:t>Ofrecen </a:t>
            </a:r>
            <a:r>
              <a:rPr lang="es-ES" sz="1600" dirty="0"/>
              <a:t>herramientas interactivas y eficaces para la enseñanza y el aprendizaje. Además, la integración de herramientas y aplicaciones (foros, blogs, chat, email, mensajería electrónica), por parte de dichos servicios proporciona un escenario muy adecuado para la práctica de la mayoría de las actividades propias del trabajo en entornos online</a:t>
            </a:r>
            <a:r>
              <a:rPr lang="es-ES" sz="1600" dirty="0" smtClean="0"/>
              <a:t>.</a:t>
            </a:r>
          </a:p>
          <a:p>
            <a:endParaRPr lang="es-ES" sz="1600" dirty="0" smtClean="0"/>
          </a:p>
          <a:p>
            <a:pPr marL="285750" indent="-285750">
              <a:buFont typeface="Wingdings" pitchFamily="2" charset="2"/>
              <a:buChar char="§"/>
            </a:pPr>
            <a:r>
              <a:rPr lang="es-ES" sz="1600" dirty="0" smtClean="0"/>
              <a:t>Permiten </a:t>
            </a:r>
            <a:r>
              <a:rPr lang="es-ES" sz="1600" dirty="0"/>
              <a:t>que el profesor que utiliza estos recursos enseñe a sus estudiantes a adquirir capacidades para que se valgan por sí mismos, y sigan aprendiendo en un mundo sometido a un proceso acelerado de cambio y transformación</a:t>
            </a:r>
            <a:r>
              <a:rPr lang="es-ES" sz="1600" dirty="0" smtClean="0"/>
              <a:t>.</a:t>
            </a:r>
            <a:endParaRPr lang="es-PA" sz="1600" dirty="0"/>
          </a:p>
        </p:txBody>
      </p:sp>
      <p:sp>
        <p:nvSpPr>
          <p:cNvPr id="4" name="3 Rectángulo"/>
          <p:cNvSpPr/>
          <p:nvPr/>
        </p:nvSpPr>
        <p:spPr>
          <a:xfrm>
            <a:off x="4540028" y="30985"/>
            <a:ext cx="4526601" cy="649408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buFont typeface="Wingdings" pitchFamily="2" charset="2"/>
              <a:buChar char="§"/>
            </a:pPr>
            <a:r>
              <a:rPr lang="es-ES" sz="1600" dirty="0" smtClean="0"/>
              <a:t>No </a:t>
            </a:r>
            <a:r>
              <a:rPr lang="es-ES" sz="1600" dirty="0"/>
              <a:t>solo permiten la transmisión de conocimientos y la colaboración entre personas, sino que, además, desarrollan competencias tecnológicas imprescindibles para operar en contextos diversos y complejos.</a:t>
            </a:r>
          </a:p>
          <a:p>
            <a:pPr marL="285750" indent="-285750">
              <a:buFont typeface="Wingdings" pitchFamily="2" charset="2"/>
              <a:buChar char="§"/>
            </a:pPr>
            <a:r>
              <a:rPr lang="es-ES" sz="1600" dirty="0"/>
              <a:t>Hacen posible que los estudiantes desarrollen habilidades y aptitudes tales como la socialización, el trabajo en equipo o la importancia de compartir</a:t>
            </a:r>
            <a:r>
              <a:rPr lang="es-ES" sz="1600" dirty="0" smtClean="0"/>
              <a:t>.</a:t>
            </a:r>
          </a:p>
          <a:p>
            <a:pPr marL="285750" indent="-285750">
              <a:buFont typeface="Wingdings" pitchFamily="2" charset="2"/>
              <a:buChar char="§"/>
            </a:pPr>
            <a:endParaRPr lang="es-ES" sz="1600" dirty="0"/>
          </a:p>
          <a:p>
            <a:pPr marL="285750" indent="-285750">
              <a:buFont typeface="Wingdings" pitchFamily="2" charset="2"/>
              <a:buChar char="§"/>
            </a:pPr>
            <a:r>
              <a:rPr lang="es-ES" sz="1600" dirty="0"/>
              <a:t>Ayudan a profesores y estudiantes a tomar conciencia sobre la importancia de la identidad digital y los procesos sociales de participación, formación de la opinión y toma de decisiones que caracterizan a una sociedad avanzada y democrática</a:t>
            </a:r>
            <a:r>
              <a:rPr lang="es-ES" sz="1600" dirty="0" smtClean="0"/>
              <a:t>.</a:t>
            </a:r>
          </a:p>
          <a:p>
            <a:pPr marL="285750" indent="-285750">
              <a:buFont typeface="Wingdings" pitchFamily="2" charset="2"/>
              <a:buChar char="§"/>
            </a:pPr>
            <a:endParaRPr lang="es-ES" sz="1600" dirty="0" smtClean="0"/>
          </a:p>
          <a:p>
            <a:pPr marL="285750" indent="-285750">
              <a:buFont typeface="Wingdings" pitchFamily="2" charset="2"/>
              <a:buChar char="§"/>
            </a:pPr>
            <a:r>
              <a:rPr lang="es-ES" sz="1600" dirty="0"/>
              <a:t>Permiten que los estudiantes aprendan “haciendo cosas”. De este modo, los procesos cognitivos evolucionan a través de la transformación y manipulación de la información, desarrollando lo que se conoce como capacidades cognitivas de alto nivel, tales como el razonamiento, la capacidad de síntesis y análisis y la toma de decisiones</a:t>
            </a:r>
            <a:r>
              <a:rPr lang="es-ES" sz="1600" dirty="0" smtClean="0"/>
              <a:t>.</a:t>
            </a:r>
            <a:endParaRPr lang="es-PA" sz="1600" dirty="0"/>
          </a:p>
        </p:txBody>
      </p:sp>
      <p:sp>
        <p:nvSpPr>
          <p:cNvPr id="5" name="4 Rectángulo"/>
          <p:cNvSpPr/>
          <p:nvPr/>
        </p:nvSpPr>
        <p:spPr>
          <a:xfrm>
            <a:off x="107505" y="6211669"/>
            <a:ext cx="892899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s-PA" sz="1400" dirty="0">
                <a:solidFill>
                  <a:schemeClr val="bg1">
                    <a:lumMod val="50000"/>
                    <a:lumOff val="50000"/>
                  </a:schemeClr>
                </a:solidFill>
                <a:hlinkClick r:id="rId2"/>
              </a:rPr>
              <a:t>http://propuestastic.elarequi.com/propuestas-didacticas/el-trabajo-en-red-y-las-redes-sociales/el-uso-educativo-de-las-redes-sociales/</a:t>
            </a:r>
            <a:endParaRPr lang="es-PA" sz="1400" dirty="0">
              <a:solidFill>
                <a:schemeClr val="bg1">
                  <a:lumMod val="50000"/>
                  <a:lumOff val="50000"/>
                </a:schemeClr>
              </a:solidFill>
            </a:endParaRPr>
          </a:p>
        </p:txBody>
      </p:sp>
    </p:spTree>
    <p:extLst>
      <p:ext uri="{BB962C8B-B14F-4D97-AF65-F5344CB8AC3E}">
        <p14:creationId xmlns:p14="http://schemas.microsoft.com/office/powerpoint/2010/main" val="351901991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54" t="20044" r="9806" b="13793"/>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987824" y="399425"/>
            <a:ext cx="5760640" cy="5355312"/>
          </a:xfrm>
          <a:prstGeom prst="rect">
            <a:avLst/>
          </a:prstGeom>
        </p:spPr>
        <p:txBody>
          <a:bodyPr wrap="square">
            <a:spAutoFit/>
          </a:bodyPr>
          <a:lstStyle/>
          <a:p>
            <a:r>
              <a:rPr lang="es-ES" dirty="0">
                <a:solidFill>
                  <a:schemeClr val="accent2">
                    <a:lumMod val="50000"/>
                  </a:schemeClr>
                </a:solidFill>
                <a:latin typeface="Britannic Bold" pitchFamily="34" charset="0"/>
              </a:rPr>
              <a:t>Influencia de las redes sociales en los seres humanos</a:t>
            </a:r>
          </a:p>
          <a:p>
            <a:endParaRPr lang="es-ES" dirty="0">
              <a:solidFill>
                <a:schemeClr val="accent2">
                  <a:lumMod val="50000"/>
                </a:schemeClr>
              </a:solidFill>
            </a:endParaRPr>
          </a:p>
          <a:p>
            <a:pPr algn="just"/>
            <a:r>
              <a:rPr lang="es-ES" dirty="0">
                <a:solidFill>
                  <a:schemeClr val="accent2">
                    <a:lumMod val="50000"/>
                  </a:schemeClr>
                </a:solidFill>
              </a:rPr>
              <a:t>A través de las redes sociales podemos ejercer mucha influencia en las personas, no por nada actualmente le damos más credibilidad a lo que aparece en las redes sociales que en algunos medios de comunicación tradicionales. Actualmente se tiene igual importancia a las cosas que se dicen como quién las dice. Esto se define como “influencia social.”27</a:t>
            </a:r>
          </a:p>
          <a:p>
            <a:pPr algn="just"/>
            <a:endParaRPr lang="es-ES" dirty="0">
              <a:solidFill>
                <a:schemeClr val="accent2">
                  <a:lumMod val="50000"/>
                </a:schemeClr>
              </a:solidFill>
            </a:endParaRPr>
          </a:p>
          <a:p>
            <a:pPr algn="just"/>
            <a:r>
              <a:rPr lang="es-ES" dirty="0">
                <a:solidFill>
                  <a:schemeClr val="accent2">
                    <a:lumMod val="50000"/>
                  </a:schemeClr>
                </a:solidFill>
              </a:rPr>
              <a:t>Todos conocemos a alguien que no puede estar un día sin consultar sus redes sociales, o que poseen cuentas en todas éstas, hay que tener cuidado con el uso que se les da, ya que sobre todo el público adolescente es el más vulnerable a padecer adicciones o a darles un mal uso. La razón por la cual son adictivas, es porque nos hacen sentir el centro de atención, hacen que nos sintamos importantes y queremos pasar más y más tiempo viendo cómo los demás responden ante nuestras actuaciones.</a:t>
            </a:r>
            <a:endParaRPr lang="es-PA" dirty="0">
              <a:solidFill>
                <a:schemeClr val="accent2">
                  <a:lumMod val="50000"/>
                </a:schemeClr>
              </a:solidFill>
            </a:endParaRPr>
          </a:p>
        </p:txBody>
      </p:sp>
      <p:cxnSp>
        <p:nvCxnSpPr>
          <p:cNvPr id="4" name="3 Conector recto de flecha"/>
          <p:cNvCxnSpPr/>
          <p:nvPr/>
        </p:nvCxnSpPr>
        <p:spPr>
          <a:xfrm>
            <a:off x="6049773" y="6166291"/>
            <a:ext cx="2088232"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19905087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8424936" cy="648072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2" name="1 Rectángulo"/>
          <p:cNvSpPr/>
          <p:nvPr/>
        </p:nvSpPr>
        <p:spPr>
          <a:xfrm>
            <a:off x="755576" y="548681"/>
            <a:ext cx="7704856" cy="4524315"/>
          </a:xfrm>
          <a:prstGeom prst="rect">
            <a:avLst/>
          </a:prstGeom>
        </p:spPr>
        <p:txBody>
          <a:bodyPr wrap="square">
            <a:spAutoFit/>
          </a:bodyPr>
          <a:lstStyle/>
          <a:p>
            <a:r>
              <a:rPr lang="es-ES" dirty="0"/>
              <a:t>El sector más vulnerable son los adolescentes, ya que están en un período evolutivo de cambio y de construcción de la identidad, por todo lo explicado anteriormente, por la libertad que les produce poder comunicarse a través de las redes, de conocer a gente y de expresarse, hace que el acoso escolar haya dado paso al cyberbullying. Las redes les permiten, ser agresivos, críticos y humillar a otros, con la facilidad que supone no tener a la persona delante. El poder producir el mismo efecto en la otra persona (humillarla, criticarla, juzgarla…) sin necesidad de verla, hace que la maldad sea mayor, ya que visualizar el dolor en los demás nos frena (aunque sea un poco).</a:t>
            </a:r>
          </a:p>
          <a:p>
            <a:endParaRPr lang="es-ES" dirty="0"/>
          </a:p>
          <a:p>
            <a:r>
              <a:rPr lang="es-ES" dirty="0"/>
              <a:t>Por otra parte, la creatividad humana es tan poderosa e infinita que la tecnología no sólo logra responder a la satisfacción de las necesidades del hombre, sino que inclusive ha llegado a empujar a la humanidad a crearse nuevas necesidades. Con la tecnología surgen nuevas formas de comercio y de trabajo. Las tecnologías de información y comunicación, como creación del hombre, logran superarse y mejorarse a sí mismas</a:t>
            </a:r>
            <a:endParaRPr lang="es-PA" dirty="0"/>
          </a:p>
        </p:txBody>
      </p:sp>
      <p:sp>
        <p:nvSpPr>
          <p:cNvPr id="4" name="3 Rectángulo"/>
          <p:cNvSpPr/>
          <p:nvPr/>
        </p:nvSpPr>
        <p:spPr>
          <a:xfrm>
            <a:off x="338930" y="5749448"/>
            <a:ext cx="8265519" cy="553998"/>
          </a:xfrm>
          <a:prstGeom prst="rect">
            <a:avLst/>
          </a:prstGeom>
        </p:spPr>
        <p:txBody>
          <a:bodyPr wrap="square">
            <a:spAutoFit/>
          </a:bodyPr>
          <a:lstStyle/>
          <a:p>
            <a:r>
              <a:rPr lang="es-PA" sz="1500" dirty="0"/>
              <a:t>https://upload.wikimedia.org/wikipedia/commons/f/f6/Popular_Social_Networks%2C_Gavin_Llewellyn%2C_CC.jpg</a:t>
            </a:r>
          </a:p>
        </p:txBody>
      </p:sp>
      <p:sp>
        <p:nvSpPr>
          <p:cNvPr id="5" name="4 Rectángulo"/>
          <p:cNvSpPr/>
          <p:nvPr/>
        </p:nvSpPr>
        <p:spPr>
          <a:xfrm>
            <a:off x="338928" y="5380117"/>
            <a:ext cx="8409536" cy="307777"/>
          </a:xfrm>
          <a:prstGeom prst="rect">
            <a:avLst/>
          </a:prstGeom>
        </p:spPr>
        <p:txBody>
          <a:bodyPr wrap="square">
            <a:spAutoFit/>
          </a:bodyPr>
          <a:lstStyle/>
          <a:p>
            <a:r>
              <a:rPr lang="es-PA" sz="1400" dirty="0" err="1"/>
              <a:t>Gavin</a:t>
            </a:r>
            <a:r>
              <a:rPr lang="es-PA" sz="1400" dirty="0"/>
              <a:t> </a:t>
            </a:r>
            <a:r>
              <a:rPr lang="es-PA" sz="1400" dirty="0" err="1"/>
              <a:t>Llewellyn</a:t>
            </a:r>
            <a:r>
              <a:rPr lang="es-PA" sz="1400" dirty="0"/>
              <a:t> - http://www.flickr.com/photos/gavinjllewellyn/6235070321/</a:t>
            </a:r>
          </a:p>
        </p:txBody>
      </p:sp>
    </p:spTree>
    <p:extLst>
      <p:ext uri="{BB962C8B-B14F-4D97-AF65-F5344CB8AC3E}">
        <p14:creationId xmlns:p14="http://schemas.microsoft.com/office/powerpoint/2010/main" val="40532790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0/07/Social_networking_servic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0"/>
            <a:ext cx="8928992" cy="532859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827584" y="5877273"/>
            <a:ext cx="7272808" cy="461665"/>
          </a:xfrm>
          <a:prstGeom prst="rect">
            <a:avLst/>
          </a:prstGeom>
        </p:spPr>
        <p:txBody>
          <a:bodyPr wrap="square">
            <a:spAutoFit/>
          </a:bodyPr>
          <a:lstStyle/>
          <a:p>
            <a:r>
              <a:rPr lang="en-US" sz="1200" dirty="0"/>
              <a:t>Source https://www.flickr.com/photos/wilgengebroed/5514783718/ </a:t>
            </a:r>
          </a:p>
          <a:p>
            <a:r>
              <a:rPr lang="en-US" sz="1200" dirty="0" smtClean="0"/>
              <a:t>Author:  </a:t>
            </a:r>
            <a:r>
              <a:rPr lang="en-US" sz="1200" dirty="0" err="1"/>
              <a:t>Wilgengebroed</a:t>
            </a:r>
            <a:r>
              <a:rPr lang="en-US" sz="1200" dirty="0"/>
              <a:t> on Flickr </a:t>
            </a:r>
          </a:p>
        </p:txBody>
      </p:sp>
    </p:spTree>
    <p:extLst>
      <p:ext uri="{BB962C8B-B14F-4D97-AF65-F5344CB8AC3E}">
        <p14:creationId xmlns:p14="http://schemas.microsoft.com/office/powerpoint/2010/main" val="65715426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07" t="20044" r="9806" b="14224"/>
          <a:stretch/>
        </p:blipFill>
        <p:spPr bwMode="auto">
          <a:xfrm>
            <a:off x="0" y="0"/>
            <a:ext cx="9144000" cy="6858000"/>
          </a:xfrm>
          <a:prstGeom prst="rect">
            <a:avLst/>
          </a:prstGeom>
          <a:ln/>
          <a:extLst/>
        </p:spPr>
        <p:style>
          <a:lnRef idx="1">
            <a:schemeClr val="accent2"/>
          </a:lnRef>
          <a:fillRef idx="2">
            <a:schemeClr val="accent2"/>
          </a:fillRef>
          <a:effectRef idx="1">
            <a:schemeClr val="accent2"/>
          </a:effectRef>
          <a:fontRef idx="minor">
            <a:schemeClr val="dk1"/>
          </a:fontRef>
        </p:style>
      </p:pic>
      <p:sp>
        <p:nvSpPr>
          <p:cNvPr id="4" name="AutoShape 2" descr="Mostrando red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4" y="160339"/>
            <a:ext cx="6984775" cy="639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915816" y="1617986"/>
            <a:ext cx="6048672" cy="2246769"/>
          </a:xfrm>
          <a:prstGeom prst="rect">
            <a:avLst/>
          </a:prstGeom>
          <a:solidFill>
            <a:srgbClr val="FF0000"/>
          </a:solidFill>
          <a:effectLst>
            <a:outerShdw blurRad="50800" dist="38100" dir="18900000" algn="b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s-ES" sz="2000" dirty="0">
                <a:solidFill>
                  <a:schemeClr val="tx1"/>
                </a:solidFill>
              </a:rPr>
              <a:t>Como redes sociales se denominan las estructuras que representan a un conjunto de individuos que se encuentran interrelacionados. Como tal, es una especie de mapa que muestra de forma manifiesta los lazos que vinculan entre sí a un grupo de personas. El concepto tiene aplicación en las áreas Ciencias Sociales y del internet y la Informática.</a:t>
            </a:r>
            <a:endParaRPr lang="es-PA" sz="2000" dirty="0">
              <a:solidFill>
                <a:schemeClr val="tx1"/>
              </a:solidFill>
            </a:endParaRPr>
          </a:p>
        </p:txBody>
      </p:sp>
      <p:sp>
        <p:nvSpPr>
          <p:cNvPr id="3" name="2 Llamada con línea 3 (sin borde)"/>
          <p:cNvSpPr/>
          <p:nvPr/>
        </p:nvSpPr>
        <p:spPr>
          <a:xfrm>
            <a:off x="755576" y="332657"/>
            <a:ext cx="3312368" cy="1224136"/>
          </a:xfrm>
          <a:prstGeom prst="callout3">
            <a:avLst>
              <a:gd name="adj1" fmla="val 18750"/>
              <a:gd name="adj2" fmla="val -8333"/>
              <a:gd name="adj3" fmla="val 18750"/>
              <a:gd name="adj4" fmla="val -16667"/>
              <a:gd name="adj5" fmla="val 100000"/>
              <a:gd name="adj6" fmla="val -16667"/>
              <a:gd name="adj7" fmla="val 172253"/>
              <a:gd name="adj8" fmla="val 59282"/>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s-PA" sz="2400" dirty="0" smtClean="0"/>
              <a:t>Definición de Red Social</a:t>
            </a:r>
            <a:endParaRPr lang="es-PA" sz="2400" dirty="0"/>
          </a:p>
        </p:txBody>
      </p:sp>
      <p:sp>
        <p:nvSpPr>
          <p:cNvPr id="5" name="4 Llamada con línea 3"/>
          <p:cNvSpPr/>
          <p:nvPr/>
        </p:nvSpPr>
        <p:spPr>
          <a:xfrm>
            <a:off x="1979714" y="4506735"/>
            <a:ext cx="6984775" cy="1944216"/>
          </a:xfrm>
          <a:prstGeom prst="borderCallout3">
            <a:avLst>
              <a:gd name="adj1" fmla="val -106128"/>
              <a:gd name="adj2" fmla="val 9950"/>
              <a:gd name="adj3" fmla="val 18750"/>
              <a:gd name="adj4" fmla="val -16667"/>
              <a:gd name="adj5" fmla="val 100000"/>
              <a:gd name="adj6" fmla="val -16667"/>
              <a:gd name="adj7" fmla="val 58633"/>
              <a:gd name="adj8" fmla="val -3819"/>
            </a:avLst>
          </a:prstGeom>
          <a:solidFill>
            <a:srgbClr val="FFC000"/>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A" sz="2000" dirty="0" smtClean="0">
                <a:solidFill>
                  <a:srgbClr val="FF0000"/>
                </a:solidFill>
              </a:rPr>
              <a:t>Redes sociales en internet</a:t>
            </a:r>
          </a:p>
          <a:p>
            <a:pPr algn="just"/>
            <a:r>
              <a:rPr lang="es-PA" sz="2000" dirty="0" smtClean="0">
                <a:solidFill>
                  <a:srgbClr val="FF0000"/>
                </a:solidFill>
              </a:rPr>
              <a:t>Como redes sociales se denominan, en internet, las plataformas informáticas de web 2.0 diseñadas para albergar comunidades virtuales de individuos interconectados que comparten contenido, información, archivos, fotos, audios, videos, etc.</a:t>
            </a:r>
            <a:endParaRPr lang="es-PA" sz="2000" dirty="0">
              <a:solidFill>
                <a:srgbClr val="FF0000"/>
              </a:solidFill>
            </a:endParaRPr>
          </a:p>
        </p:txBody>
      </p:sp>
      <p:sp>
        <p:nvSpPr>
          <p:cNvPr id="6" name="5 Rectángulo"/>
          <p:cNvSpPr/>
          <p:nvPr/>
        </p:nvSpPr>
        <p:spPr>
          <a:xfrm>
            <a:off x="3779912" y="4077073"/>
            <a:ext cx="496855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PA" dirty="0"/>
              <a:t>http://www.significados.com/redes-sociales/</a:t>
            </a:r>
          </a:p>
        </p:txBody>
      </p:sp>
    </p:spTree>
    <p:extLst>
      <p:ext uri="{BB962C8B-B14F-4D97-AF65-F5344CB8AC3E}">
        <p14:creationId xmlns:p14="http://schemas.microsoft.com/office/powerpoint/2010/main" val="311024003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2129294733"/>
              </p:ext>
            </p:extLst>
          </p:nvPr>
        </p:nvGraphicFramePr>
        <p:xfrm>
          <a:off x="395536" y="1124745"/>
          <a:ext cx="844366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p:cNvSpPr/>
          <p:nvPr/>
        </p:nvSpPr>
        <p:spPr>
          <a:xfrm>
            <a:off x="611562" y="404664"/>
            <a:ext cx="4882427" cy="923330"/>
          </a:xfrm>
          <a:prstGeom prst="rect">
            <a:avLst/>
          </a:prstGeom>
          <a:noFill/>
        </p:spPr>
        <p:txBody>
          <a:bodyPr wrap="none" lIns="91440" tIns="45720" rIns="91440" bIns="45720">
            <a:spAutoFit/>
          </a:bodyPr>
          <a:lstStyle/>
          <a:p>
            <a:pPr algn="ctr"/>
            <a:r>
              <a:rPr lang="es-ES" sz="5400" b="1" cap="all" dirty="0" smtClean="0">
                <a:ln w="9000" cmpd="sng">
                  <a:solidFill>
                    <a:schemeClr val="accent4">
                      <a:shade val="50000"/>
                      <a:satMod val="120000"/>
                    </a:schemeClr>
                  </a:solidFill>
                  <a:prstDash val="solid"/>
                </a:ln>
                <a:solidFill>
                  <a:schemeClr val="accent6">
                    <a:lumMod val="20000"/>
                    <a:lumOff val="80000"/>
                  </a:schemeClr>
                </a:solidFill>
                <a:effectLst>
                  <a:reflection blurRad="12700" stA="28000" endPos="45000" dist="1000" dir="5400000" sy="-100000" algn="bl" rotWithShape="0"/>
                </a:effectLst>
              </a:rPr>
              <a:t>Redes Sociales</a:t>
            </a:r>
            <a:endParaRPr lang="es-ES" sz="5400" b="1" cap="all" spc="0" dirty="0">
              <a:ln w="9000" cmpd="sng">
                <a:solidFill>
                  <a:schemeClr val="accent4">
                    <a:shade val="50000"/>
                    <a:satMod val="120000"/>
                  </a:schemeClr>
                </a:solidFill>
                <a:prstDash val="solid"/>
              </a:ln>
              <a:solidFill>
                <a:schemeClr val="accent6">
                  <a:lumMod val="20000"/>
                  <a:lumOff val="8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719913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
                                            <p:graphicEl>
                                              <a:dgm id="{ACBF4AF3-FAB8-444C-81AB-52C89640E279}"/>
                                            </p:graphicEl>
                                          </p:spTgt>
                                        </p:tgtEl>
                                        <p:attrNameLst>
                                          <p:attrName>style.visibility</p:attrName>
                                        </p:attrNameLst>
                                      </p:cBhvr>
                                      <p:to>
                                        <p:strVal val="visible"/>
                                      </p:to>
                                    </p:set>
                                    <p:anim calcmode="lin" valueType="num">
                                      <p:cBhvr>
                                        <p:cTn id="7" dur="1000" fill="hold"/>
                                        <p:tgtEl>
                                          <p:spTgt spid="11">
                                            <p:graphicEl>
                                              <a:dgm id="{ACBF4AF3-FAB8-444C-81AB-52C89640E279}"/>
                                            </p:graphicEl>
                                          </p:spTgt>
                                        </p:tgtEl>
                                        <p:attrNameLst>
                                          <p:attrName>ppt_w</p:attrName>
                                        </p:attrNameLst>
                                      </p:cBhvr>
                                      <p:tavLst>
                                        <p:tav tm="0">
                                          <p:val>
                                            <p:strVal val="#ppt_w+.3"/>
                                          </p:val>
                                        </p:tav>
                                        <p:tav tm="100000">
                                          <p:val>
                                            <p:strVal val="#ppt_w"/>
                                          </p:val>
                                        </p:tav>
                                      </p:tavLst>
                                    </p:anim>
                                    <p:anim calcmode="lin" valueType="num">
                                      <p:cBhvr>
                                        <p:cTn id="8" dur="1000" fill="hold"/>
                                        <p:tgtEl>
                                          <p:spTgt spid="11">
                                            <p:graphicEl>
                                              <a:dgm id="{ACBF4AF3-FAB8-444C-81AB-52C89640E279}"/>
                                            </p:graphicEl>
                                          </p:spTgt>
                                        </p:tgtEl>
                                        <p:attrNameLst>
                                          <p:attrName>ppt_h</p:attrName>
                                        </p:attrNameLst>
                                      </p:cBhvr>
                                      <p:tavLst>
                                        <p:tav tm="0">
                                          <p:val>
                                            <p:strVal val="#ppt_h"/>
                                          </p:val>
                                        </p:tav>
                                        <p:tav tm="100000">
                                          <p:val>
                                            <p:strVal val="#ppt_h"/>
                                          </p:val>
                                        </p:tav>
                                      </p:tavLst>
                                    </p:anim>
                                    <p:animEffect transition="in" filter="fade">
                                      <p:cBhvr>
                                        <p:cTn id="9" dur="1000"/>
                                        <p:tgtEl>
                                          <p:spTgt spid="11">
                                            <p:graphicEl>
                                              <a:dgm id="{ACBF4AF3-FAB8-444C-81AB-52C89640E279}"/>
                                            </p:graphicEl>
                                          </p:spTgt>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graphicEl>
                                              <a:dgm id="{C43EB61A-2E04-409F-8F87-79F190ED3CE0}"/>
                                            </p:graphicEl>
                                          </p:spTgt>
                                        </p:tgtEl>
                                        <p:attrNameLst>
                                          <p:attrName>style.visibility</p:attrName>
                                        </p:attrNameLst>
                                      </p:cBhvr>
                                      <p:to>
                                        <p:strVal val="visible"/>
                                      </p:to>
                                    </p:set>
                                    <p:animEffect transition="in" filter="fade">
                                      <p:cBhvr>
                                        <p:cTn id="13" dur="1000"/>
                                        <p:tgtEl>
                                          <p:spTgt spid="11">
                                            <p:graphicEl>
                                              <a:dgm id="{C43EB61A-2E04-409F-8F87-79F190ED3CE0}"/>
                                            </p:graphicEl>
                                          </p:spTgt>
                                        </p:tgtEl>
                                      </p:cBhvr>
                                    </p:animEffect>
                                    <p:anim calcmode="lin" valueType="num">
                                      <p:cBhvr>
                                        <p:cTn id="14" dur="1000" fill="hold"/>
                                        <p:tgtEl>
                                          <p:spTgt spid="11">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15" dur="1000" fill="hold"/>
                                        <p:tgtEl>
                                          <p:spTgt spid="11">
                                            <p:graphicEl>
                                              <a:dgm id="{C43EB61A-2E04-409F-8F87-79F190ED3CE0}"/>
                                            </p:graphicEl>
                                          </p:spTgt>
                                        </p:tgtEl>
                                        <p:attrNameLst>
                                          <p:attrName>ppt_y</p:attrName>
                                        </p:attrNameLst>
                                      </p:cBhvr>
                                      <p:tavLst>
                                        <p:tav tm="0">
                                          <p:val>
                                            <p:strVal val="#ppt_y+.1"/>
                                          </p:val>
                                        </p:tav>
                                        <p:tav tm="100000">
                                          <p:val>
                                            <p:strVal val="#ppt_y"/>
                                          </p:val>
                                        </p:tav>
                                      </p:tavLst>
                                    </p:anim>
                                  </p:childTnLst>
                                </p:cTn>
                              </p:par>
                              <p:par>
                                <p:cTn id="16" presetID="12" presetClass="entr" presetSubtype="1" fill="hold" grpId="0" nodeType="withEffect">
                                  <p:stCondLst>
                                    <p:cond delay="0"/>
                                  </p:stCondLst>
                                  <p:childTnLst>
                                    <p:set>
                                      <p:cBhvr>
                                        <p:cTn id="17" dur="1" fill="hold">
                                          <p:stCondLst>
                                            <p:cond delay="0"/>
                                          </p:stCondLst>
                                        </p:cTn>
                                        <p:tgtEl>
                                          <p:spTgt spid="11">
                                            <p:graphicEl>
                                              <a:dgm id="{2572025E-E8B8-4F94-94D0-DC22D7F762FB}"/>
                                            </p:graphicEl>
                                          </p:spTgt>
                                        </p:tgtEl>
                                        <p:attrNameLst>
                                          <p:attrName>style.visibility</p:attrName>
                                        </p:attrNameLst>
                                      </p:cBhvr>
                                      <p:to>
                                        <p:strVal val="visible"/>
                                      </p:to>
                                    </p:set>
                                    <p:animEffect transition="in" filter="slide(fromTop)">
                                      <p:cBhvr>
                                        <p:cTn id="18" dur="1000"/>
                                        <p:tgtEl>
                                          <p:spTgt spid="11">
                                            <p:graphicEl>
                                              <a:dgm id="{2572025E-E8B8-4F94-94D0-DC22D7F762FB}"/>
                                            </p:graphicEl>
                                          </p:spTgt>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graphicEl>
                                              <a:dgm id="{BF646D7A-C7D0-4489-A68F-61F32B7DB0C6}"/>
                                            </p:graphicEl>
                                          </p:spTgt>
                                        </p:tgtEl>
                                        <p:attrNameLst>
                                          <p:attrName>style.visibility</p:attrName>
                                        </p:attrNameLst>
                                      </p:cBhvr>
                                      <p:to>
                                        <p:strVal val="visible"/>
                                      </p:to>
                                    </p:set>
                                    <p:animEffect transition="in" filter="fade">
                                      <p:cBhvr>
                                        <p:cTn id="22" dur="1000"/>
                                        <p:tgtEl>
                                          <p:spTgt spid="11">
                                            <p:graphicEl>
                                              <a:dgm id="{BF646D7A-C7D0-4489-A68F-61F32B7DB0C6}"/>
                                            </p:graphicEl>
                                          </p:spTgt>
                                        </p:tgtEl>
                                      </p:cBhvr>
                                    </p:animEffect>
                                    <p:anim calcmode="lin" valueType="num">
                                      <p:cBhvr>
                                        <p:cTn id="23" dur="1000" fill="hold"/>
                                        <p:tgtEl>
                                          <p:spTgt spid="11">
                                            <p:graphicEl>
                                              <a:dgm id="{BF646D7A-C7D0-4489-A68F-61F32B7DB0C6}"/>
                                            </p:graphicEl>
                                          </p:spTgt>
                                        </p:tgtEl>
                                        <p:attrNameLst>
                                          <p:attrName>ppt_x</p:attrName>
                                        </p:attrNameLst>
                                      </p:cBhvr>
                                      <p:tavLst>
                                        <p:tav tm="0">
                                          <p:val>
                                            <p:strVal val="#ppt_x"/>
                                          </p:val>
                                        </p:tav>
                                        <p:tav tm="100000">
                                          <p:val>
                                            <p:strVal val="#ppt_x"/>
                                          </p:val>
                                        </p:tav>
                                      </p:tavLst>
                                    </p:anim>
                                    <p:anim calcmode="lin" valueType="num">
                                      <p:cBhvr>
                                        <p:cTn id="24" dur="1000" fill="hold"/>
                                        <p:tgtEl>
                                          <p:spTgt spid="11">
                                            <p:graphicEl>
                                              <a:dgm id="{BF646D7A-C7D0-4489-A68F-61F32B7DB0C6}"/>
                                            </p:graphicEl>
                                          </p:spTgt>
                                        </p:tgtEl>
                                        <p:attrNameLst>
                                          <p:attrName>ppt_y</p:attrName>
                                        </p:attrNameLst>
                                      </p:cBhvr>
                                      <p:tavLst>
                                        <p:tav tm="0">
                                          <p:val>
                                            <p:strVal val="#ppt_y+.1"/>
                                          </p:val>
                                        </p:tav>
                                        <p:tav tm="100000">
                                          <p:val>
                                            <p:strVal val="#ppt_y"/>
                                          </p:val>
                                        </p:tav>
                                      </p:tavLst>
                                    </p:anim>
                                  </p:childTnLst>
                                </p:cTn>
                              </p:par>
                              <p:par>
                                <p:cTn id="25" presetID="12" presetClass="entr" presetSubtype="1" fill="hold" grpId="0" nodeType="withEffect">
                                  <p:stCondLst>
                                    <p:cond delay="0"/>
                                  </p:stCondLst>
                                  <p:childTnLst>
                                    <p:set>
                                      <p:cBhvr>
                                        <p:cTn id="26" dur="1" fill="hold">
                                          <p:stCondLst>
                                            <p:cond delay="0"/>
                                          </p:stCondLst>
                                        </p:cTn>
                                        <p:tgtEl>
                                          <p:spTgt spid="11">
                                            <p:graphicEl>
                                              <a:dgm id="{E4B0666F-2CF1-4C21-A251-46E6EBFF7C1D}"/>
                                            </p:graphicEl>
                                          </p:spTgt>
                                        </p:tgtEl>
                                        <p:attrNameLst>
                                          <p:attrName>style.visibility</p:attrName>
                                        </p:attrNameLst>
                                      </p:cBhvr>
                                      <p:to>
                                        <p:strVal val="visible"/>
                                      </p:to>
                                    </p:set>
                                    <p:animEffect transition="in" filter="slide(fromTop)">
                                      <p:cBhvr>
                                        <p:cTn id="27" dur="1000"/>
                                        <p:tgtEl>
                                          <p:spTgt spid="11">
                                            <p:graphicEl>
                                              <a:dgm id="{E4B0666F-2CF1-4C21-A251-46E6EBFF7C1D}"/>
                                            </p:graphicEl>
                                          </p:spTgt>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1">
                                            <p:graphicEl>
                                              <a:dgm id="{41BC1ABA-1F87-4B1E-94EC-41724CD12655}"/>
                                            </p:graphicEl>
                                          </p:spTgt>
                                        </p:tgtEl>
                                        <p:attrNameLst>
                                          <p:attrName>style.visibility</p:attrName>
                                        </p:attrNameLst>
                                      </p:cBhvr>
                                      <p:to>
                                        <p:strVal val="visible"/>
                                      </p:to>
                                    </p:set>
                                    <p:animEffect transition="in" filter="fade">
                                      <p:cBhvr>
                                        <p:cTn id="31" dur="1000"/>
                                        <p:tgtEl>
                                          <p:spTgt spid="11">
                                            <p:graphicEl>
                                              <a:dgm id="{41BC1ABA-1F87-4B1E-94EC-41724CD12655}"/>
                                            </p:graphicEl>
                                          </p:spTgt>
                                        </p:tgtEl>
                                      </p:cBhvr>
                                    </p:animEffect>
                                    <p:anim calcmode="lin" valueType="num">
                                      <p:cBhvr>
                                        <p:cTn id="32" dur="1000" fill="hold"/>
                                        <p:tgtEl>
                                          <p:spTgt spid="11">
                                            <p:graphicEl>
                                              <a:dgm id="{41BC1ABA-1F87-4B1E-94EC-41724CD12655}"/>
                                            </p:graphicEl>
                                          </p:spTgt>
                                        </p:tgtEl>
                                        <p:attrNameLst>
                                          <p:attrName>ppt_x</p:attrName>
                                        </p:attrNameLst>
                                      </p:cBhvr>
                                      <p:tavLst>
                                        <p:tav tm="0">
                                          <p:val>
                                            <p:strVal val="#ppt_x"/>
                                          </p:val>
                                        </p:tav>
                                        <p:tav tm="100000">
                                          <p:val>
                                            <p:strVal val="#ppt_x"/>
                                          </p:val>
                                        </p:tav>
                                      </p:tavLst>
                                    </p:anim>
                                    <p:anim calcmode="lin" valueType="num">
                                      <p:cBhvr>
                                        <p:cTn id="33" dur="1000" fill="hold"/>
                                        <p:tgtEl>
                                          <p:spTgt spid="11">
                                            <p:graphicEl>
                                              <a:dgm id="{41BC1ABA-1F87-4B1E-94EC-41724CD12655}"/>
                                            </p:graphicEl>
                                          </p:spTgt>
                                        </p:tgtEl>
                                        <p:attrNameLst>
                                          <p:attrName>ppt_y</p:attrName>
                                        </p:attrNameLst>
                                      </p:cBhvr>
                                      <p:tavLst>
                                        <p:tav tm="0">
                                          <p:val>
                                            <p:strVal val="#ppt_y+.1"/>
                                          </p:val>
                                        </p:tav>
                                        <p:tav tm="100000">
                                          <p:val>
                                            <p:strVal val="#ppt_y"/>
                                          </p:val>
                                        </p:tav>
                                      </p:tavLst>
                                    </p:anim>
                                  </p:childTnLst>
                                </p:cTn>
                              </p:par>
                              <p:par>
                                <p:cTn id="34" presetID="12" presetClass="entr" presetSubtype="1" fill="hold" grpId="0" nodeType="withEffect">
                                  <p:stCondLst>
                                    <p:cond delay="0"/>
                                  </p:stCondLst>
                                  <p:childTnLst>
                                    <p:set>
                                      <p:cBhvr>
                                        <p:cTn id="35" dur="1" fill="hold">
                                          <p:stCondLst>
                                            <p:cond delay="0"/>
                                          </p:stCondLst>
                                        </p:cTn>
                                        <p:tgtEl>
                                          <p:spTgt spid="11">
                                            <p:graphicEl>
                                              <a:dgm id="{5284ED54-4761-44DA-8086-D5FD397A1C95}"/>
                                            </p:graphicEl>
                                          </p:spTgt>
                                        </p:tgtEl>
                                        <p:attrNameLst>
                                          <p:attrName>style.visibility</p:attrName>
                                        </p:attrNameLst>
                                      </p:cBhvr>
                                      <p:to>
                                        <p:strVal val="visible"/>
                                      </p:to>
                                    </p:set>
                                    <p:animEffect transition="in" filter="slide(fromTop)">
                                      <p:cBhvr>
                                        <p:cTn id="36" dur="1000"/>
                                        <p:tgtEl>
                                          <p:spTgt spid="11">
                                            <p:graphicEl>
                                              <a:dgm id="{5284ED54-4761-44DA-8086-D5FD397A1C95}"/>
                                            </p:graphicEl>
                                          </p:spTgt>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graphicEl>
                                              <a:dgm id="{D88C7409-AB93-4FE3-A61D-F51EE8A4B008}"/>
                                            </p:graphicEl>
                                          </p:spTgt>
                                        </p:tgtEl>
                                        <p:attrNameLst>
                                          <p:attrName>style.visibility</p:attrName>
                                        </p:attrNameLst>
                                      </p:cBhvr>
                                      <p:to>
                                        <p:strVal val="visible"/>
                                      </p:to>
                                    </p:set>
                                    <p:animEffect transition="in" filter="fade">
                                      <p:cBhvr>
                                        <p:cTn id="40" dur="1000"/>
                                        <p:tgtEl>
                                          <p:spTgt spid="11">
                                            <p:graphicEl>
                                              <a:dgm id="{D88C7409-AB93-4FE3-A61D-F51EE8A4B008}"/>
                                            </p:graphicEl>
                                          </p:spTgt>
                                        </p:tgtEl>
                                      </p:cBhvr>
                                    </p:animEffect>
                                    <p:anim calcmode="lin" valueType="num">
                                      <p:cBhvr>
                                        <p:cTn id="41" dur="1000" fill="hold"/>
                                        <p:tgtEl>
                                          <p:spTgt spid="11">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42" dur="1000" fill="hold"/>
                                        <p:tgtEl>
                                          <p:spTgt spid="11">
                                            <p:graphicEl>
                                              <a:dgm id="{D88C7409-AB93-4FE3-A61D-F51EE8A4B008}"/>
                                            </p:graphicEl>
                                          </p:spTgt>
                                        </p:tgtEl>
                                        <p:attrNameLst>
                                          <p:attrName>ppt_y</p:attrName>
                                        </p:attrNameLst>
                                      </p:cBhvr>
                                      <p:tavLst>
                                        <p:tav tm="0">
                                          <p:val>
                                            <p:strVal val="#ppt_y+.1"/>
                                          </p:val>
                                        </p:tav>
                                        <p:tav tm="100000">
                                          <p:val>
                                            <p:strVal val="#ppt_y"/>
                                          </p:val>
                                        </p:tav>
                                      </p:tavLst>
                                    </p:anim>
                                  </p:childTnLst>
                                </p:cTn>
                              </p:par>
                              <p:par>
                                <p:cTn id="43" presetID="12" presetClass="entr" presetSubtype="1" fill="hold" grpId="0" nodeType="withEffect">
                                  <p:stCondLst>
                                    <p:cond delay="0"/>
                                  </p:stCondLst>
                                  <p:childTnLst>
                                    <p:set>
                                      <p:cBhvr>
                                        <p:cTn id="44" dur="1" fill="hold">
                                          <p:stCondLst>
                                            <p:cond delay="0"/>
                                          </p:stCondLst>
                                        </p:cTn>
                                        <p:tgtEl>
                                          <p:spTgt spid="11">
                                            <p:graphicEl>
                                              <a:dgm id="{87B5BDBA-3C7A-41F1-8C33-F13937A84B36}"/>
                                            </p:graphicEl>
                                          </p:spTgt>
                                        </p:tgtEl>
                                        <p:attrNameLst>
                                          <p:attrName>style.visibility</p:attrName>
                                        </p:attrNameLst>
                                      </p:cBhvr>
                                      <p:to>
                                        <p:strVal val="visible"/>
                                      </p:to>
                                    </p:set>
                                    <p:animEffect transition="in" filter="slide(fromTop)">
                                      <p:cBhvr>
                                        <p:cTn id="45" dur="1000"/>
                                        <p:tgtEl>
                                          <p:spTgt spid="11">
                                            <p:graphicEl>
                                              <a:dgm id="{87B5BDBA-3C7A-41F1-8C33-F13937A84B36}"/>
                                            </p:graphicEl>
                                          </p:spTgt>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1">
                                            <p:graphicEl>
                                              <a:dgm id="{B68F94D2-D73D-420A-802B-DFDC9BE4ED4C}"/>
                                            </p:graphicEl>
                                          </p:spTgt>
                                        </p:tgtEl>
                                        <p:attrNameLst>
                                          <p:attrName>style.visibility</p:attrName>
                                        </p:attrNameLst>
                                      </p:cBhvr>
                                      <p:to>
                                        <p:strVal val="visible"/>
                                      </p:to>
                                    </p:set>
                                    <p:animEffect transition="in" filter="fade">
                                      <p:cBhvr>
                                        <p:cTn id="49" dur="1000"/>
                                        <p:tgtEl>
                                          <p:spTgt spid="11">
                                            <p:graphicEl>
                                              <a:dgm id="{B68F94D2-D73D-420A-802B-DFDC9BE4ED4C}"/>
                                            </p:graphicEl>
                                          </p:spTgt>
                                        </p:tgtEl>
                                      </p:cBhvr>
                                    </p:animEffect>
                                    <p:anim calcmode="lin" valueType="num">
                                      <p:cBhvr>
                                        <p:cTn id="50" dur="1000" fill="hold"/>
                                        <p:tgtEl>
                                          <p:spTgt spid="11">
                                            <p:graphicEl>
                                              <a:dgm id="{B68F94D2-D73D-420A-802B-DFDC9BE4ED4C}"/>
                                            </p:graphicEl>
                                          </p:spTgt>
                                        </p:tgtEl>
                                        <p:attrNameLst>
                                          <p:attrName>ppt_x</p:attrName>
                                        </p:attrNameLst>
                                      </p:cBhvr>
                                      <p:tavLst>
                                        <p:tav tm="0">
                                          <p:val>
                                            <p:strVal val="#ppt_x"/>
                                          </p:val>
                                        </p:tav>
                                        <p:tav tm="100000">
                                          <p:val>
                                            <p:strVal val="#ppt_x"/>
                                          </p:val>
                                        </p:tav>
                                      </p:tavLst>
                                    </p:anim>
                                    <p:anim calcmode="lin" valueType="num">
                                      <p:cBhvr>
                                        <p:cTn id="51" dur="1000" fill="hold"/>
                                        <p:tgtEl>
                                          <p:spTgt spid="11">
                                            <p:graphicEl>
                                              <a:dgm id="{B68F94D2-D73D-420A-802B-DFDC9BE4ED4C}"/>
                                            </p:graphicEl>
                                          </p:spTgt>
                                        </p:tgtEl>
                                        <p:attrNameLst>
                                          <p:attrName>ppt_y</p:attrName>
                                        </p:attrNameLst>
                                      </p:cBhvr>
                                      <p:tavLst>
                                        <p:tav tm="0">
                                          <p:val>
                                            <p:strVal val="#ppt_y+.1"/>
                                          </p:val>
                                        </p:tav>
                                        <p:tav tm="100000">
                                          <p:val>
                                            <p:strVal val="#ppt_y"/>
                                          </p:val>
                                        </p:tav>
                                      </p:tavLst>
                                    </p:anim>
                                  </p:childTnLst>
                                </p:cTn>
                              </p:par>
                              <p:par>
                                <p:cTn id="52" presetID="12" presetClass="entr" presetSubtype="1" fill="hold" grpId="0" nodeType="withEffect">
                                  <p:stCondLst>
                                    <p:cond delay="0"/>
                                  </p:stCondLst>
                                  <p:childTnLst>
                                    <p:set>
                                      <p:cBhvr>
                                        <p:cTn id="53" dur="1" fill="hold">
                                          <p:stCondLst>
                                            <p:cond delay="0"/>
                                          </p:stCondLst>
                                        </p:cTn>
                                        <p:tgtEl>
                                          <p:spTgt spid="11">
                                            <p:graphicEl>
                                              <a:dgm id="{9B706799-997B-4F74-B652-58B58A51EA58}"/>
                                            </p:graphicEl>
                                          </p:spTgt>
                                        </p:tgtEl>
                                        <p:attrNameLst>
                                          <p:attrName>style.visibility</p:attrName>
                                        </p:attrNameLst>
                                      </p:cBhvr>
                                      <p:to>
                                        <p:strVal val="visible"/>
                                      </p:to>
                                    </p:set>
                                    <p:animEffect transition="in" filter="slide(fromTop)">
                                      <p:cBhvr>
                                        <p:cTn id="54" dur="1000"/>
                                        <p:tgtEl>
                                          <p:spTgt spid="11">
                                            <p:graphicEl>
                                              <a:dgm id="{9B706799-997B-4F74-B652-58B58A51EA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100" t="20138" r="9139" b="13951"/>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195736" y="548681"/>
            <a:ext cx="6408712"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S" sz="2400" dirty="0">
                <a:effectLst>
                  <a:outerShdw blurRad="50800" dist="38100" dir="5400000" algn="t" rotWithShape="0">
                    <a:prstClr val="black">
                      <a:alpha val="40000"/>
                    </a:prstClr>
                  </a:outerShdw>
                </a:effectLst>
              </a:rPr>
              <a:t> </a:t>
            </a:r>
            <a:r>
              <a:rPr lang="es-ES" sz="2400" dirty="0" smtClean="0">
                <a:effectLst>
                  <a:outerShdw blurRad="50800" dist="38100" dir="5400000" algn="t" rotWithShape="0">
                    <a:prstClr val="black">
                      <a:alpha val="40000"/>
                    </a:prstClr>
                  </a:outerShdw>
                </a:effectLst>
              </a:rPr>
              <a:t>Características</a:t>
            </a:r>
            <a:endParaRPr lang="es-ES" sz="2400" dirty="0">
              <a:effectLst>
                <a:outerShdw blurRad="50800" dist="38100" dir="5400000" algn="t" rotWithShape="0">
                  <a:prstClr val="black">
                    <a:alpha val="40000"/>
                  </a:prstClr>
                </a:outerShdw>
              </a:effectLst>
            </a:endParaRPr>
          </a:p>
          <a:p>
            <a:endParaRPr lang="es-ES" sz="2000" dirty="0">
              <a:hlinkClick r:id="rId3" action="ppaction://hlinkfile"/>
            </a:endParaRPr>
          </a:p>
          <a:p>
            <a:pPr algn="just"/>
            <a:r>
              <a:rPr lang="es-ES" sz="2000" dirty="0" smtClean="0">
                <a:hlinkClick r:id="rId3" action="ppaction://hlinkfile"/>
              </a:rPr>
              <a:t>La </a:t>
            </a:r>
            <a:r>
              <a:rPr lang="es-ES" sz="2000" dirty="0">
                <a:hlinkClick r:id="rId3" action="ppaction://hlinkfile"/>
              </a:rPr>
              <a:t>investigación sobre el impacto social de la creación de redes sociales de </a:t>
            </a:r>
            <a:r>
              <a:rPr lang="es-ES" sz="2000" dirty="0" smtClean="0">
                <a:hlinkClick r:id="rId3" action="ppaction://hlinkfile"/>
              </a:rPr>
              <a:t>software</a:t>
            </a:r>
          </a:p>
          <a:p>
            <a:endParaRPr lang="es-ES" sz="2000" dirty="0">
              <a:hlinkClick r:id="rId3" action="ppaction://hlinkfile"/>
            </a:endParaRPr>
          </a:p>
          <a:p>
            <a:pPr marL="342900" indent="-342900">
              <a:buBlip>
                <a:blip r:embed="rId4"/>
              </a:buBlip>
            </a:pPr>
            <a:r>
              <a:rPr lang="es-ES" sz="2000" dirty="0" smtClean="0">
                <a:hlinkClick r:id="rId3" action="ppaction://hlinkfile"/>
              </a:rPr>
              <a:t>Aplicaciones</a:t>
            </a:r>
            <a:endParaRPr lang="es-ES" sz="2000" dirty="0">
              <a:hlinkClick r:id="rId3" action="ppaction://hlinkfile"/>
            </a:endParaRPr>
          </a:p>
          <a:p>
            <a:r>
              <a:rPr lang="es-ES" sz="2000" dirty="0">
                <a:hlinkClick r:id="rId3" action="ppaction://hlinkfile"/>
              </a:rPr>
              <a:t> </a:t>
            </a:r>
            <a:r>
              <a:rPr lang="es-ES" sz="2000" dirty="0" smtClean="0">
                <a:hlinkClick r:id="rId3" action="ppaction://hlinkfile"/>
              </a:rPr>
              <a:t>         -Aplicaciones </a:t>
            </a:r>
            <a:r>
              <a:rPr lang="es-ES" sz="2000" dirty="0">
                <a:hlinkClick r:id="rId3" action="ppaction://hlinkfile"/>
              </a:rPr>
              <a:t>de </a:t>
            </a:r>
            <a:r>
              <a:rPr lang="es-ES" sz="2000" dirty="0" smtClean="0">
                <a:hlinkClick r:id="rId3" action="ppaction://hlinkfile"/>
              </a:rPr>
              <a:t>negocios</a:t>
            </a:r>
          </a:p>
          <a:p>
            <a:r>
              <a:rPr lang="es-ES" sz="2000" dirty="0">
                <a:hlinkClick r:id="rId3" action="ppaction://hlinkfile"/>
              </a:rPr>
              <a:t> </a:t>
            </a:r>
            <a:r>
              <a:rPr lang="es-ES" sz="2000" dirty="0" smtClean="0">
                <a:hlinkClick r:id="rId3" action="ppaction://hlinkfile"/>
              </a:rPr>
              <a:t>         -Aplicaciones </a:t>
            </a:r>
            <a:r>
              <a:rPr lang="es-ES" sz="2000" dirty="0">
                <a:hlinkClick r:id="rId3" action="ppaction://hlinkfile"/>
              </a:rPr>
              <a:t>médicas</a:t>
            </a:r>
          </a:p>
          <a:p>
            <a:r>
              <a:rPr lang="es-ES" sz="2000" dirty="0" smtClean="0">
                <a:hlinkClick r:id="rId3" action="ppaction://hlinkfile"/>
              </a:rPr>
              <a:t>         -Investigaciones</a:t>
            </a:r>
            <a:endParaRPr lang="es-ES" sz="2000" dirty="0">
              <a:hlinkClick r:id="rId3" action="ppaction://hlinkfile"/>
            </a:endParaRPr>
          </a:p>
          <a:p>
            <a:r>
              <a:rPr lang="es-ES" sz="2000" dirty="0" smtClean="0">
                <a:hlinkClick r:id="rId3" action="ppaction://hlinkfile"/>
              </a:rPr>
              <a:t>          -Las </a:t>
            </a:r>
            <a:r>
              <a:rPr lang="es-ES" sz="2000" dirty="0">
                <a:hlinkClick r:id="rId3" action="ppaction://hlinkfile"/>
              </a:rPr>
              <a:t>redes sociales para el bien </a:t>
            </a:r>
            <a:r>
              <a:rPr lang="es-ES" sz="2000" dirty="0" smtClean="0">
                <a:hlinkClick r:id="rId3" action="ppaction://hlinkfile"/>
              </a:rPr>
              <a:t>social</a:t>
            </a:r>
          </a:p>
          <a:p>
            <a:r>
              <a:rPr lang="es-ES" sz="2000" dirty="0">
                <a:hlinkClick r:id="rId3" action="ppaction://hlinkfile"/>
              </a:rPr>
              <a:t> </a:t>
            </a:r>
            <a:r>
              <a:rPr lang="es-ES" sz="2000" dirty="0" smtClean="0">
                <a:hlinkClick r:id="rId3" action="ppaction://hlinkfile"/>
              </a:rPr>
              <a:t>         -Las </a:t>
            </a:r>
            <a:r>
              <a:rPr lang="es-ES" sz="2000" dirty="0">
                <a:hlinkClick r:id="rId3" action="ppaction://hlinkfile"/>
              </a:rPr>
              <a:t>redes sociales para el bien educativo</a:t>
            </a:r>
          </a:p>
          <a:p>
            <a:pPr marL="342900" indent="-342900">
              <a:buBlip>
                <a:blip r:embed="rId4"/>
              </a:buBlip>
            </a:pPr>
            <a:r>
              <a:rPr lang="es-ES" sz="2000" dirty="0" smtClean="0">
                <a:hlinkClick r:id="rId3" action="ppaction://hlinkfile"/>
              </a:rPr>
              <a:t>Potencial </a:t>
            </a:r>
            <a:r>
              <a:rPr lang="es-ES" sz="2000" dirty="0">
                <a:hlinkClick r:id="rId3" action="ppaction://hlinkfile"/>
              </a:rPr>
              <a:t>de las redes sociales en el </a:t>
            </a:r>
            <a:r>
              <a:rPr lang="es-ES" sz="2000" dirty="0" smtClean="0">
                <a:hlinkClick r:id="rId3" action="ppaction://hlinkfile"/>
              </a:rPr>
              <a:t> ámbito educativo</a:t>
            </a:r>
          </a:p>
          <a:p>
            <a:pPr marL="342900" indent="-342900">
              <a:buBlip>
                <a:blip r:embed="rId4"/>
              </a:buBlip>
            </a:pPr>
            <a:r>
              <a:rPr lang="es-ES" sz="2000" dirty="0" smtClean="0">
                <a:hlinkClick r:id="rId3" action="ppaction://hlinkfile"/>
              </a:rPr>
              <a:t> Las </a:t>
            </a:r>
            <a:r>
              <a:rPr lang="es-ES" sz="2000" dirty="0">
                <a:hlinkClick r:id="rId3" action="ppaction://hlinkfile"/>
              </a:rPr>
              <a:t>redes sociales como herramienta de denuncia</a:t>
            </a:r>
          </a:p>
          <a:p>
            <a:pPr marL="342900" indent="-342900">
              <a:buBlip>
                <a:blip r:embed="rId4"/>
              </a:buBlip>
            </a:pPr>
            <a:r>
              <a:rPr lang="es-ES" sz="2000" dirty="0">
                <a:hlinkClick r:id="rId3" action="ppaction://hlinkfile"/>
              </a:rPr>
              <a:t> </a:t>
            </a:r>
            <a:r>
              <a:rPr lang="es-ES" sz="2000" dirty="0" smtClean="0">
                <a:hlinkClick r:id="rId3" action="ppaction://hlinkfile"/>
              </a:rPr>
              <a:t>Riesgos </a:t>
            </a:r>
            <a:r>
              <a:rPr lang="es-ES" sz="2000" dirty="0">
                <a:hlinkClick r:id="rId3" action="ppaction://hlinkfile"/>
              </a:rPr>
              <a:t>en el uso de las redes sociales</a:t>
            </a:r>
          </a:p>
          <a:p>
            <a:r>
              <a:rPr lang="es-ES" sz="2000" dirty="0" smtClean="0">
                <a:hlinkClick r:id="rId3" action="ppaction://hlinkfile"/>
              </a:rPr>
              <a:t>           -Principales </a:t>
            </a:r>
            <a:r>
              <a:rPr lang="es-ES" sz="2000" dirty="0">
                <a:hlinkClick r:id="rId3" action="ppaction://hlinkfile"/>
              </a:rPr>
              <a:t>riesgos del uso de redes sociales</a:t>
            </a:r>
          </a:p>
          <a:p>
            <a:r>
              <a:rPr lang="es-ES" sz="2000" dirty="0">
                <a:hlinkClick r:id="rId3" action="ppaction://hlinkfile"/>
              </a:rPr>
              <a:t>        3.7.2 Posible incumplimiento de la </a:t>
            </a:r>
            <a:r>
              <a:rPr lang="es-ES" sz="2000" dirty="0" smtClean="0">
                <a:hlinkClick r:id="rId3" action="ppaction://hlinkfile"/>
              </a:rPr>
              <a:t>ley</a:t>
            </a:r>
            <a:endParaRPr lang="es-ES" sz="2000" dirty="0" smtClean="0"/>
          </a:p>
          <a:p>
            <a:endParaRPr lang="es-ES" sz="2000" dirty="0"/>
          </a:p>
          <a:p>
            <a:r>
              <a:rPr lang="es-PA" sz="1600" dirty="0"/>
              <a:t>https://es.wikipedia.org/wiki/Servicio_de_red_social</a:t>
            </a:r>
          </a:p>
        </p:txBody>
      </p:sp>
    </p:spTree>
    <p:extLst>
      <p:ext uri="{BB962C8B-B14F-4D97-AF65-F5344CB8AC3E}">
        <p14:creationId xmlns:p14="http://schemas.microsoft.com/office/powerpoint/2010/main" val="111850441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609" t="22499" r="6460" b="6848"/>
          <a:stretch/>
        </p:blipFill>
        <p:spPr bwMode="auto">
          <a:xfrm>
            <a:off x="10344" y="1"/>
            <a:ext cx="9144000" cy="683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846029" y="188640"/>
            <a:ext cx="4046451" cy="6247864"/>
          </a:xfrm>
          <a:prstGeom prst="rect">
            <a:avLst/>
          </a:prstGeom>
          <a:solidFill>
            <a:schemeClr val="bg1">
              <a:lumMod val="85000"/>
            </a:schemeClr>
          </a:solidFill>
          <a:ln>
            <a:solidFill>
              <a:schemeClr val="bg2">
                <a:lumMod val="25000"/>
              </a:schemeClr>
            </a:solidFill>
          </a:ln>
        </p:spPr>
        <p:txBody>
          <a:bodyPr wrap="square">
            <a:spAutoFit/>
          </a:bodyPr>
          <a:lstStyle/>
          <a:p>
            <a:r>
              <a:rPr lang="es-ES" sz="2400" b="1" dirty="0" smtClean="0">
                <a:solidFill>
                  <a:schemeClr val="bg2">
                    <a:lumMod val="25000"/>
                  </a:schemeClr>
                </a:solidFill>
              </a:rPr>
              <a:t>Privacidad</a:t>
            </a:r>
          </a:p>
          <a:p>
            <a:endParaRPr lang="es-ES" dirty="0"/>
          </a:p>
          <a:p>
            <a:r>
              <a:rPr lang="es-ES" sz="2000" dirty="0" smtClean="0"/>
              <a:t>En las grandes redes de servicios sociales, se ha aumentado la preocupación de los usuarios acerca de dar demasiada información personal y de la amenaza de los depredadores sexuales. Los usuarios de estos servicios deben ser conscientes de los virus o el robo de datos. Esto ha llevado que diversos proveedores de redes sociales se asocien ocasionalmente con las autoridades nacionales y locales de diversos países así como llevar a cabo campañas de concientización para informar a los usuarios de los riesgos de ofrecer información de manera descuidada.</a:t>
            </a:r>
            <a:endParaRPr lang="es-ES" sz="2000" dirty="0"/>
          </a:p>
          <a:p>
            <a:endParaRPr lang="es-ES" dirty="0"/>
          </a:p>
        </p:txBody>
      </p:sp>
      <p:sp>
        <p:nvSpPr>
          <p:cNvPr id="3" name="2 Rectángulo"/>
          <p:cNvSpPr/>
          <p:nvPr/>
        </p:nvSpPr>
        <p:spPr>
          <a:xfrm>
            <a:off x="-100244" y="6119020"/>
            <a:ext cx="8604448" cy="3231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s-PA" sz="1500" dirty="0" smtClean="0">
                <a:solidFill>
                  <a:schemeClr val="bg1"/>
                </a:solidFill>
                <a:hlinkClick r:id="rId3"/>
              </a:rPr>
              <a:t>      https://es.wikipedia.org/wiki/Servicio_de_red_social#Privacidad</a:t>
            </a:r>
            <a:endParaRPr lang="es-PA" sz="1500" dirty="0">
              <a:solidFill>
                <a:schemeClr val="bg1"/>
              </a:solidFill>
            </a:endParaRPr>
          </a:p>
        </p:txBody>
      </p:sp>
    </p:spTree>
    <p:extLst>
      <p:ext uri="{BB962C8B-B14F-4D97-AF65-F5344CB8AC3E}">
        <p14:creationId xmlns:p14="http://schemas.microsoft.com/office/powerpoint/2010/main" val="414462819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61" t="19576" r="6250" b="9330"/>
          <a:stretch/>
        </p:blipFill>
        <p:spPr bwMode="auto">
          <a:xfrm>
            <a:off x="578199" y="434574"/>
            <a:ext cx="7992888" cy="5760640"/>
          </a:xfrm>
          <a:prstGeom prst="rect">
            <a:avLst/>
          </a:prstGeom>
          <a:noFill/>
          <a:ln w="28575">
            <a:solidFill>
              <a:schemeClr val="tx1"/>
            </a:solidFill>
            <a:miter lim="800000"/>
            <a:headEnd/>
            <a:tailEnd/>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514303" y="836712"/>
            <a:ext cx="6120680"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s-ES" sz="2800" dirty="0" smtClean="0">
                <a:solidFill>
                  <a:schemeClr val="bg2">
                    <a:lumMod val="25000"/>
                  </a:schemeClr>
                </a:solidFill>
                <a:hlinkClick r:id="rId3" action="ppaction://hlinkfile"/>
              </a:rPr>
              <a:t>El debate </a:t>
            </a:r>
            <a:r>
              <a:rPr lang="es-ES" sz="2800" dirty="0">
                <a:solidFill>
                  <a:schemeClr val="bg2">
                    <a:lumMod val="25000"/>
                  </a:schemeClr>
                </a:solidFill>
                <a:hlinkClick r:id="rId3" action="ppaction://hlinkfile"/>
              </a:rPr>
              <a:t>de los servicios </a:t>
            </a:r>
            <a:r>
              <a:rPr lang="es-ES" sz="2800" dirty="0" smtClean="0">
                <a:solidFill>
                  <a:schemeClr val="bg2">
                    <a:lumMod val="25000"/>
                  </a:schemeClr>
                </a:solidFill>
                <a:hlinkClick r:id="rId3" action="ppaction://hlinkfile"/>
              </a:rPr>
              <a:t>de </a:t>
            </a:r>
            <a:r>
              <a:rPr lang="es-ES" sz="2800" dirty="0">
                <a:solidFill>
                  <a:schemeClr val="bg2">
                    <a:lumMod val="25000"/>
                  </a:schemeClr>
                </a:solidFill>
                <a:hlinkClick r:id="rId3" action="ppaction://hlinkfile"/>
              </a:rPr>
              <a:t>red social en el periodismo</a:t>
            </a:r>
          </a:p>
          <a:p>
            <a:endParaRPr lang="es-ES" sz="2800" dirty="0">
              <a:solidFill>
                <a:schemeClr val="bg2">
                  <a:lumMod val="25000"/>
                </a:schemeClr>
              </a:solidFill>
              <a:hlinkClick r:id="rId3" action="ppaction://hlinkfile"/>
            </a:endParaRPr>
          </a:p>
          <a:p>
            <a:r>
              <a:rPr lang="es-ES" sz="2800" dirty="0">
                <a:solidFill>
                  <a:schemeClr val="bg2">
                    <a:lumMod val="25000"/>
                  </a:schemeClr>
                </a:solidFill>
                <a:hlinkClick r:id="rId3" action="ppaction://hlinkfile"/>
              </a:rPr>
              <a:t>    </a:t>
            </a:r>
            <a:r>
              <a:rPr lang="es-ES" sz="2800" dirty="0" smtClean="0">
                <a:solidFill>
                  <a:schemeClr val="bg2">
                    <a:lumMod val="25000"/>
                  </a:schemeClr>
                </a:solidFill>
                <a:hlinkClick r:id="rId3" action="ppaction://hlinkfile"/>
              </a:rPr>
              <a:t>-Los </a:t>
            </a:r>
            <a:r>
              <a:rPr lang="es-ES" sz="2800" dirty="0">
                <a:solidFill>
                  <a:schemeClr val="bg2">
                    <a:lumMod val="25000"/>
                  </a:schemeClr>
                </a:solidFill>
                <a:hlinkClick r:id="rId3" action="ppaction://hlinkfile"/>
              </a:rPr>
              <a:t>que destacan aspectos de movilización social</a:t>
            </a:r>
          </a:p>
          <a:p>
            <a:r>
              <a:rPr lang="es-ES" sz="2800" dirty="0">
                <a:solidFill>
                  <a:schemeClr val="bg2">
                    <a:lumMod val="25000"/>
                  </a:schemeClr>
                </a:solidFill>
                <a:hlinkClick r:id="rId3" action="ppaction://hlinkfile"/>
              </a:rPr>
              <a:t>    </a:t>
            </a:r>
            <a:r>
              <a:rPr lang="es-ES" sz="2800" dirty="0" smtClean="0">
                <a:solidFill>
                  <a:schemeClr val="bg2">
                    <a:lumMod val="25000"/>
                  </a:schemeClr>
                </a:solidFill>
                <a:hlinkClick r:id="rId3" action="ppaction://hlinkfile"/>
              </a:rPr>
              <a:t> -Los </a:t>
            </a:r>
            <a:r>
              <a:rPr lang="es-ES" sz="2800" dirty="0">
                <a:solidFill>
                  <a:schemeClr val="bg2">
                    <a:lumMod val="25000"/>
                  </a:schemeClr>
                </a:solidFill>
                <a:hlinkClick r:id="rId3" action="ppaction://hlinkfile"/>
              </a:rPr>
              <a:t>que destacan aspectos negativos, de falta de privacidad</a:t>
            </a:r>
          </a:p>
          <a:p>
            <a:endParaRPr lang="es-ES" sz="2800" dirty="0">
              <a:solidFill>
                <a:schemeClr val="bg2">
                  <a:lumMod val="25000"/>
                </a:schemeClr>
              </a:solidFill>
              <a:hlinkClick r:id="rId3" action="ppaction://hlinkfile"/>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302" y="4485894"/>
            <a:ext cx="6514081"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254310" y="5725950"/>
            <a:ext cx="3299301" cy="24622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s-PA" sz="1000" dirty="0" smtClean="0"/>
              <a:t>Ruta de la imagen: http</a:t>
            </a:r>
            <a:r>
              <a:rPr lang="es-PA" sz="1000" dirty="0"/>
              <a:t>://victorgb.com/redes-sociales-2015</a:t>
            </a:r>
          </a:p>
        </p:txBody>
      </p:sp>
      <p:sp>
        <p:nvSpPr>
          <p:cNvPr id="5" name="4 Rectángulo"/>
          <p:cNvSpPr/>
          <p:nvPr/>
        </p:nvSpPr>
        <p:spPr>
          <a:xfrm>
            <a:off x="6172679" y="5910507"/>
            <a:ext cx="2703299" cy="523220"/>
          </a:xfrm>
          <a:prstGeom prst="rect">
            <a:avLst/>
          </a:prstGeom>
        </p:spPr>
        <p:txBody>
          <a:bodyPr wrap="square">
            <a:spAutoFit/>
          </a:bodyPr>
          <a:lstStyle/>
          <a:p>
            <a:r>
              <a:rPr lang="en-US" sz="1400" dirty="0"/>
              <a:t>Wikimedia Foundation	</a:t>
            </a:r>
          </a:p>
          <a:p>
            <a:r>
              <a:rPr lang="en-US" sz="1400" dirty="0" smtClean="0"/>
              <a:t>Powered </a:t>
            </a:r>
            <a:r>
              <a:rPr lang="en-US" sz="1400" dirty="0"/>
              <a:t>by </a:t>
            </a:r>
            <a:r>
              <a:rPr lang="en-US" sz="1400" dirty="0" err="1"/>
              <a:t>MediaWiki</a:t>
            </a:r>
            <a:endParaRPr lang="es-PA" sz="1400" dirty="0"/>
          </a:p>
        </p:txBody>
      </p:sp>
    </p:spTree>
    <p:extLst>
      <p:ext uri="{BB962C8B-B14F-4D97-AF65-F5344CB8AC3E}">
        <p14:creationId xmlns:p14="http://schemas.microsoft.com/office/powerpoint/2010/main" val="205231500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39" t="20474" r="9160" b="13793"/>
          <a:stretch/>
        </p:blipFill>
        <p:spPr bwMode="auto">
          <a:xfrm>
            <a:off x="107504"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Llamada con línea 3 (sin borde)"/>
          <p:cNvSpPr/>
          <p:nvPr/>
        </p:nvSpPr>
        <p:spPr>
          <a:xfrm>
            <a:off x="2017699" y="620689"/>
            <a:ext cx="6624736" cy="5369252"/>
          </a:xfrm>
          <a:prstGeom prst="callout3">
            <a:avLst>
              <a:gd name="adj1" fmla="val 18750"/>
              <a:gd name="adj2" fmla="val -8333"/>
              <a:gd name="adj3" fmla="val 18750"/>
              <a:gd name="adj4" fmla="val -12859"/>
              <a:gd name="adj5" fmla="val 100329"/>
              <a:gd name="adj6" fmla="val -12859"/>
              <a:gd name="adj7" fmla="val 100631"/>
              <a:gd name="adj8" fmla="val -368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400" dirty="0">
                <a:solidFill>
                  <a:srgbClr val="0070C0"/>
                </a:solidFill>
              </a:rPr>
              <a:t>Ventajas y desventajas de las redes sociales</a:t>
            </a:r>
          </a:p>
          <a:p>
            <a:pPr algn="ctr"/>
            <a:endParaRPr lang="es-ES" sz="2400" dirty="0">
              <a:solidFill>
                <a:srgbClr val="0070C0"/>
              </a:solidFill>
            </a:endParaRPr>
          </a:p>
          <a:p>
            <a:pPr algn="just"/>
            <a:r>
              <a:rPr lang="es-ES" sz="2300" dirty="0">
                <a:solidFill>
                  <a:srgbClr val="0070C0"/>
                </a:solidFill>
              </a:rPr>
              <a:t>Las redes sociales se pueden definir como estructuras, donde las personas mantienen una variedad de relaciones como pueden ser: amistosas, laborales, comerciales, informativas y demás. En la actualidad el Internet se ha convertido en una herramienta fundamental en la comunicación, a la que recurren desde estudiantes hasta grandes empresas, políticos hasta corporaciones policíacas; con el fin de investigar algún tema de interés, hacer una transacción o simplemente charlar con un amigo. Por lo anterior, las famosas redes sociales representan un enorme impacto en la formación diaria de los individuos, teniendo ventajas y desventajas en su uso</a:t>
            </a:r>
            <a:r>
              <a:rPr lang="es-ES" sz="2400" dirty="0"/>
              <a:t>.</a:t>
            </a:r>
            <a:endParaRPr lang="es-PA" sz="2400" dirty="0"/>
          </a:p>
        </p:txBody>
      </p:sp>
    </p:spTree>
    <p:extLst>
      <p:ext uri="{BB962C8B-B14F-4D97-AF65-F5344CB8AC3E}">
        <p14:creationId xmlns:p14="http://schemas.microsoft.com/office/powerpoint/2010/main" val="205953258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63688" y="227748"/>
            <a:ext cx="7043221" cy="618630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endParaRPr lang="es-ES" dirty="0"/>
          </a:p>
          <a:p>
            <a:pPr marL="285750" indent="-285750">
              <a:buFont typeface="Wingdings" pitchFamily="2" charset="2"/>
              <a:buChar char="ü"/>
            </a:pPr>
            <a:r>
              <a:rPr lang="es-ES" sz="2000" dirty="0"/>
              <a:t>    Una red social puede usarse para hacer publicidad de servicios y/o productos.</a:t>
            </a:r>
          </a:p>
          <a:p>
            <a:pPr marL="285750" indent="-285750">
              <a:buFont typeface="Wingdings" pitchFamily="2" charset="2"/>
              <a:buChar char="ü"/>
            </a:pPr>
            <a:r>
              <a:rPr lang="es-ES" sz="2000" dirty="0"/>
              <a:t>    Se pueden realizar actividades escolares en equipo, aún si los integrantes están en diferentes lugares.</a:t>
            </a:r>
          </a:p>
          <a:p>
            <a:pPr marL="285750" indent="-285750">
              <a:buFont typeface="Wingdings" pitchFamily="2" charset="2"/>
              <a:buChar char="ü"/>
            </a:pPr>
            <a:r>
              <a:rPr lang="es-ES" sz="2000" dirty="0"/>
              <a:t>    Se puede usar para mantener comunicación con familiares y amigos que se encuentran lejos con un bajo costo.</a:t>
            </a:r>
          </a:p>
          <a:p>
            <a:pPr marL="285750" indent="-285750">
              <a:buFont typeface="Wingdings" pitchFamily="2" charset="2"/>
              <a:buChar char="ü"/>
            </a:pPr>
            <a:r>
              <a:rPr lang="es-ES" sz="2000" dirty="0"/>
              <a:t>    Interacción con personas de diferentes ciudades, estados e incluso países.</a:t>
            </a:r>
          </a:p>
          <a:p>
            <a:pPr marL="285750" indent="-285750">
              <a:buFont typeface="Wingdings" pitchFamily="2" charset="2"/>
              <a:buChar char="ü"/>
            </a:pPr>
            <a:r>
              <a:rPr lang="es-ES" sz="2000" dirty="0"/>
              <a:t>    Envío de archivos diversos (fotografías, documentos, etc.)</a:t>
            </a:r>
          </a:p>
          <a:p>
            <a:pPr marL="285750" indent="-285750">
              <a:buFont typeface="Wingdings" pitchFamily="2" charset="2"/>
              <a:buChar char="ü"/>
            </a:pPr>
            <a:r>
              <a:rPr lang="es-ES" sz="2000" dirty="0"/>
              <a:t>    Reencuentro con personas conocidas.</a:t>
            </a:r>
          </a:p>
          <a:p>
            <a:pPr marL="285750" indent="-285750">
              <a:buFont typeface="Wingdings" pitchFamily="2" charset="2"/>
              <a:buChar char="ü"/>
            </a:pPr>
            <a:r>
              <a:rPr lang="es-ES" sz="2000" dirty="0"/>
              <a:t>    Las redes sociales permiten la movilización participativa en la política.</a:t>
            </a:r>
          </a:p>
          <a:p>
            <a:pPr marL="285750" indent="-285750">
              <a:buFont typeface="Wingdings" pitchFamily="2" charset="2"/>
              <a:buChar char="ü"/>
            </a:pPr>
            <a:r>
              <a:rPr lang="es-ES" sz="2000" dirty="0"/>
              <a:t>    Foros de discusión y debate.</a:t>
            </a:r>
          </a:p>
          <a:p>
            <a:pPr marL="285750" indent="-285750">
              <a:buFont typeface="Wingdings" pitchFamily="2" charset="2"/>
              <a:buChar char="ü"/>
            </a:pPr>
            <a:r>
              <a:rPr lang="es-ES" sz="2000" dirty="0"/>
              <a:t>    Permite el aprendizaje colaborativo.</a:t>
            </a:r>
          </a:p>
          <a:p>
            <a:pPr marL="285750" indent="-285750">
              <a:buFont typeface="Wingdings" pitchFamily="2" charset="2"/>
              <a:buChar char="ü"/>
            </a:pPr>
            <a:r>
              <a:rPr lang="es-ES" sz="2000" dirty="0"/>
              <a:t>    En redes comerciales, permite dar a conocer productos con mayor facilidad.</a:t>
            </a:r>
          </a:p>
          <a:p>
            <a:pPr marL="285750" indent="-285750">
              <a:buFont typeface="Wingdings" pitchFamily="2" charset="2"/>
              <a:buChar char="ü"/>
            </a:pPr>
            <a:r>
              <a:rPr lang="es-ES" sz="2000" dirty="0"/>
              <a:t>    Son de gran ayuda a corporaciones policíacas en la investigación de un crimen o delito.</a:t>
            </a:r>
          </a:p>
          <a:p>
            <a:endParaRPr lang="es-ES" dirty="0"/>
          </a:p>
        </p:txBody>
      </p:sp>
      <p:sp>
        <p:nvSpPr>
          <p:cNvPr id="3" name="2 Rectángulo"/>
          <p:cNvSpPr/>
          <p:nvPr/>
        </p:nvSpPr>
        <p:spPr>
          <a:xfrm>
            <a:off x="2" y="3717032"/>
            <a:ext cx="1983235" cy="523220"/>
          </a:xfrm>
          <a:prstGeom prst="rect">
            <a:avLst/>
          </a:prstGeom>
          <a:solidFill>
            <a:schemeClr val="tx2">
              <a:lumMod val="50000"/>
            </a:schemeClr>
          </a:solidFill>
          <a:ln w="57150">
            <a:solidFill>
              <a:schemeClr val="tx1"/>
            </a:solidFill>
          </a:ln>
        </p:spPr>
        <p:txBody>
          <a:bodyPr wrap="none">
            <a:spAutoFit/>
          </a:bodyPr>
          <a:lstStyle/>
          <a:p>
            <a:r>
              <a:rPr lang="es-PA" sz="2800" dirty="0">
                <a:latin typeface="Algerian" pitchFamily="82" charset="0"/>
              </a:rPr>
              <a:t>Ventajas</a:t>
            </a:r>
          </a:p>
        </p:txBody>
      </p:sp>
    </p:spTree>
    <p:extLst>
      <p:ext uri="{BB962C8B-B14F-4D97-AF65-F5344CB8AC3E}">
        <p14:creationId xmlns:p14="http://schemas.microsoft.com/office/powerpoint/2010/main" val="391408151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569" t="20043" r="9321" b="14439"/>
          <a:stretch/>
        </p:blipFill>
        <p:spPr bwMode="auto">
          <a:xfrm>
            <a:off x="107504"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975477" y="661339"/>
            <a:ext cx="4572000" cy="5078313"/>
          </a:xfrm>
          <a:prstGeom prst="rect">
            <a:avLst/>
          </a:prstGeom>
          <a:ln>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marL="285750" indent="-285750">
              <a:buFont typeface="Wingdings" pitchFamily="2" charset="2"/>
              <a:buChar char="Ø"/>
            </a:pPr>
            <a:r>
              <a:rPr lang="es-ES" dirty="0"/>
              <a:t>La privacidad es un tema de discusión en muchos ámbitos.</a:t>
            </a:r>
          </a:p>
          <a:p>
            <a:pPr marL="285750" indent="-285750">
              <a:buFont typeface="Wingdings" pitchFamily="2" charset="2"/>
              <a:buChar char="Ø"/>
            </a:pPr>
            <a:r>
              <a:rPr lang="es-ES" dirty="0"/>
              <a:t>Cualquier persona desconocida y/o peligrosa puede tener acceso a información personal, violando cuentas y haciéndose vulnerable a diversos peligros.</a:t>
            </a:r>
          </a:p>
          <a:p>
            <a:pPr marL="285750" indent="-285750">
              <a:buFont typeface="Wingdings" pitchFamily="2" charset="2"/>
              <a:buChar char="Ø"/>
            </a:pPr>
            <a:r>
              <a:rPr lang="es-ES" dirty="0"/>
              <a:t>Aleja de la posibilidad de interactuar con gente del mismo entorno, lo que puede provocar aislamiento de la familia, amigos, etc.</a:t>
            </a:r>
          </a:p>
          <a:p>
            <a:pPr marL="285750" indent="-285750">
              <a:buFont typeface="Wingdings" pitchFamily="2" charset="2"/>
              <a:buChar char="Ø"/>
            </a:pPr>
            <a:r>
              <a:rPr lang="es-ES" dirty="0"/>
              <a:t>Para entrar a una red social, se puede mentir de la edad.</a:t>
            </a:r>
          </a:p>
          <a:p>
            <a:pPr marL="285750" indent="-285750">
              <a:buFont typeface="Wingdings" pitchFamily="2" charset="2"/>
              <a:buChar char="Ø"/>
            </a:pPr>
            <a:r>
              <a:rPr lang="es-ES" dirty="0"/>
              <a:t>Para crear una cuenta es necesario contar con, al menos, 13 años de edad, aunque aún no hay sistemas efectivos para confirmar o desmentir la edad.</a:t>
            </a:r>
          </a:p>
          <a:p>
            <a:pPr marL="285750" indent="-285750">
              <a:buFont typeface="Wingdings" pitchFamily="2" charset="2"/>
              <a:buChar char="Ø"/>
            </a:pPr>
            <a:r>
              <a:rPr lang="es-ES" dirty="0"/>
              <a:t>Posibilidad de crear varias cuentas con nombres falsos.</a:t>
            </a:r>
            <a:endParaRPr lang="es-PA" dirty="0"/>
          </a:p>
        </p:txBody>
      </p:sp>
      <p:sp>
        <p:nvSpPr>
          <p:cNvPr id="3" name="2 Rectángulo"/>
          <p:cNvSpPr/>
          <p:nvPr/>
        </p:nvSpPr>
        <p:spPr>
          <a:xfrm>
            <a:off x="1259632" y="430506"/>
            <a:ext cx="2271776" cy="461665"/>
          </a:xfrm>
          <a:prstGeom prst="rect">
            <a:avLst/>
          </a:prstGeom>
        </p:spPr>
        <p:txBody>
          <a:bodyPr wrap="none">
            <a:spAutoFit/>
          </a:bodyPr>
          <a:lstStyle/>
          <a:p>
            <a:r>
              <a:rPr lang="es-P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gerian" pitchFamily="82" charset="0"/>
              </a:rPr>
              <a:t>Desventajas</a:t>
            </a:r>
            <a:endParaRPr lang="es-PA" sz="2400" dirty="0">
              <a:latin typeface="Algerian" pitchFamily="82" charset="0"/>
            </a:endParaRPr>
          </a:p>
        </p:txBody>
      </p:sp>
      <p:sp>
        <p:nvSpPr>
          <p:cNvPr id="4" name="3 CuadroTexto"/>
          <p:cNvSpPr txBox="1"/>
          <p:nvPr/>
        </p:nvSpPr>
        <p:spPr>
          <a:xfrm>
            <a:off x="7092280" y="6212051"/>
            <a:ext cx="1800200"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s-PA" sz="1600" dirty="0" smtClean="0"/>
              <a:t>Continua…</a:t>
            </a:r>
            <a:endParaRPr lang="es-PA" sz="1600" dirty="0"/>
          </a:p>
        </p:txBody>
      </p:sp>
    </p:spTree>
    <p:extLst>
      <p:ext uri="{BB962C8B-B14F-4D97-AF65-F5344CB8AC3E}">
        <p14:creationId xmlns:p14="http://schemas.microsoft.com/office/powerpoint/2010/main" val="408513015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nimated_picture_list_with_color_text_tabs">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ntilla de diseño de cerradura y llave">
  <a:themeElements>
    <a:clrScheme name="Tema de Office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6666FF"/>
      </a:folHlink>
    </a:clrScheme>
    <a:fontScheme name="Tema de Offic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6666FF"/>
        </a:folHlink>
      </a:clrScheme>
      <a:clrMap bg1="dk2" tx1="lt1" bg2="dk1" tx2="lt2" accent1="accent1" accent2="accent2" accent3="accent3" accent4="accent4" accent5="accent5" accent6="accent6" hlink="hlink" folHlink="folHlink"/>
    </a:extraClrScheme>
    <a:extraClrScheme>
      <a:clrScheme name="Tema de Office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Tema de Office 4">
        <a:dk1>
          <a:srgbClr val="330000"/>
        </a:dk1>
        <a:lt1>
          <a:srgbClr val="FFFFCC"/>
        </a:lt1>
        <a:dk2>
          <a:srgbClr val="FF9933"/>
        </a:dk2>
        <a:lt2>
          <a:srgbClr val="FFCC00"/>
        </a:lt2>
        <a:accent1>
          <a:srgbClr val="FF9900"/>
        </a:accent1>
        <a:accent2>
          <a:srgbClr val="330099"/>
        </a:accent2>
        <a:accent3>
          <a:srgbClr val="FFCAAD"/>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Tema de Office 5">
        <a:dk1>
          <a:srgbClr val="003300"/>
        </a:dk1>
        <a:lt1>
          <a:srgbClr val="FFFFCC"/>
        </a:lt1>
        <a:dk2>
          <a:srgbClr val="999933"/>
        </a:dk2>
        <a:lt2>
          <a:srgbClr val="CCCC00"/>
        </a:lt2>
        <a:accent1>
          <a:srgbClr val="CC9900"/>
        </a:accent1>
        <a:accent2>
          <a:srgbClr val="330099"/>
        </a:accent2>
        <a:accent3>
          <a:srgbClr val="CACAAD"/>
        </a:accent3>
        <a:accent4>
          <a:srgbClr val="DADAAE"/>
        </a:accent4>
        <a:accent5>
          <a:srgbClr val="E2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Tema de Office 6">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0902D99-6D34-4974-BE6D-CA732313B1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Animated_picture_list_with_color_text_tabs</Template>
  <TotalTime>0</TotalTime>
  <Words>1722</Words>
  <Application>Microsoft Office PowerPoint</Application>
  <PresentationFormat>Presentación en pantalla (4:3)</PresentationFormat>
  <Paragraphs>112</Paragraphs>
  <Slides>14</Slides>
  <Notes>1</Notes>
  <HiddenSlides>0</HiddenSlides>
  <MMClips>0</MMClips>
  <ScaleCrop>false</ScaleCrop>
  <HeadingPairs>
    <vt:vector size="4" baseType="variant">
      <vt:variant>
        <vt:lpstr>Tema</vt:lpstr>
      </vt:variant>
      <vt:variant>
        <vt:i4>2</vt:i4>
      </vt:variant>
      <vt:variant>
        <vt:lpstr>Títulos de diapositiva</vt:lpstr>
      </vt:variant>
      <vt:variant>
        <vt:i4>14</vt:i4>
      </vt:variant>
    </vt:vector>
  </HeadingPairs>
  <TitlesOfParts>
    <vt:vector size="16" baseType="lpstr">
      <vt:lpstr>Animated_picture_list_with_color_text_tabs</vt:lpstr>
      <vt:lpstr>Plantilla de diseño de cerradura y llave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2015-10-13T12:46:47Z</dcterms:created>
  <dcterms:modified xsi:type="dcterms:W3CDTF">2015-10-20T13:42:09Z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TC020116629991</vt:lpwstr>
  </property>
</Properties>
</file>