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590" autoAdjust="0"/>
  </p:normalViewPr>
  <p:slideViewPr>
    <p:cSldViewPr>
      <p:cViewPr>
        <p:scale>
          <a:sx n="52" d="100"/>
          <a:sy n="52" d="100"/>
        </p:scale>
        <p:origin x="-1902"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E11310-BBDE-4456-B373-897A007AF3D2}" type="datetimeFigureOut">
              <a:rPr lang="es-PA" smtClean="0"/>
              <a:t>11/15/2011</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39A6C-75D2-4BEC-9468-A22FE26FF2B5}" type="slidenum">
              <a:rPr lang="es-PA" smtClean="0"/>
              <a:t>‹Nº›</a:t>
            </a:fld>
            <a:endParaRPr lang="es-PA"/>
          </a:p>
        </p:txBody>
      </p:sp>
    </p:spTree>
    <p:extLst>
      <p:ext uri="{BB962C8B-B14F-4D97-AF65-F5344CB8AC3E}">
        <p14:creationId xmlns:p14="http://schemas.microsoft.com/office/powerpoint/2010/main" val="170453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2C039A6C-75D2-4BEC-9468-A22FE26FF2B5}" type="slidenum">
              <a:rPr lang="es-PA" smtClean="0"/>
              <a:t>9</a:t>
            </a:fld>
            <a:endParaRPr lang="es-PA"/>
          </a:p>
        </p:txBody>
      </p:sp>
    </p:spTree>
    <p:extLst>
      <p:ext uri="{BB962C8B-B14F-4D97-AF65-F5344CB8AC3E}">
        <p14:creationId xmlns:p14="http://schemas.microsoft.com/office/powerpoint/2010/main" val="2697288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38C6C65-8555-4519-B52D-A186CF7AD01E}" type="datetimeFigureOut">
              <a:rPr lang="es-PA" smtClean="0"/>
              <a:t>11/15/2011</a:t>
            </a:fld>
            <a:endParaRPr lang="es-P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P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9F934D6-F5ED-41E6-BC65-27B7064BA215}" type="slidenum">
              <a:rPr lang="es-PA" smtClean="0"/>
              <a:t>‹Nº›</a:t>
            </a:fld>
            <a:endParaRPr lang="es-PA"/>
          </a:p>
        </p:txBody>
      </p:sp>
      <p:grpSp>
        <p:nvGrpSpPr>
          <p:cNvPr id="8" name="Group 7"/>
          <p:cNvGrpSpPr/>
          <p:nvPr/>
        </p:nvGrpSpPr>
        <p:grpSpPr>
          <a:xfrm>
            <a:off x="1194100" y="2887531"/>
            <a:ext cx="6779111" cy="923330"/>
            <a:chOff x="1172584" y="1381459"/>
            <a:chExt cx="6779110" cy="923329"/>
          </a:xfrm>
          <a:effectLst>
            <a:outerShdw blurRad="38100" dist="12700" dir="16200000" rotWithShape="0">
              <a:prstClr val="black">
                <a:alpha val="30000"/>
              </a:prstClr>
            </a:outerShdw>
          </a:effectLst>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2" y="1387737"/>
            <a:ext cx="6777319"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8C6C65-8555-4519-B52D-A186CF7AD01E}" type="datetimeFigureOut">
              <a:rPr lang="es-PA" smtClean="0"/>
              <a:t>11/15/2011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9F934D6-F5ED-41E6-BC65-27B7064BA215}" type="slidenum">
              <a:rPr lang="es-PA" smtClean="0"/>
              <a:t>‹Nº›</a:t>
            </a:fld>
            <a:endParaRPr lang="es-PA"/>
          </a:p>
        </p:txBody>
      </p:sp>
      <p:grpSp>
        <p:nvGrpSpPr>
          <p:cNvPr id="11" name="Group 10"/>
          <p:cNvGrpSpPr/>
          <p:nvPr/>
        </p:nvGrpSpPr>
        <p:grpSpPr>
          <a:xfrm>
            <a:off x="1172585" y="1392217"/>
            <a:ext cx="6779111" cy="923330"/>
            <a:chOff x="1172584" y="1381459"/>
            <a:chExt cx="6779110" cy="923329"/>
          </a:xfrm>
        </p:grpSpPr>
        <p:sp>
          <p:nvSpPr>
            <p:cNvPr id="15" name="TextBox 14"/>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559399"/>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8C6C65-8555-4519-B52D-A186CF7AD01E}" type="datetimeFigureOut">
              <a:rPr lang="es-PA" smtClean="0"/>
              <a:t>11/15/2011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9F934D6-F5ED-41E6-BC65-27B7064BA215}" type="slidenum">
              <a:rPr lang="es-PA" smtClean="0"/>
              <a:t>‹Nº›</a:t>
            </a:fld>
            <a:endParaRPr lang="es-PA"/>
          </a:p>
        </p:txBody>
      </p:sp>
      <p:grpSp>
        <p:nvGrpSpPr>
          <p:cNvPr id="11" name="Group 10"/>
          <p:cNvGrpSpPr/>
          <p:nvPr/>
        </p:nvGrpSpPr>
        <p:grpSpPr>
          <a:xfrm rot="5400000">
            <a:off x="3909051" y="2880824"/>
            <a:ext cx="5480154" cy="923330"/>
            <a:chOff x="1815339" y="1381458"/>
            <a:chExt cx="5480154" cy="923329"/>
          </a:xfrm>
        </p:grpSpPr>
        <p:sp>
          <p:nvSpPr>
            <p:cNvPr id="12" name="TextBox 11"/>
            <p:cNvSpPr txBox="1"/>
            <p:nvPr/>
          </p:nvSpPr>
          <p:spPr>
            <a:xfrm>
              <a:off x="4147072" y="1381458"/>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8C6C65-8555-4519-B52D-A186CF7AD01E}" type="datetimeFigureOut">
              <a:rPr lang="es-PA" smtClean="0"/>
              <a:t>11/15/2011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9F934D6-F5ED-41E6-BC65-27B7064BA215}" type="slidenum">
              <a:rPr lang="es-PA" smtClean="0"/>
              <a:t>‹Nº›</a:t>
            </a:fld>
            <a:endParaRPr lang="es-PA"/>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5" y="1392217"/>
            <a:ext cx="6779111" cy="923330"/>
            <a:chOff x="1172584" y="1381459"/>
            <a:chExt cx="6779110" cy="923329"/>
          </a:xfrm>
        </p:grpSpPr>
        <p:sp>
          <p:nvSpPr>
            <p:cNvPr id="13" name="TextBox 12"/>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5" y="2887579"/>
            <a:ext cx="6779111" cy="923330"/>
            <a:chOff x="1172584" y="1381459"/>
            <a:chExt cx="6779110" cy="923329"/>
          </a:xfrm>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9" y="376731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8C6C65-8555-4519-B52D-A186CF7AD01E}" type="datetimeFigureOut">
              <a:rPr lang="es-PA" smtClean="0"/>
              <a:t>11/15/2011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9F934D6-F5ED-41E6-BC65-27B7064BA215}"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8C6C65-8555-4519-B52D-A186CF7AD01E}" type="datetimeFigureOut">
              <a:rPr lang="es-PA" smtClean="0"/>
              <a:t>11/15/2011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9F934D6-F5ED-41E6-BC65-27B7064BA215}" type="slidenum">
              <a:rPr lang="es-PA" smtClean="0"/>
              <a:t>‹Nº›</a:t>
            </a:fld>
            <a:endParaRPr lang="es-PA"/>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5" y="1392217"/>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1" y="2240280"/>
            <a:ext cx="3442447"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7"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7"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8C6C65-8555-4519-B52D-A186CF7AD01E}" type="datetimeFigureOut">
              <a:rPr lang="es-PA" smtClean="0"/>
              <a:t>11/15/2011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69F934D6-F5ED-41E6-BC65-27B7064BA215}" type="slidenum">
              <a:rPr lang="es-PA" smtClean="0"/>
              <a:t>‹Nº›</a:t>
            </a:fld>
            <a:endParaRPr lang="es-PA"/>
          </a:p>
        </p:txBody>
      </p:sp>
      <p:grpSp>
        <p:nvGrpSpPr>
          <p:cNvPr id="14" name="Group 13"/>
          <p:cNvGrpSpPr/>
          <p:nvPr/>
        </p:nvGrpSpPr>
        <p:grpSpPr>
          <a:xfrm>
            <a:off x="1172585" y="1392217"/>
            <a:ext cx="6779111" cy="923330"/>
            <a:chOff x="1172584" y="1381459"/>
            <a:chExt cx="6779110" cy="923329"/>
          </a:xfrm>
        </p:grpSpPr>
        <p:sp>
          <p:nvSpPr>
            <p:cNvPr id="16" name="TextBox 15"/>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8C6C65-8555-4519-B52D-A186CF7AD01E}" type="datetimeFigureOut">
              <a:rPr lang="es-PA" smtClean="0"/>
              <a:t>11/15/2011</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69F934D6-F5ED-41E6-BC65-27B7064BA215}" type="slidenum">
              <a:rPr lang="es-PA" smtClean="0"/>
              <a:t>‹Nº›</a:t>
            </a:fld>
            <a:endParaRPr lang="es-PA"/>
          </a:p>
        </p:txBody>
      </p:sp>
      <p:grpSp>
        <p:nvGrpSpPr>
          <p:cNvPr id="10" name="Group 9"/>
          <p:cNvGrpSpPr/>
          <p:nvPr/>
        </p:nvGrpSpPr>
        <p:grpSpPr>
          <a:xfrm>
            <a:off x="1172585" y="1392217"/>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C6C65-8555-4519-B52D-A186CF7AD01E}" type="datetimeFigureOut">
              <a:rPr lang="es-PA" smtClean="0"/>
              <a:t>11/15/2011</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69F934D6-F5ED-41E6-BC65-27B7064BA215}"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80" y="1678196"/>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9"/>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80" y="3603813"/>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8C6C65-8555-4519-B52D-A186CF7AD01E}" type="datetimeFigureOut">
              <a:rPr lang="es-PA" smtClean="0"/>
              <a:t>11/15/2011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9F934D6-F5ED-41E6-BC65-27B7064BA215}"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19"/>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3" y="666966"/>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7"/>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8C6C65-8555-4519-B52D-A186CF7AD01E}" type="datetimeFigureOut">
              <a:rPr lang="es-PA" smtClean="0"/>
              <a:t>11/15/2011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9F934D6-F5ED-41E6-BC65-27B7064BA215}" type="slidenum">
              <a:rPr lang="es-PA" smtClean="0"/>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1" y="570157"/>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9" y="2248348"/>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9" y="6161443"/>
            <a:ext cx="2133600" cy="365125"/>
          </a:xfrm>
          <a:prstGeom prst="rect">
            <a:avLst/>
          </a:prstGeom>
        </p:spPr>
        <p:txBody>
          <a:bodyPr vert="horz" lIns="91440" tIns="45720" rIns="91440" bIns="45720" rtlCol="0" anchor="ctr"/>
          <a:lstStyle>
            <a:lvl1pPr algn="l">
              <a:defRPr sz="1200">
                <a:solidFill>
                  <a:schemeClr val="tx2"/>
                </a:solidFill>
              </a:defRPr>
            </a:lvl1pPr>
          </a:lstStyle>
          <a:p>
            <a:fld id="{738C6C65-8555-4519-B52D-A186CF7AD01E}" type="datetimeFigureOut">
              <a:rPr lang="es-PA" smtClean="0"/>
              <a:t>11/15/2011</a:t>
            </a:fld>
            <a:endParaRPr lang="es-PA"/>
          </a:p>
        </p:txBody>
      </p:sp>
      <p:sp>
        <p:nvSpPr>
          <p:cNvPr id="5" name="Footer Placeholder 4"/>
          <p:cNvSpPr>
            <a:spLocks noGrp="1"/>
          </p:cNvSpPr>
          <p:nvPr>
            <p:ph type="ftr" sz="quarter" idx="3"/>
          </p:nvPr>
        </p:nvSpPr>
        <p:spPr>
          <a:xfrm>
            <a:off x="3124200" y="6161443"/>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PA"/>
          </a:p>
        </p:txBody>
      </p:sp>
      <p:sp>
        <p:nvSpPr>
          <p:cNvPr id="6" name="Slide Number Placeholder 5"/>
          <p:cNvSpPr>
            <a:spLocks noGrp="1"/>
          </p:cNvSpPr>
          <p:nvPr>
            <p:ph type="sldNum" sz="quarter" idx="4"/>
          </p:nvPr>
        </p:nvSpPr>
        <p:spPr>
          <a:xfrm>
            <a:off x="6639264" y="6161443"/>
            <a:ext cx="2133600" cy="365125"/>
          </a:xfrm>
          <a:prstGeom prst="rect">
            <a:avLst/>
          </a:prstGeom>
        </p:spPr>
        <p:txBody>
          <a:bodyPr vert="horz" lIns="91440" tIns="45720" rIns="91440" bIns="45720" rtlCol="0" anchor="ctr"/>
          <a:lstStyle>
            <a:lvl1pPr algn="r">
              <a:defRPr sz="1200">
                <a:solidFill>
                  <a:schemeClr val="tx2"/>
                </a:solidFill>
              </a:defRPr>
            </a:lvl1pPr>
          </a:lstStyle>
          <a:p>
            <a:fld id="{69F934D6-F5ED-41E6-BC65-27B7064BA215}"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file:///C:\Users\meduca\Desktop\proyectos%20recopilados%20clelia\Proyecto%20Crista\Borges%20Recitales.%20Delia%20Elena%20San%20Marco.flv"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ubrica%20evaluaci&#243;n.docx" TargetMode="External"/><Relationship Id="rId2" Type="http://schemas.openxmlformats.org/officeDocument/2006/relationships/hyperlink" Target="lista%20de%20verificaci&#243;n.docx" TargetMode="Externa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bin"/><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hyperlink" Target="Concepto%20de%20poes&#237;a.docx" TargetMode="External"/><Relationship Id="rId4" Type="http://schemas.openxmlformats.org/officeDocument/2006/relationships/hyperlink" Target="Pablo%20Neruda%20y%20otros%20autore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studiante\Pictures\poesia2[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80" y="-144162"/>
            <a:ext cx="9144000" cy="7002162"/>
          </a:xfrm>
          <a:prstGeom prst="rect">
            <a:avLst/>
          </a:prstGeom>
          <a:noFill/>
          <a:ln w="7620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68288" y="260649"/>
            <a:ext cx="7776864" cy="2382328"/>
          </a:xfrm>
        </p:spPr>
        <p:txBody>
          <a:bodyPr/>
          <a:lstStyle/>
          <a:p>
            <a:r>
              <a:rPr lang="es-P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Poesía: Expresión de belleza y sentimientos</a:t>
            </a:r>
            <a:endParaRPr lang="es-P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Subtítulo"/>
          <p:cNvSpPr>
            <a:spLocks noGrp="1"/>
          </p:cNvSpPr>
          <p:nvPr>
            <p:ph type="subTitle" idx="1"/>
          </p:nvPr>
        </p:nvSpPr>
        <p:spPr/>
        <p:txBody>
          <a:bodyPr>
            <a:normAutofit/>
          </a:bodyPr>
          <a:lstStyle/>
          <a:p>
            <a:r>
              <a:rPr lang="es-PA" b="1" dirty="0" smtClean="0">
                <a:latin typeface="Book Antiqua" pitchFamily="18" charset="0"/>
              </a:rPr>
              <a:t>Proyecto preparado por:</a:t>
            </a:r>
          </a:p>
          <a:p>
            <a:r>
              <a:rPr lang="es-PA" b="1" dirty="0" smtClean="0">
                <a:latin typeface="Book Antiqua" pitchFamily="18" charset="0"/>
              </a:rPr>
              <a:t> Crista Marisol Pascual R.</a:t>
            </a:r>
          </a:p>
          <a:p>
            <a:r>
              <a:rPr lang="es-PA" b="1" dirty="0" smtClean="0">
                <a:latin typeface="Book Antiqua" pitchFamily="18" charset="0"/>
              </a:rPr>
              <a:t>Docente de Español</a:t>
            </a:r>
            <a:endParaRPr lang="es-PA" b="1" dirty="0">
              <a:latin typeface="Book Antiqua" pitchFamily="18" charset="0"/>
            </a:endParaRPr>
          </a:p>
        </p:txBody>
      </p:sp>
    </p:spTree>
    <p:extLst>
      <p:ext uri="{BB962C8B-B14F-4D97-AF65-F5344CB8AC3E}">
        <p14:creationId xmlns:p14="http://schemas.microsoft.com/office/powerpoint/2010/main" val="514629463"/>
      </p:ext>
    </p:extLst>
  </p:cSld>
  <p:clrMapOvr>
    <a:masterClrMapping/>
  </p:clrMapOvr>
  <p:transition spd="slow">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2"/>
            <a:tile tx="0" ty="0" sx="100000" sy="100000" flip="none" algn="tl"/>
          </a:blipFill>
        </p:spPr>
        <p:txBody>
          <a:bodyPr>
            <a:normAutofit fontScale="92500" lnSpcReduction="20000"/>
          </a:bodyPr>
          <a:lstStyle/>
          <a:p>
            <a:pPr marL="0" indent="0">
              <a:buNone/>
            </a:pPr>
            <a:r>
              <a:rPr lang="es-MX" dirty="0"/>
              <a:t>2-¿Cómo se organiza  un  recital?</a:t>
            </a:r>
            <a:endParaRPr lang="es-PA" dirty="0"/>
          </a:p>
          <a:p>
            <a:pPr lvl="0">
              <a:buFont typeface="Wingdings" pitchFamily="2" charset="2"/>
              <a:buChar char="q"/>
            </a:pPr>
            <a:endParaRPr lang="es-MX" dirty="0" smtClean="0"/>
          </a:p>
          <a:p>
            <a:pPr lvl="0">
              <a:buFont typeface="Wingdings" pitchFamily="2" charset="2"/>
              <a:buChar char="q"/>
            </a:pPr>
            <a:r>
              <a:rPr lang="es-MX" dirty="0" smtClean="0"/>
              <a:t>Observa </a:t>
            </a:r>
            <a:r>
              <a:rPr lang="es-MX" dirty="0"/>
              <a:t>detenidamente un video de un recital como ejemplo.       </a:t>
            </a:r>
            <a:endParaRPr lang="es-PA" dirty="0"/>
          </a:p>
          <a:p>
            <a:pPr lvl="0">
              <a:buFont typeface="Wingdings" pitchFamily="2" charset="2"/>
              <a:buChar char="q"/>
            </a:pPr>
            <a:r>
              <a:rPr lang="es-MX" dirty="0"/>
              <a:t>Comenta el contenido y la forma en se expone el poema en el video.</a:t>
            </a:r>
            <a:endParaRPr lang="es-PA" dirty="0"/>
          </a:p>
          <a:p>
            <a:pPr lvl="0">
              <a:buFont typeface="Wingdings" pitchFamily="2" charset="2"/>
              <a:buChar char="q"/>
            </a:pPr>
            <a:r>
              <a:rPr lang="es-MX" dirty="0"/>
              <a:t>Por grupos selecciona el poema que les llame la atención</a:t>
            </a:r>
            <a:endParaRPr lang="es-PA" dirty="0"/>
          </a:p>
          <a:p>
            <a:pPr lvl="0">
              <a:buFont typeface="Wingdings" pitchFamily="2" charset="2"/>
              <a:buChar char="q"/>
            </a:pPr>
            <a:r>
              <a:rPr lang="es-MX" dirty="0"/>
              <a:t>Sigue los pasos observados y distribuye su poema a los integrantes de sus respectivos grupos</a:t>
            </a:r>
            <a:endParaRPr lang="es-PA" dirty="0"/>
          </a:p>
          <a:p>
            <a:pPr lvl="0">
              <a:buFont typeface="Wingdings" pitchFamily="2" charset="2"/>
              <a:buChar char="q"/>
            </a:pPr>
            <a:r>
              <a:rPr lang="es-MX" dirty="0"/>
              <a:t>Memorice y atribuya un fondo musical a su presentación</a:t>
            </a:r>
            <a:endParaRPr lang="es-PA" dirty="0"/>
          </a:p>
          <a:p>
            <a:pPr>
              <a:buFont typeface="Wingdings" pitchFamily="2" charset="2"/>
              <a:buChar char="q"/>
            </a:pPr>
            <a:r>
              <a:rPr lang="es-MX" dirty="0"/>
              <a:t>Realiza prácticas de su trabajo</a:t>
            </a:r>
            <a:endParaRPr lang="es-PA" dirty="0"/>
          </a:p>
        </p:txBody>
      </p:sp>
      <p:sp>
        <p:nvSpPr>
          <p:cNvPr id="2" name="1 Título"/>
          <p:cNvSpPr>
            <a:spLocks noGrp="1"/>
          </p:cNvSpPr>
          <p:nvPr>
            <p:ph type="title"/>
          </p:nvPr>
        </p:nvSpPr>
        <p:spPr/>
        <p:txBody>
          <a:bodyPr/>
          <a:lstStyle/>
          <a:p>
            <a:r>
              <a:rPr lang="es-PA" dirty="0" smtClean="0"/>
              <a:t>Tareas</a:t>
            </a:r>
            <a:endParaRPr lang="es-PA" dirty="0"/>
          </a:p>
        </p:txBody>
      </p:sp>
      <p:sp>
        <p:nvSpPr>
          <p:cNvPr id="4" name="3 Botón de acción: Hacia atrás o Anterior">
            <a:hlinkClick r:id="rId3" action="ppaction://hlinksldjump" highlightClick="1"/>
          </p:cNvPr>
          <p:cNvSpPr/>
          <p:nvPr/>
        </p:nvSpPr>
        <p:spPr>
          <a:xfrm>
            <a:off x="8100392" y="6093296"/>
            <a:ext cx="720080" cy="52120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4 Botón de acción: Película">
            <a:hlinkClick r:id="rId4" action="ppaction://program" highlightClick="1"/>
          </p:cNvPr>
          <p:cNvSpPr/>
          <p:nvPr/>
        </p:nvSpPr>
        <p:spPr>
          <a:xfrm>
            <a:off x="7776356" y="2996956"/>
            <a:ext cx="540060" cy="52120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5626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par>
                                <p:cTn id="9" presetID="42"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2"/>
            <a:tile tx="0" ty="0" sx="100000" sy="100000" flip="none" algn="tl"/>
          </a:blipFill>
        </p:spPr>
        <p:txBody>
          <a:bodyPr>
            <a:normAutofit/>
          </a:bodyPr>
          <a:lstStyle/>
          <a:p>
            <a:r>
              <a:rPr lang="es-MX" sz="2800" dirty="0"/>
              <a:t>3. ¿De qué forma presentas tu recital?</a:t>
            </a:r>
            <a:endParaRPr lang="es-PA" sz="2800" dirty="0"/>
          </a:p>
          <a:p>
            <a:pPr lvl="0">
              <a:buFont typeface="Wingdings" pitchFamily="2" charset="2"/>
              <a:buChar char="q"/>
            </a:pPr>
            <a:r>
              <a:rPr lang="es-MX" sz="2800" dirty="0"/>
              <a:t>Realiza una introducción al desarrollo de  su recital</a:t>
            </a:r>
            <a:endParaRPr lang="es-PA" sz="2800" dirty="0"/>
          </a:p>
          <a:p>
            <a:pPr lvl="0">
              <a:buFont typeface="Wingdings" pitchFamily="2" charset="2"/>
              <a:buChar char="q"/>
            </a:pPr>
            <a:r>
              <a:rPr lang="es-MX" sz="2800" dirty="0" smtClean="0"/>
              <a:t>Confecciona </a:t>
            </a:r>
            <a:r>
              <a:rPr lang="es-MX" sz="2800" dirty="0"/>
              <a:t>un escenario referente al tema</a:t>
            </a:r>
            <a:endParaRPr lang="es-PA" sz="2800" dirty="0"/>
          </a:p>
          <a:p>
            <a:pPr lvl="0">
              <a:buFont typeface="Wingdings" pitchFamily="2" charset="2"/>
              <a:buChar char="q"/>
            </a:pPr>
            <a:r>
              <a:rPr lang="es-MX" sz="2800" dirty="0"/>
              <a:t>Asigna el vestuario adecuado</a:t>
            </a:r>
            <a:endParaRPr lang="es-PA" sz="2800" dirty="0"/>
          </a:p>
          <a:p>
            <a:pPr lvl="0">
              <a:buFont typeface="Wingdings" pitchFamily="2" charset="2"/>
              <a:buChar char="q"/>
            </a:pPr>
            <a:r>
              <a:rPr lang="es-MX" sz="2800" dirty="0"/>
              <a:t>Organiza los temas musicales</a:t>
            </a:r>
            <a:endParaRPr lang="es-PA" sz="2800" dirty="0"/>
          </a:p>
          <a:p>
            <a:pPr lvl="0">
              <a:buFont typeface="Wingdings" pitchFamily="2" charset="2"/>
              <a:buChar char="q"/>
            </a:pPr>
            <a:r>
              <a:rPr lang="es-MX" sz="2800" dirty="0"/>
              <a:t>Toma las fotografías necesarias para su video</a:t>
            </a:r>
            <a:endParaRPr lang="es-PA" sz="2800" dirty="0"/>
          </a:p>
        </p:txBody>
      </p:sp>
      <p:sp>
        <p:nvSpPr>
          <p:cNvPr id="2" name="1 Título"/>
          <p:cNvSpPr>
            <a:spLocks noGrp="1"/>
          </p:cNvSpPr>
          <p:nvPr>
            <p:ph type="title"/>
          </p:nvPr>
        </p:nvSpPr>
        <p:spPr/>
        <p:txBody>
          <a:bodyPr/>
          <a:lstStyle/>
          <a:p>
            <a:r>
              <a:rPr lang="es-PA" dirty="0" smtClean="0"/>
              <a:t>Tareas</a:t>
            </a:r>
            <a:endParaRPr lang="es-PA" dirty="0"/>
          </a:p>
        </p:txBody>
      </p:sp>
      <p:sp>
        <p:nvSpPr>
          <p:cNvPr id="4" name="3 Botón de acción: Hacia atrás o Anterior">
            <a:hlinkClick r:id="rId3" action="ppaction://hlinksldjump" highlightClick="1"/>
          </p:cNvPr>
          <p:cNvSpPr/>
          <p:nvPr/>
        </p:nvSpPr>
        <p:spPr>
          <a:xfrm>
            <a:off x="8172400" y="6117260"/>
            <a:ext cx="792088" cy="52120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984620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PA" dirty="0" smtClean="0"/>
              <a:t>Evaluación</a:t>
            </a:r>
            <a:endParaRPr lang="es-PA" dirty="0"/>
          </a:p>
        </p:txBody>
      </p:sp>
      <p:sp>
        <p:nvSpPr>
          <p:cNvPr id="7" name="6 Marcador de contenido"/>
          <p:cNvSpPr>
            <a:spLocks noGrp="1"/>
          </p:cNvSpPr>
          <p:nvPr>
            <p:ph idx="1"/>
          </p:nvPr>
        </p:nvSpPr>
        <p:spPr/>
        <p:txBody>
          <a:bodyPr/>
          <a:lstStyle/>
          <a:p>
            <a:r>
              <a:rPr lang="es-PA" dirty="0" smtClean="0">
                <a:hlinkClick r:id="rId2" action="ppaction://hlinkfile"/>
              </a:rPr>
              <a:t>Lista de verificación</a:t>
            </a:r>
            <a:endParaRPr lang="es-PA" dirty="0" smtClean="0"/>
          </a:p>
          <a:p>
            <a:r>
              <a:rPr lang="es-PA" dirty="0" smtClean="0">
                <a:hlinkClick r:id="rId3" action="ppaction://hlinkfile"/>
              </a:rPr>
              <a:t>Criterios de evaluación</a:t>
            </a:r>
            <a:endParaRPr lang="es-PA"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30" y="2060848"/>
            <a:ext cx="4793087" cy="41044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Botón de acción: Hacia atrás o Anterior">
            <a:hlinkClick r:id="rId5" action="ppaction://hlinksldjump" highlightClick="1"/>
          </p:cNvPr>
          <p:cNvSpPr/>
          <p:nvPr/>
        </p:nvSpPr>
        <p:spPr>
          <a:xfrm>
            <a:off x="7956376" y="5949280"/>
            <a:ext cx="760641"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856201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PA" dirty="0" smtClean="0"/>
              <a:t>Gracias</a:t>
            </a:r>
            <a:endParaRPr lang="es-PA" dirty="0"/>
          </a:p>
        </p:txBody>
      </p:sp>
      <p:pic>
        <p:nvPicPr>
          <p:cNvPr id="2052" name="Picture 4" descr="http://imagensubir.infojardin.com/sube/images/klz1251206756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32856"/>
            <a:ext cx="59436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9865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ind.wav"/>
          </p:stSnd>
        </p:sndAc>
      </p:transition>
    </mc:Choice>
    <mc:Fallback xmlns="">
      <p:transition spd="slow">
        <p:sndAc>
          <p:stSnd>
            <p:snd r:embed="rId4"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studiante\Pictures\47[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9512" y="171376"/>
            <a:ext cx="8784976"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p:txBody>
          <a:bodyPr/>
          <a:lstStyle/>
          <a:p>
            <a:endParaRPr lang="es-PA" dirty="0" smtClean="0"/>
          </a:p>
          <a:p>
            <a:r>
              <a:rPr lang="es-PA" dirty="0" smtClean="0">
                <a:latin typeface="Arial Black" pitchFamily="34" charset="0"/>
              </a:rPr>
              <a:t>«</a:t>
            </a:r>
            <a:r>
              <a:rPr lang="es-PA" dirty="0" smtClean="0">
                <a:solidFill>
                  <a:schemeClr val="bg1"/>
                </a:solidFill>
                <a:latin typeface="Arial Black" pitchFamily="34" charset="0"/>
              </a:rPr>
              <a:t>Del campo surgen las fuerzas vivas de la     nación</a:t>
            </a:r>
            <a:r>
              <a:rPr lang="es-PA" dirty="0" smtClean="0">
                <a:solidFill>
                  <a:schemeClr val="bg1"/>
                </a:solidFill>
                <a:latin typeface="Book Antiqua" pitchFamily="18" charset="0"/>
              </a:rPr>
              <a:t>»</a:t>
            </a:r>
          </a:p>
          <a:p>
            <a:pPr marL="0" indent="0">
              <a:buNone/>
            </a:pPr>
            <a:endParaRPr lang="es-PA" dirty="0" smtClean="0"/>
          </a:p>
          <a:p>
            <a:pPr marL="0" indent="0">
              <a:buNone/>
            </a:pPr>
            <a:endParaRPr lang="es-PA" dirty="0"/>
          </a:p>
          <a:p>
            <a:pPr marL="0" indent="0" algn="ctr">
              <a:buNone/>
            </a:pPr>
            <a:r>
              <a:rPr lang="es-PA" dirty="0" smtClean="0">
                <a:solidFill>
                  <a:schemeClr val="bg1"/>
                </a:solidFill>
                <a:latin typeface="Arial Black" pitchFamily="34" charset="0"/>
                <a:cs typeface="Arial" pitchFamily="34" charset="0"/>
              </a:rPr>
              <a:t>Proyecto dirigido a: </a:t>
            </a:r>
            <a:r>
              <a:rPr lang="es-PA" dirty="0" err="1" smtClean="0">
                <a:solidFill>
                  <a:schemeClr val="bg1"/>
                </a:solidFill>
                <a:latin typeface="Arial Black" pitchFamily="34" charset="0"/>
                <a:cs typeface="Arial" pitchFamily="34" charset="0"/>
              </a:rPr>
              <a:t>XII°</a:t>
            </a:r>
            <a:r>
              <a:rPr lang="es-PA" dirty="0" smtClean="0">
                <a:solidFill>
                  <a:schemeClr val="bg1"/>
                </a:solidFill>
                <a:latin typeface="Arial Black" pitchFamily="34" charset="0"/>
                <a:cs typeface="Arial" pitchFamily="34" charset="0"/>
              </a:rPr>
              <a:t> Ciencias</a:t>
            </a:r>
          </a:p>
          <a:p>
            <a:endParaRPr lang="es-PA" dirty="0"/>
          </a:p>
          <a:p>
            <a:endParaRPr lang="es-PA" dirty="0" smtClean="0"/>
          </a:p>
          <a:p>
            <a:endParaRPr lang="es-PA" dirty="0"/>
          </a:p>
        </p:txBody>
      </p:sp>
      <p:sp>
        <p:nvSpPr>
          <p:cNvPr id="2" name="1 Título"/>
          <p:cNvSpPr>
            <a:spLocks noGrp="1"/>
          </p:cNvSpPr>
          <p:nvPr>
            <p:ph type="title"/>
          </p:nvPr>
        </p:nvSpPr>
        <p:spPr>
          <a:xfrm>
            <a:off x="693870" y="476673"/>
            <a:ext cx="7756263" cy="1054250"/>
          </a:xfrm>
        </p:spPr>
        <p:txBody>
          <a:bodyPr>
            <a:normAutofit fontScale="90000"/>
          </a:bodyPr>
          <a:lstStyle/>
          <a:p>
            <a:r>
              <a:rPr lang="es-PA" dirty="0" smtClean="0">
                <a:solidFill>
                  <a:schemeClr val="bg1"/>
                </a:solidFill>
              </a:rPr>
              <a:t>INSTITUTO CARMEN CONTE LOMBARDO</a:t>
            </a:r>
            <a:endParaRPr lang="es-PA" dirty="0">
              <a:solidFill>
                <a:schemeClr val="bg1"/>
              </a:solidFill>
            </a:endParaRPr>
          </a:p>
        </p:txBody>
      </p:sp>
    </p:spTree>
    <p:extLst>
      <p:ext uri="{BB962C8B-B14F-4D97-AF65-F5344CB8AC3E}">
        <p14:creationId xmlns:p14="http://schemas.microsoft.com/office/powerpoint/2010/main" val="953972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noFill/>
          <a:effectLst>
            <a:outerShdw blurRad="50800" dist="50800" dir="5400000" algn="ctr" rotWithShape="0">
              <a:schemeClr val="bg2"/>
            </a:outerShdw>
          </a:effectLst>
        </p:spPr>
        <p:txBody>
          <a:bodyPr>
            <a:normAutofit/>
          </a:bodyPr>
          <a:lstStyle/>
          <a:p>
            <a:pPr>
              <a:buFont typeface="Wingdings" pitchFamily="2" charset="2"/>
              <a:buChar char="Ø"/>
            </a:pPr>
            <a:r>
              <a:rPr lang="es-PA" dirty="0" smtClean="0">
                <a:latin typeface="Book Antiqua" pitchFamily="18" charset="0"/>
                <a:ea typeface="Cambria Math" pitchFamily="18" charset="0"/>
                <a:hlinkClick r:id="rId2" action="ppaction://hlinksldjump"/>
              </a:rPr>
              <a:t>Descripción</a:t>
            </a:r>
            <a:endParaRPr lang="es-PA" dirty="0" smtClean="0">
              <a:latin typeface="Book Antiqua" pitchFamily="18" charset="0"/>
              <a:ea typeface="Cambria Math" pitchFamily="18" charset="0"/>
              <a:hlinkClick r:id="rId3" action="ppaction://hlinksldjump"/>
            </a:endParaRPr>
          </a:p>
          <a:p>
            <a:pPr>
              <a:buFont typeface="Wingdings" pitchFamily="2" charset="2"/>
              <a:buChar char="Ø"/>
            </a:pPr>
            <a:r>
              <a:rPr lang="es-PA" dirty="0" smtClean="0">
                <a:latin typeface="Book Antiqua" pitchFamily="18" charset="0"/>
                <a:ea typeface="Cambria Math" pitchFamily="18" charset="0"/>
                <a:hlinkClick r:id="rId3" action="ppaction://hlinksldjump"/>
              </a:rPr>
              <a:t>Objetivo </a:t>
            </a:r>
            <a:r>
              <a:rPr lang="es-PA" dirty="0" smtClean="0">
                <a:latin typeface="Book Antiqua" pitchFamily="18" charset="0"/>
                <a:ea typeface="Cambria Math" pitchFamily="18" charset="0"/>
                <a:hlinkClick r:id="rId3" action="ppaction://hlinksldjump"/>
              </a:rPr>
              <a:t>del proyecto</a:t>
            </a:r>
            <a:endParaRPr lang="es-PA" dirty="0" smtClean="0">
              <a:latin typeface="Book Antiqua" pitchFamily="18" charset="0"/>
              <a:ea typeface="Cambria Math" pitchFamily="18" charset="0"/>
            </a:endParaRPr>
          </a:p>
          <a:p>
            <a:pPr>
              <a:buFont typeface="Wingdings" pitchFamily="2" charset="2"/>
              <a:buChar char="Ø"/>
            </a:pPr>
            <a:r>
              <a:rPr lang="es-PA" dirty="0" smtClean="0">
                <a:latin typeface="Book Antiqua" pitchFamily="18" charset="0"/>
                <a:hlinkClick r:id="rId4" action="ppaction://hlinksldjump"/>
              </a:rPr>
              <a:t>Situación del aprendizaje</a:t>
            </a:r>
            <a:endParaRPr lang="es-PA" dirty="0" smtClean="0">
              <a:latin typeface="Book Antiqua" pitchFamily="18" charset="0"/>
            </a:endParaRPr>
          </a:p>
          <a:p>
            <a:pPr>
              <a:buFont typeface="Wingdings" pitchFamily="2" charset="2"/>
              <a:buChar char="Ø"/>
            </a:pPr>
            <a:r>
              <a:rPr lang="es-PA" dirty="0" smtClean="0">
                <a:latin typeface="Book Antiqua" pitchFamily="18" charset="0"/>
                <a:hlinkClick r:id="rId5" action="ppaction://hlinksldjump"/>
              </a:rPr>
              <a:t>Pregunta generadora</a:t>
            </a:r>
            <a:endParaRPr lang="es-PA" dirty="0" smtClean="0">
              <a:latin typeface="Book Antiqua" pitchFamily="18" charset="0"/>
            </a:endParaRPr>
          </a:p>
          <a:p>
            <a:pPr>
              <a:buFont typeface="Wingdings" pitchFamily="2" charset="2"/>
              <a:buChar char="Ø"/>
            </a:pPr>
            <a:r>
              <a:rPr lang="es-PA" dirty="0" smtClean="0">
                <a:latin typeface="Book Antiqua" pitchFamily="18" charset="0"/>
                <a:hlinkClick r:id="rId6" action="ppaction://hlinksldjump"/>
              </a:rPr>
              <a:t>Producto principal</a:t>
            </a:r>
            <a:endParaRPr lang="es-PA" dirty="0" smtClean="0">
              <a:latin typeface="Book Antiqua" pitchFamily="18" charset="0"/>
            </a:endParaRPr>
          </a:p>
          <a:p>
            <a:pPr>
              <a:buFont typeface="Wingdings" pitchFamily="2" charset="2"/>
              <a:buChar char="Ø"/>
            </a:pPr>
            <a:r>
              <a:rPr lang="es-PA" dirty="0" smtClean="0">
                <a:latin typeface="Book Antiqua" pitchFamily="18" charset="0"/>
                <a:hlinkClick r:id="rId7" action="ppaction://hlinksldjump"/>
              </a:rPr>
              <a:t>Tareas</a:t>
            </a:r>
            <a:endParaRPr lang="es-PA" dirty="0" smtClean="0">
              <a:latin typeface="Book Antiqua" pitchFamily="18" charset="0"/>
            </a:endParaRPr>
          </a:p>
          <a:p>
            <a:pPr>
              <a:buFont typeface="Wingdings" pitchFamily="2" charset="2"/>
              <a:buChar char="Ø"/>
            </a:pPr>
            <a:r>
              <a:rPr lang="es-PA" dirty="0" smtClean="0">
                <a:latin typeface="Book Antiqua" pitchFamily="18" charset="0"/>
                <a:hlinkClick r:id="rId8" action="ppaction://hlinksldjump"/>
              </a:rPr>
              <a:t>Evaluación</a:t>
            </a:r>
            <a:endParaRPr lang="es-PA" dirty="0" smtClean="0">
              <a:latin typeface="Book Antiqua" pitchFamily="18" charset="0"/>
            </a:endParaRPr>
          </a:p>
          <a:p>
            <a:pPr marL="0" indent="0">
              <a:buNone/>
            </a:pPr>
            <a:r>
              <a:rPr lang="es-PA" dirty="0" smtClean="0"/>
              <a:t> </a:t>
            </a:r>
            <a:endParaRPr lang="es-PA" dirty="0"/>
          </a:p>
        </p:txBody>
      </p:sp>
      <p:sp>
        <p:nvSpPr>
          <p:cNvPr id="2" name="1 Título"/>
          <p:cNvSpPr>
            <a:spLocks noGrp="1"/>
          </p:cNvSpPr>
          <p:nvPr>
            <p:ph type="title"/>
          </p:nvPr>
        </p:nvSpPr>
        <p:spPr/>
        <p:txBody>
          <a:bodyPr/>
          <a:lstStyle/>
          <a:p>
            <a:r>
              <a:rPr lang="es-PA" dirty="0" smtClean="0">
                <a:latin typeface="Algerian" pitchFamily="82" charset="0"/>
              </a:rPr>
              <a:t>Índice</a:t>
            </a:r>
            <a:endParaRPr lang="es-PA" dirty="0">
              <a:latin typeface="Algerian" pitchFamily="82" charset="0"/>
            </a:endParaRPr>
          </a:p>
        </p:txBody>
      </p:sp>
      <p:pic>
        <p:nvPicPr>
          <p:cNvPr id="3074" name="Picture 2" descr="http://medicina.uach.cl/prensa/reportajes/Trabajos%20Comunitarios/R03_cert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80" y="3284984"/>
            <a:ext cx="2857500" cy="21494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466176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mph" presetSubtype="0" fill="hold" grpId="0" nodeType="clickEffect">
                                  <p:stCondLst>
                                    <p:cond delay="0"/>
                                  </p:stCondLst>
                                  <p:childTnLst>
                                    <p:animClr clrSpc="hsl" dir="cw">
                                      <p:cBhvr override="childStyle">
                                        <p:cTn id="51" dur="500" fill="hold"/>
                                        <p:tgtEl>
                                          <p:spTgt spid="2"/>
                                        </p:tgtEl>
                                        <p:attrNameLst>
                                          <p:attrName>style.color</p:attrName>
                                        </p:attrNameLst>
                                      </p:cBhvr>
                                      <p:by>
                                        <p:hsl h="0" s="12549" l="25098"/>
                                      </p:by>
                                    </p:animClr>
                                    <p:animClr clrSpc="hsl" dir="cw">
                                      <p:cBhvr>
                                        <p:cTn id="52" dur="500" fill="hold"/>
                                        <p:tgtEl>
                                          <p:spTgt spid="2"/>
                                        </p:tgtEl>
                                        <p:attrNameLst>
                                          <p:attrName>fillcolor</p:attrName>
                                        </p:attrNameLst>
                                      </p:cBhvr>
                                      <p:by>
                                        <p:hsl h="0" s="12549" l="25098"/>
                                      </p:by>
                                    </p:animClr>
                                    <p:animClr clrSpc="hsl" dir="cw">
                                      <p:cBhvr>
                                        <p:cTn id="53" dur="500" fill="hold"/>
                                        <p:tgtEl>
                                          <p:spTgt spid="2"/>
                                        </p:tgtEl>
                                        <p:attrNameLst>
                                          <p:attrName>stroke.color</p:attrName>
                                        </p:attrNameLst>
                                      </p:cBhvr>
                                      <p:by>
                                        <p:hsl h="0" s="12549" l="25098"/>
                                      </p:by>
                                    </p:animClr>
                                    <p:set>
                                      <p:cBhvr>
                                        <p:cTn id="5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PA" dirty="0" smtClean="0"/>
              <a:t>Descripción</a:t>
            </a:r>
            <a:endParaRPr lang="es-PA" dirty="0"/>
          </a:p>
        </p:txBody>
      </p:sp>
      <p:sp>
        <p:nvSpPr>
          <p:cNvPr id="4" name="3 Rectángulo"/>
          <p:cNvSpPr/>
          <p:nvPr/>
        </p:nvSpPr>
        <p:spPr>
          <a:xfrm>
            <a:off x="827584" y="2276872"/>
            <a:ext cx="7560840" cy="2862322"/>
          </a:xfrm>
          <a:prstGeom prst="rect">
            <a:avLst/>
          </a:prstGeom>
        </p:spPr>
        <p:txBody>
          <a:bodyPr wrap="square">
            <a:spAutoFit/>
          </a:bodyPr>
          <a:lstStyle/>
          <a:p>
            <a:pPr algn="just"/>
            <a:r>
              <a:rPr lang="es-MX" sz="3600" dirty="0">
                <a:latin typeface="Arial"/>
                <a:ea typeface="Batang"/>
              </a:rPr>
              <a:t>Presentación de un  video sobre un recital poético para ilustrar el género lírico y que de esta forma la comunidad tome conciencia de la belleza del arte</a:t>
            </a:r>
            <a:endParaRPr lang="es-PA" sz="3600" dirty="0"/>
          </a:p>
        </p:txBody>
      </p:sp>
      <p:sp>
        <p:nvSpPr>
          <p:cNvPr id="5" name="4 Botón de acción: Hacia atrás o Anterior">
            <a:hlinkClick r:id="rId2" action="ppaction://hlinksldjump" highlightClick="1"/>
          </p:cNvPr>
          <p:cNvSpPr/>
          <p:nvPr/>
        </p:nvSpPr>
        <p:spPr>
          <a:xfrm>
            <a:off x="7956376" y="5759488"/>
            <a:ext cx="809240" cy="8378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84418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2"/>
            <a:tile tx="0" ty="0" sx="100000" sy="100000" flip="none" algn="tl"/>
          </a:blipFill>
        </p:spPr>
        <p:txBody>
          <a:bodyPr>
            <a:normAutofit/>
          </a:bodyPr>
          <a:lstStyle/>
          <a:p>
            <a:r>
              <a:rPr lang="es-MX" sz="4000" dirty="0"/>
              <a:t>Resalta los valores líricos como medio para intensificar la sensibilidad de la población hacia este género.</a:t>
            </a:r>
            <a:endParaRPr lang="es-PA" sz="4000" dirty="0"/>
          </a:p>
        </p:txBody>
      </p:sp>
      <p:sp>
        <p:nvSpPr>
          <p:cNvPr id="2" name="1 Título"/>
          <p:cNvSpPr>
            <a:spLocks noGrp="1"/>
          </p:cNvSpPr>
          <p:nvPr>
            <p:ph type="title"/>
          </p:nvPr>
        </p:nvSpPr>
        <p:spPr/>
        <p:txBody>
          <a:bodyPr/>
          <a:lstStyle/>
          <a:p>
            <a:r>
              <a:rPr lang="es-PA" dirty="0" smtClean="0"/>
              <a:t>Objetivo</a:t>
            </a:r>
            <a:endParaRPr lang="es-PA" dirty="0"/>
          </a:p>
        </p:txBody>
      </p:sp>
      <p:sp>
        <p:nvSpPr>
          <p:cNvPr id="4" name="3 Botón de acción: Hacia atrás o Anterior">
            <a:hlinkClick r:id="rId3" action="ppaction://hlinksldjump" highlightClick="1"/>
          </p:cNvPr>
          <p:cNvSpPr/>
          <p:nvPr/>
        </p:nvSpPr>
        <p:spPr>
          <a:xfrm>
            <a:off x="7956376" y="5759488"/>
            <a:ext cx="809240" cy="8378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6202131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2"/>
            <a:tile tx="0" ty="0" sx="100000" sy="100000" flip="none" algn="tl"/>
          </a:blipFill>
        </p:spPr>
        <p:txBody>
          <a:bodyPr>
            <a:normAutofit lnSpcReduction="10000"/>
          </a:bodyPr>
          <a:lstStyle/>
          <a:p>
            <a:r>
              <a:rPr lang="es-MX" sz="2800" dirty="0"/>
              <a:t>Los alumnos de  XII ° deciden presentar en la comunidad de </a:t>
            </a:r>
            <a:r>
              <a:rPr lang="es-MX" sz="2800" dirty="0" err="1"/>
              <a:t>Churuquita</a:t>
            </a:r>
            <a:r>
              <a:rPr lang="es-MX" sz="2800" dirty="0"/>
              <a:t> Chiquita un recital poético. Cuando se da la  fecha de presentación ven  con sorpresa que son muy pocas las personas que asisten al evento. Los chicos se llenan de tristeza ya que habían invertido mucho tiempo y entusiasmo en su trabajo. Descubren con ello, el poco interés que se tiene  por este género literario</a:t>
            </a:r>
            <a:r>
              <a:rPr lang="es-MX" dirty="0"/>
              <a:t>.</a:t>
            </a:r>
            <a:endParaRPr lang="es-PA" dirty="0"/>
          </a:p>
        </p:txBody>
      </p:sp>
      <p:sp>
        <p:nvSpPr>
          <p:cNvPr id="2" name="1 Título"/>
          <p:cNvSpPr>
            <a:spLocks noGrp="1"/>
          </p:cNvSpPr>
          <p:nvPr>
            <p:ph type="title"/>
          </p:nvPr>
        </p:nvSpPr>
        <p:spPr/>
        <p:txBody>
          <a:bodyPr>
            <a:normAutofit/>
          </a:bodyPr>
          <a:lstStyle/>
          <a:p>
            <a:r>
              <a:rPr lang="es-PA" dirty="0" smtClean="0"/>
              <a:t>Situación de aprendizaje</a:t>
            </a:r>
            <a:endParaRPr lang="es-PA" dirty="0"/>
          </a:p>
        </p:txBody>
      </p:sp>
      <p:sp>
        <p:nvSpPr>
          <p:cNvPr id="4" name="3 Botón de acción: Hacia atrás o Anterior">
            <a:hlinkClick r:id="rId3" action="ppaction://hlinksldjump" highlightClick="1"/>
          </p:cNvPr>
          <p:cNvSpPr/>
          <p:nvPr/>
        </p:nvSpPr>
        <p:spPr>
          <a:xfrm>
            <a:off x="8231776" y="5930952"/>
            <a:ext cx="720080"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488831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2"/>
            <a:tile tx="0" ty="0" sx="100000" sy="100000" flip="none" algn="tl"/>
          </a:blipFill>
        </p:spPr>
        <p:txBody>
          <a:bodyPr>
            <a:normAutofit/>
          </a:bodyPr>
          <a:lstStyle/>
          <a:p>
            <a:r>
              <a:rPr lang="es-MX" sz="4000" dirty="0"/>
              <a:t>¿Cómo  despertar  en  la comunidad  el interés por la lectura e interpretación de poesías   de gran belleza literaria?</a:t>
            </a:r>
            <a:endParaRPr lang="es-PA" sz="4000" dirty="0"/>
          </a:p>
        </p:txBody>
      </p:sp>
      <p:sp>
        <p:nvSpPr>
          <p:cNvPr id="2" name="1 Título"/>
          <p:cNvSpPr>
            <a:spLocks noGrp="1"/>
          </p:cNvSpPr>
          <p:nvPr>
            <p:ph type="title"/>
          </p:nvPr>
        </p:nvSpPr>
        <p:spPr/>
        <p:txBody>
          <a:bodyPr>
            <a:normAutofit/>
          </a:bodyPr>
          <a:lstStyle/>
          <a:p>
            <a:r>
              <a:rPr lang="es-PA" dirty="0" smtClean="0"/>
              <a:t>Pregunta generadora</a:t>
            </a:r>
            <a:endParaRPr lang="es-PA" dirty="0"/>
          </a:p>
        </p:txBody>
      </p:sp>
      <p:sp>
        <p:nvSpPr>
          <p:cNvPr id="4" name="3 Botón de acción: Hacia atrás o Anterior">
            <a:hlinkClick r:id="rId3" action="ppaction://hlinksldjump" highlightClick="1"/>
          </p:cNvPr>
          <p:cNvSpPr/>
          <p:nvPr/>
        </p:nvSpPr>
        <p:spPr>
          <a:xfrm>
            <a:off x="8172400" y="6021288"/>
            <a:ext cx="720080" cy="52120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1198215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2"/>
            <a:tile tx="0" ty="0" sx="100000" sy="100000" flip="none" algn="tl"/>
          </a:blipFill>
        </p:spPr>
        <p:txBody>
          <a:bodyPr>
            <a:normAutofit/>
          </a:bodyPr>
          <a:lstStyle/>
          <a:p>
            <a:r>
              <a:rPr lang="es-MX" sz="4400" dirty="0"/>
              <a:t>Video de un recital donde se muestre el género lírico y con ello se logre sensibilizar a la comunidad.</a:t>
            </a:r>
            <a:endParaRPr lang="es-PA" sz="4400" dirty="0"/>
          </a:p>
        </p:txBody>
      </p:sp>
      <p:sp>
        <p:nvSpPr>
          <p:cNvPr id="2" name="1 Título"/>
          <p:cNvSpPr>
            <a:spLocks noGrp="1"/>
          </p:cNvSpPr>
          <p:nvPr>
            <p:ph type="title"/>
          </p:nvPr>
        </p:nvSpPr>
        <p:spPr/>
        <p:txBody>
          <a:bodyPr/>
          <a:lstStyle/>
          <a:p>
            <a:r>
              <a:rPr lang="es-PA" dirty="0" smtClean="0"/>
              <a:t>Producto Principal</a:t>
            </a:r>
            <a:endParaRPr lang="es-PA" dirty="0"/>
          </a:p>
        </p:txBody>
      </p:sp>
      <p:sp>
        <p:nvSpPr>
          <p:cNvPr id="4" name="3 Botón de acción: Hacia atrás o Anterior">
            <a:hlinkClick r:id="rId3" action="ppaction://hlinksldjump" highlightClick="1"/>
          </p:cNvPr>
          <p:cNvSpPr/>
          <p:nvPr/>
        </p:nvSpPr>
        <p:spPr>
          <a:xfrm>
            <a:off x="7976944" y="5805264"/>
            <a:ext cx="843528" cy="717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694819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blipFill>
            <a:blip r:embed="rId3"/>
            <a:tile tx="0" ty="0" sx="100000" sy="100000" flip="none" algn="tl"/>
          </a:blipFill>
          <a:ln>
            <a:noFill/>
          </a:ln>
        </p:spPr>
        <p:txBody>
          <a:bodyPr>
            <a:normAutofit/>
          </a:bodyPr>
          <a:lstStyle/>
          <a:p>
            <a:r>
              <a:rPr lang="es-MX" sz="2000" dirty="0"/>
              <a:t>1-¿Qué conceptos esenciales dominas  acerca de la poesía y los </a:t>
            </a:r>
            <a:r>
              <a:rPr lang="es-MX" sz="2000" dirty="0">
                <a:hlinkClick r:id="rId4" action="ppaction://hlinkfile"/>
              </a:rPr>
              <a:t>autores</a:t>
            </a:r>
            <a:r>
              <a:rPr lang="es-MX" sz="2000" dirty="0"/>
              <a:t> hispanoamericanos?</a:t>
            </a:r>
            <a:endParaRPr lang="es-PA" sz="2000" dirty="0"/>
          </a:p>
          <a:p>
            <a:pPr>
              <a:buFont typeface="Wingdings" pitchFamily="2" charset="2"/>
              <a:buChar char="q"/>
            </a:pPr>
            <a:r>
              <a:rPr lang="es-MX" sz="2000" dirty="0"/>
              <a:t>Investigue en   </a:t>
            </a:r>
            <a:r>
              <a:rPr lang="es-MX" sz="2000" dirty="0" smtClean="0"/>
              <a:t>internet: conceptos de poesía </a:t>
            </a:r>
            <a:r>
              <a:rPr lang="es-MX" sz="2000" dirty="0"/>
              <a:t>y en su libro de texto: “</a:t>
            </a:r>
            <a:r>
              <a:rPr lang="es-MX" sz="2000" dirty="0" smtClean="0"/>
              <a:t>Español </a:t>
            </a:r>
            <a:r>
              <a:rPr lang="es-MX" sz="2000" dirty="0"/>
              <a:t>12</a:t>
            </a:r>
            <a:r>
              <a:rPr lang="es-MX" sz="2000" dirty="0" smtClean="0"/>
              <a:t>” de autor Tarsicio Martínez: pág.144</a:t>
            </a:r>
            <a:endParaRPr lang="es-PA" sz="2000" dirty="0"/>
          </a:p>
          <a:p>
            <a:pPr lvl="0">
              <a:buFont typeface="Wingdings" pitchFamily="2" charset="2"/>
              <a:buChar char="q"/>
            </a:pPr>
            <a:r>
              <a:rPr lang="es-MX" sz="2000" dirty="0"/>
              <a:t> Determine el </a:t>
            </a:r>
            <a:r>
              <a:rPr lang="es-MX" sz="2000" dirty="0">
                <a:hlinkClick r:id="rId5" action="ppaction://hlinkfile"/>
              </a:rPr>
              <a:t>concepto de poesía</a:t>
            </a:r>
            <a:r>
              <a:rPr lang="es-MX" sz="2000" dirty="0"/>
              <a:t>.</a:t>
            </a:r>
            <a:endParaRPr lang="es-PA" sz="2000" dirty="0"/>
          </a:p>
          <a:p>
            <a:pPr lvl="0">
              <a:buFont typeface="Wingdings" pitchFamily="2" charset="2"/>
              <a:buChar char="q"/>
            </a:pPr>
            <a:r>
              <a:rPr lang="es-MX" sz="2000" dirty="0"/>
              <a:t>Extraiga una  breve biografía de cinco poetas </a:t>
            </a:r>
            <a:r>
              <a:rPr lang="es-MX" sz="2000" dirty="0" smtClean="0"/>
              <a:t>hispanos</a:t>
            </a:r>
          </a:p>
          <a:p>
            <a:pPr lvl="0">
              <a:buFont typeface="Wingdings" pitchFamily="2" charset="2"/>
              <a:buChar char="q"/>
            </a:pPr>
            <a:r>
              <a:rPr lang="es-MX" sz="2000" dirty="0" smtClean="0"/>
              <a:t>Selecciona </a:t>
            </a:r>
            <a:r>
              <a:rPr lang="es-MX" sz="2000" dirty="0"/>
              <a:t>un poema representativo de un autor y a gusto del grupo.</a:t>
            </a:r>
            <a:endParaRPr lang="es-PA" sz="2000" dirty="0"/>
          </a:p>
          <a:p>
            <a:pPr lvl="0">
              <a:buFont typeface="Wingdings" pitchFamily="2" charset="2"/>
              <a:buChar char="q"/>
            </a:pPr>
            <a:r>
              <a:rPr lang="es-MX" sz="2000" dirty="0"/>
              <a:t>Realice un comentario grupal de su trabajo investigativo</a:t>
            </a:r>
            <a:endParaRPr lang="es-PA" sz="2000" dirty="0"/>
          </a:p>
          <a:p>
            <a:pPr>
              <a:buFont typeface="Wingdings" pitchFamily="2" charset="2"/>
              <a:buChar char="q"/>
            </a:pPr>
            <a:r>
              <a:rPr lang="es-MX" sz="2000" dirty="0"/>
              <a:t>Realiza una lectura del poema escogido</a:t>
            </a:r>
            <a:endParaRPr lang="es-PA" sz="2000" dirty="0"/>
          </a:p>
        </p:txBody>
      </p:sp>
      <p:sp>
        <p:nvSpPr>
          <p:cNvPr id="2" name="1 Título"/>
          <p:cNvSpPr>
            <a:spLocks noGrp="1"/>
          </p:cNvSpPr>
          <p:nvPr>
            <p:ph type="title"/>
          </p:nvPr>
        </p:nvSpPr>
        <p:spPr/>
        <p:txBody>
          <a:bodyPr/>
          <a:lstStyle/>
          <a:p>
            <a:r>
              <a:rPr lang="es-PA" dirty="0" smtClean="0"/>
              <a:t>Tareas</a:t>
            </a:r>
            <a:endParaRPr lang="es-PA" dirty="0"/>
          </a:p>
        </p:txBody>
      </p:sp>
      <p:sp>
        <p:nvSpPr>
          <p:cNvPr id="4" name="3 Botón de acción: Hacia atrás o Anterior">
            <a:hlinkClick r:id="rId6" action="ppaction://hlinksldjump" highlightClick="1"/>
          </p:cNvPr>
          <p:cNvSpPr/>
          <p:nvPr/>
        </p:nvSpPr>
        <p:spPr>
          <a:xfrm>
            <a:off x="8244408" y="6093296"/>
            <a:ext cx="648072" cy="52120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330644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494</TotalTime>
  <Words>425</Words>
  <Application>Microsoft Office PowerPoint</Application>
  <PresentationFormat>Presentación en pantalla (4:3)</PresentationFormat>
  <Paragraphs>59</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Cartoné</vt:lpstr>
      <vt:lpstr>Poesía: Expresión de belleza y sentimientos</vt:lpstr>
      <vt:lpstr>INSTITUTO CARMEN CONTE LOMBARDO</vt:lpstr>
      <vt:lpstr>Índice</vt:lpstr>
      <vt:lpstr>Descripción</vt:lpstr>
      <vt:lpstr>Objetivo</vt:lpstr>
      <vt:lpstr>Situación de aprendizaje</vt:lpstr>
      <vt:lpstr>Pregunta generadora</vt:lpstr>
      <vt:lpstr>Producto Principal</vt:lpstr>
      <vt:lpstr>Tareas</vt:lpstr>
      <vt:lpstr>Tareas</vt:lpstr>
      <vt:lpstr>Tareas</vt:lpstr>
      <vt:lpstr>Evaluación</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Poesía: Expresión de belleza y sentimientos</dc:title>
  <dc:creator>Estudiante</dc:creator>
  <cp:lastModifiedBy>meduca</cp:lastModifiedBy>
  <cp:revision>41</cp:revision>
  <dcterms:created xsi:type="dcterms:W3CDTF">2011-05-05T19:24:37Z</dcterms:created>
  <dcterms:modified xsi:type="dcterms:W3CDTF">2011-11-15T10:12:56Z</dcterms:modified>
</cp:coreProperties>
</file>