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3" r:id="rId17"/>
    <p:sldId id="272" r:id="rId18"/>
    <p:sldId id="274" r:id="rId19"/>
    <p:sldId id="275" r:id="rId20"/>
    <p:sldId id="276" r:id="rId21"/>
    <p:sldId id="277" r:id="rId22"/>
    <p:sldId id="278" r:id="rId23"/>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2044A3-7BF1-E204-C184-E5E5962B2220}" v="502" dt="2023-03-28T20:06:20.677"/>
    <p1510:client id="{5E5AEB8C-A076-40BD-80FE-AE67D9130D94}" v="200" dt="2023-03-24T15:39:43.048"/>
    <p1510:client id="{A56E7F29-F7D1-E632-33AD-5E0F839D7466}" v="319" dt="2023-03-28T16:42:55.008"/>
    <p1510:client id="{AA3F09F8-0F08-948C-4963-A4AA771BBDEF}" v="672" dt="2023-03-24T20:16:58.838"/>
    <p1510:client id="{AD0B7CD6-2CF0-3A1B-DB9A-BAC0F6B97740}" v="421" dt="2023-03-27T20:19:52.851"/>
    <p1510:client id="{CC8B0D9D-AB2A-F4F0-4695-13011DDDF77B}" v="522" dt="2023-03-29T15:51:10.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0" d="100"/>
          <a:sy n="70" d="100"/>
        </p:scale>
        <p:origin x="-302" y="-72"/>
      </p:cViewPr>
      <p:guideLst>
        <p:guide orient="horz" pos="2160"/>
        <p:guide pos="3840"/>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0CC4377C-6A01-406C-9E7A-B8360A191A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61F06597-B2E9-4D40-B772-351B3CED3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504115-D3DC-49E7-88B5-4BCDB98C33A7}" type="datetimeFigureOut">
              <a:rPr lang="es-ES" smtClean="0"/>
              <a:pPr/>
              <a:t>29/03/2023</a:t>
            </a:fld>
            <a:endParaRPr lang="es-ES"/>
          </a:p>
        </p:txBody>
      </p:sp>
      <p:sp>
        <p:nvSpPr>
          <p:cNvPr id="4" name="Marcador de pie de página 3">
            <a:extLst>
              <a:ext uri="{FF2B5EF4-FFF2-40B4-BE49-F238E27FC236}">
                <a16:creationId xmlns:a16="http://schemas.microsoft.com/office/drawing/2014/main" xmlns="" id="{697BDFB4-56A0-403D-A5A2-14984C6B38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1822DCD5-E812-47D0-8D59-A6735F8C27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16EC9E-403C-44B6-BECF-C44208F229B7}" type="slidenum">
              <a:rPr lang="es-ES" smtClean="0"/>
              <a:pPr/>
              <a:t>‹Nº›</a:t>
            </a:fld>
            <a:endParaRPr lang="es-ES"/>
          </a:p>
        </p:txBody>
      </p:sp>
    </p:spTree>
    <p:extLst>
      <p:ext uri="{BB962C8B-B14F-4D97-AF65-F5344CB8AC3E}">
        <p14:creationId xmlns:p14="http://schemas.microsoft.com/office/powerpoint/2010/main" xmlns="" val="1312198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3A87E-803F-4DDB-926C-89484ADC49C3}" type="datetimeFigureOut">
              <a:rPr lang="es-ES" noProof="0" smtClean="0"/>
              <a:pPr/>
              <a:t>29/03/2023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C456A-7529-4478-B76A-5BB528428C2A}" type="slidenum">
              <a:rPr lang="es-ES" noProof="0" smtClean="0"/>
              <a:pPr/>
              <a:t>‹Nº›</a:t>
            </a:fld>
            <a:endParaRPr lang="es-ES" noProof="0"/>
          </a:p>
        </p:txBody>
      </p:sp>
    </p:spTree>
    <p:extLst>
      <p:ext uri="{BB962C8B-B14F-4D97-AF65-F5344CB8AC3E}">
        <p14:creationId xmlns:p14="http://schemas.microsoft.com/office/powerpoint/2010/main" xmlns="" val="17127528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ctrTitle"/>
          </p:nvPr>
        </p:nvSpPr>
        <p:spPr>
          <a:xfrm>
            <a:off x="1371600" y="1803405"/>
            <a:ext cx="9448800" cy="1825096"/>
          </a:xfrm>
        </p:spPr>
        <p:txBody>
          <a:bodyPr rtlCol="0" anchor="b">
            <a:normAutofit/>
          </a:bodyPr>
          <a:lstStyle>
            <a:lvl1pPr algn="l">
              <a:defRPr sz="6000"/>
            </a:lvl1pPr>
          </a:lstStyle>
          <a:p>
            <a:pPr rtl="0"/>
            <a:r>
              <a:rPr lang="es-ES" noProof="0"/>
              <a:t>Haga clic para modificar el estilo de título del patrón</a:t>
            </a:r>
          </a:p>
        </p:txBody>
      </p:sp>
      <p:sp>
        <p:nvSpPr>
          <p:cNvPr id="3" name="Subtítulo 2"/>
          <p:cNvSpPr>
            <a:spLocks noGrp="1"/>
          </p:cNvSpPr>
          <p:nvPr>
            <p:ph type="subTitle" idx="1"/>
          </p:nvPr>
        </p:nvSpPr>
        <p:spPr>
          <a:xfrm>
            <a:off x="1371600" y="3632201"/>
            <a:ext cx="9448800" cy="685800"/>
          </a:xfrm>
        </p:spPr>
        <p:txBody>
          <a:bodyPr rtlCol="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Marcador de fecha 3"/>
          <p:cNvSpPr>
            <a:spLocks noGrp="1"/>
          </p:cNvSpPr>
          <p:nvPr>
            <p:ph type="dt" sz="half" idx="10"/>
          </p:nvPr>
        </p:nvSpPr>
        <p:spPr>
          <a:xfrm>
            <a:off x="7909561" y="4314328"/>
            <a:ext cx="2910840" cy="374642"/>
          </a:xfrm>
        </p:spPr>
        <p:txBody>
          <a:bodyPr rtlCol="0"/>
          <a:lstStyle/>
          <a:p>
            <a:pPr rtl="0"/>
            <a:fld id="{BA79786D-23C8-4E08-BFD9-074CCEAECFAA}" type="datetime1">
              <a:rPr lang="es-ES" noProof="0" smtClean="0"/>
              <a:pPr rtl="0"/>
              <a:t>29/03/2023</a:t>
            </a:fld>
            <a:endParaRPr lang="es-ES" noProof="0"/>
          </a:p>
        </p:txBody>
      </p:sp>
      <p:sp>
        <p:nvSpPr>
          <p:cNvPr id="5" name="Marcador de pie de página 4"/>
          <p:cNvSpPr>
            <a:spLocks noGrp="1"/>
          </p:cNvSpPr>
          <p:nvPr>
            <p:ph type="ftr" sz="quarter" idx="11"/>
          </p:nvPr>
        </p:nvSpPr>
        <p:spPr>
          <a:xfrm>
            <a:off x="1371600" y="4323845"/>
            <a:ext cx="6400800" cy="365125"/>
          </a:xfrm>
        </p:spPr>
        <p:txBody>
          <a:bodyPr rtlCol="0"/>
          <a:lstStyle/>
          <a:p>
            <a:pPr rtl="0"/>
            <a:endParaRPr lang="es-ES" noProof="0"/>
          </a:p>
        </p:txBody>
      </p:sp>
      <p:sp>
        <p:nvSpPr>
          <p:cNvPr id="6" name="Marcador de número de diapositiva 5"/>
          <p:cNvSpPr>
            <a:spLocks noGrp="1"/>
          </p:cNvSpPr>
          <p:nvPr>
            <p:ph type="sldNum" sz="quarter" idx="12"/>
          </p:nvPr>
        </p:nvSpPr>
        <p:spPr>
          <a:xfrm>
            <a:off x="8077200" y="1430866"/>
            <a:ext cx="2743200"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685777" y="4697360"/>
            <a:ext cx="10822034" cy="819355"/>
          </a:xfrm>
        </p:spPr>
        <p:txBody>
          <a:bodyPr rtlCol="0" anchor="b"/>
          <a:lstStyle>
            <a:lvl1pPr algn="l">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681727" y="941439"/>
            <a:ext cx="10821840" cy="3478161"/>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p:nvPr>
        </p:nvSpPr>
        <p:spPr>
          <a:xfrm>
            <a:off x="685800" y="5516715"/>
            <a:ext cx="10820400" cy="701969"/>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46B73089-6AB5-4B0B-BC77-A68206FAB0D6}" type="datetime1">
              <a:rPr lang="es-ES" noProof="0" smtClean="0"/>
              <a:pPr rtl="0"/>
              <a:t>29/03/2023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leyenda">
    <p:spTree>
      <p:nvGrpSpPr>
        <p:cNvPr id="1" name=""/>
        <p:cNvGrpSpPr/>
        <p:nvPr/>
      </p:nvGrpSpPr>
      <p:grpSpPr>
        <a:xfrm>
          <a:off x="0" y="0"/>
          <a:ext cx="0" cy="0"/>
          <a:chOff x="0" y="0"/>
          <a:chExt cx="0" cy="0"/>
        </a:xfrm>
      </p:grpSpPr>
      <p:pic>
        <p:nvPicPr>
          <p:cNvPr id="8" name="Imagen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685800" y="753532"/>
            <a:ext cx="10820400" cy="2802467"/>
          </a:xfrm>
        </p:spPr>
        <p:txBody>
          <a:bodyPr rtlCol="0" anchor="ctr"/>
          <a:lstStyle>
            <a:lvl1pPr algn="l">
              <a:defRPr sz="32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024467" y="3649133"/>
            <a:ext cx="10130516" cy="99906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7814452" y="381000"/>
            <a:ext cx="2910840" cy="365125"/>
          </a:xfrm>
        </p:spPr>
        <p:txBody>
          <a:bodyPr rtlCol="0"/>
          <a:lstStyle>
            <a:lvl1pPr algn="r">
              <a:defRPr/>
            </a:lvl1pPr>
          </a:lstStyle>
          <a:p>
            <a:pPr rtl="0"/>
            <a:fld id="{448B3521-F172-41E2-90A5-F7DA766753B3}" type="datetime1">
              <a:rPr lang="es-ES" noProof="0" smtClean="0"/>
              <a:pPr rtl="0"/>
              <a:t>29/03/2023</a:t>
            </a:fld>
            <a:endParaRPr lang="es-ES" noProof="0"/>
          </a:p>
        </p:txBody>
      </p:sp>
      <p:sp>
        <p:nvSpPr>
          <p:cNvPr id="6" name="Marcador de pie de página 5"/>
          <p:cNvSpPr>
            <a:spLocks noGrp="1"/>
          </p:cNvSpPr>
          <p:nvPr>
            <p:ph type="ftr" sz="quarter" idx="11"/>
          </p:nvPr>
        </p:nvSpPr>
        <p:spPr>
          <a:xfrm>
            <a:off x="685800" y="379941"/>
            <a:ext cx="6991492" cy="365125"/>
          </a:xfrm>
        </p:spPr>
        <p:txBody>
          <a:bodyPr rtlCol="0"/>
          <a:lstStyle/>
          <a:p>
            <a:pPr rtl="0"/>
            <a:endParaRPr lang="es-ES" noProof="0"/>
          </a:p>
        </p:txBody>
      </p:sp>
      <p:sp>
        <p:nvSpPr>
          <p:cNvPr id="7" name="Marcador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leyenda">
    <p:spTree>
      <p:nvGrpSpPr>
        <p:cNvPr id="1" name=""/>
        <p:cNvGrpSpPr/>
        <p:nvPr/>
      </p:nvGrpSpPr>
      <p:grpSpPr>
        <a:xfrm>
          <a:off x="0" y="0"/>
          <a:ext cx="0" cy="0"/>
          <a:chOff x="0" y="0"/>
          <a:chExt cx="0" cy="0"/>
        </a:xfrm>
      </p:grpSpPr>
      <p:pic>
        <p:nvPicPr>
          <p:cNvPr id="13" name="Imagen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1024467" y="753533"/>
            <a:ext cx="10151533" cy="2604495"/>
          </a:xfrm>
        </p:spPr>
        <p:txBody>
          <a:bodyPr rtlCol="0" anchor="ctr"/>
          <a:lstStyle>
            <a:lvl1pPr algn="l">
              <a:defRPr sz="3200"/>
            </a:lvl1pPr>
          </a:lstStyle>
          <a:p>
            <a:pPr rtl="0"/>
            <a:r>
              <a:rPr lang="es-ES" noProof="0"/>
              <a:t>Haga clic para modificar el estilo de título del patrón</a:t>
            </a:r>
          </a:p>
        </p:txBody>
      </p:sp>
      <p:sp>
        <p:nvSpPr>
          <p:cNvPr id="12" name="Marcador de texto 3"/>
          <p:cNvSpPr>
            <a:spLocks noGrp="1"/>
          </p:cNvSpPr>
          <p:nvPr>
            <p:ph type="body" sz="half" idx="13"/>
          </p:nvPr>
        </p:nvSpPr>
        <p:spPr>
          <a:xfrm>
            <a:off x="1303865" y="3365556"/>
            <a:ext cx="9592736" cy="444443"/>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4" name="Marcador de texto 3"/>
          <p:cNvSpPr>
            <a:spLocks noGrp="1"/>
          </p:cNvSpPr>
          <p:nvPr>
            <p:ph type="body" sz="half" idx="2"/>
          </p:nvPr>
        </p:nvSpPr>
        <p:spPr>
          <a:xfrm>
            <a:off x="1024467" y="3959862"/>
            <a:ext cx="10151533" cy="679871"/>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7814452" y="381000"/>
            <a:ext cx="2910840" cy="365125"/>
          </a:xfrm>
        </p:spPr>
        <p:txBody>
          <a:bodyPr rtlCol="0"/>
          <a:lstStyle>
            <a:lvl1pPr algn="r">
              <a:defRPr/>
            </a:lvl1pPr>
          </a:lstStyle>
          <a:p>
            <a:pPr rtl="0"/>
            <a:fld id="{32C99087-A432-4392-BBBE-30A17E7D270B}" type="datetime1">
              <a:rPr lang="es-ES" noProof="0" smtClean="0"/>
              <a:pPr rtl="0"/>
              <a:t>29/03/2023</a:t>
            </a:fld>
            <a:endParaRPr lang="es-ES" noProof="0"/>
          </a:p>
        </p:txBody>
      </p:sp>
      <p:sp>
        <p:nvSpPr>
          <p:cNvPr id="6" name="Marcador de pie de página 5"/>
          <p:cNvSpPr>
            <a:spLocks noGrp="1"/>
          </p:cNvSpPr>
          <p:nvPr>
            <p:ph type="ftr" sz="quarter" idx="11"/>
          </p:nvPr>
        </p:nvSpPr>
        <p:spPr>
          <a:xfrm>
            <a:off x="685800" y="379941"/>
            <a:ext cx="6991492" cy="365125"/>
          </a:xfrm>
        </p:spPr>
        <p:txBody>
          <a:bodyPr rtlCol="0"/>
          <a:lstStyle/>
          <a:p>
            <a:pPr rtl="0"/>
            <a:endParaRPr lang="es-ES" noProof="0"/>
          </a:p>
        </p:txBody>
      </p:sp>
      <p:sp>
        <p:nvSpPr>
          <p:cNvPr id="7" name="Marcador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
        <p:nvSpPr>
          <p:cNvPr id="9" name="Cuadro de texto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s-ES" sz="8000" noProof="0">
                <a:solidFill>
                  <a:schemeClr val="tx1"/>
                </a:solidFill>
                <a:effectLst/>
              </a:rPr>
              <a:t>“</a:t>
            </a:r>
          </a:p>
        </p:txBody>
      </p:sp>
      <p:sp>
        <p:nvSpPr>
          <p:cNvPr id="10" name="Cuadro de texto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Imagen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1024495" y="1124701"/>
            <a:ext cx="10146186" cy="2511835"/>
          </a:xfrm>
        </p:spPr>
        <p:txBody>
          <a:bodyPr rtlCol="0" anchor="b"/>
          <a:lstStyle>
            <a:lvl1pPr algn="l">
              <a:defRPr sz="32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024467" y="3648315"/>
            <a:ext cx="10144654" cy="99988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7814452" y="378883"/>
            <a:ext cx="2910840" cy="365125"/>
          </a:xfrm>
        </p:spPr>
        <p:txBody>
          <a:bodyPr rtlCol="0"/>
          <a:lstStyle>
            <a:lvl1pPr algn="r">
              <a:defRPr/>
            </a:lvl1pPr>
          </a:lstStyle>
          <a:p>
            <a:pPr rtl="0"/>
            <a:fld id="{B297D2B0-1E08-4A05-8253-996755CEEBC6}" type="datetime1">
              <a:rPr lang="es-ES" noProof="0" smtClean="0"/>
              <a:pPr rtl="0"/>
              <a:t>29/03/2023</a:t>
            </a:fld>
            <a:endParaRPr lang="es-ES" noProof="0"/>
          </a:p>
        </p:txBody>
      </p:sp>
      <p:sp>
        <p:nvSpPr>
          <p:cNvPr id="6" name="Marcador de pie de página 5"/>
          <p:cNvSpPr>
            <a:spLocks noGrp="1"/>
          </p:cNvSpPr>
          <p:nvPr>
            <p:ph type="ftr" sz="quarter" idx="11"/>
          </p:nvPr>
        </p:nvSpPr>
        <p:spPr>
          <a:xfrm>
            <a:off x="685800" y="378883"/>
            <a:ext cx="6991492" cy="365125"/>
          </a:xfrm>
        </p:spPr>
        <p:txBody>
          <a:bodyPr rtlCol="0"/>
          <a:lstStyle/>
          <a:p>
            <a:pPr rtl="0"/>
            <a:endParaRPr lang="es-ES" noProof="0"/>
          </a:p>
        </p:txBody>
      </p:sp>
      <p:sp>
        <p:nvSpPr>
          <p:cNvPr id="7" name="Marcador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2895600" y="761999"/>
            <a:ext cx="8610599" cy="1303867"/>
          </a:xfrm>
        </p:spPr>
        <p:txBody>
          <a:bodyPr rtlCol="0"/>
          <a:lstStyle/>
          <a:p>
            <a:pPr rtl="0"/>
            <a:r>
              <a:rPr lang="es-ES" noProof="0"/>
              <a:t>Haga clic para modificar el estilo de título del patrón</a:t>
            </a:r>
          </a:p>
        </p:txBody>
      </p:sp>
      <p:sp>
        <p:nvSpPr>
          <p:cNvPr id="7" name="Marcador de texto 2"/>
          <p:cNvSpPr>
            <a:spLocks noGrp="1"/>
          </p:cNvSpPr>
          <p:nvPr>
            <p:ph type="body" idx="1"/>
          </p:nvPr>
        </p:nvSpPr>
        <p:spPr>
          <a:xfrm>
            <a:off x="685800" y="2202080"/>
            <a:ext cx="3456432" cy="617320"/>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8" name="Marcador de texto 3"/>
          <p:cNvSpPr>
            <a:spLocks noGrp="1"/>
          </p:cNvSpPr>
          <p:nvPr>
            <p:ph type="body" sz="half" idx="15"/>
          </p:nvPr>
        </p:nvSpPr>
        <p:spPr>
          <a:xfrm>
            <a:off x="685799"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Marcador de texto 4"/>
          <p:cNvSpPr>
            <a:spLocks noGrp="1"/>
          </p:cNvSpPr>
          <p:nvPr>
            <p:ph type="body" sz="quarter" idx="3"/>
          </p:nvPr>
        </p:nvSpPr>
        <p:spPr>
          <a:xfrm>
            <a:off x="4368800" y="2201333"/>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Marcador de texto 3"/>
          <p:cNvSpPr>
            <a:spLocks noGrp="1"/>
          </p:cNvSpPr>
          <p:nvPr>
            <p:ph type="body" sz="half" idx="16"/>
          </p:nvPr>
        </p:nvSpPr>
        <p:spPr>
          <a:xfrm>
            <a:off x="4366858" y="2904067"/>
            <a:ext cx="3456432" cy="331461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11" name="Marcador de texto 4"/>
          <p:cNvSpPr>
            <a:spLocks noGrp="1"/>
          </p:cNvSpPr>
          <p:nvPr>
            <p:ph type="body" sz="quarter" idx="13"/>
          </p:nvPr>
        </p:nvSpPr>
        <p:spPr>
          <a:xfrm>
            <a:off x="8051800" y="2192866"/>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2" name="Marcador de texto 3"/>
          <p:cNvSpPr>
            <a:spLocks noGrp="1"/>
          </p:cNvSpPr>
          <p:nvPr>
            <p:ph type="body" sz="half" idx="17"/>
          </p:nvPr>
        </p:nvSpPr>
        <p:spPr>
          <a:xfrm>
            <a:off x="8051801"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1949B06C-28FF-467D-91DA-A50D86A742DB}" type="datetime1">
              <a:rPr lang="es-ES" noProof="0" smtClean="0"/>
              <a:pPr rtl="0"/>
              <a:t>29/03/2023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ítulo 1"/>
          <p:cNvSpPr>
            <a:spLocks noGrp="1"/>
          </p:cNvSpPr>
          <p:nvPr>
            <p:ph type="title"/>
          </p:nvPr>
        </p:nvSpPr>
        <p:spPr>
          <a:xfrm>
            <a:off x="2895600" y="762000"/>
            <a:ext cx="8610599" cy="1295400"/>
          </a:xfrm>
        </p:spPr>
        <p:txBody>
          <a:bodyPr rtlCol="0"/>
          <a:lstStyle/>
          <a:p>
            <a:pPr rtl="0"/>
            <a:r>
              <a:rPr lang="es-ES" noProof="0"/>
              <a:t>Haga clic para modificar el estilo de título del patrón</a:t>
            </a:r>
          </a:p>
        </p:txBody>
      </p:sp>
      <p:sp>
        <p:nvSpPr>
          <p:cNvPr id="19" name="Marcador de texto 2"/>
          <p:cNvSpPr>
            <a:spLocks noGrp="1"/>
          </p:cNvSpPr>
          <p:nvPr>
            <p:ph type="body" idx="1"/>
          </p:nvPr>
        </p:nvSpPr>
        <p:spPr>
          <a:xfrm>
            <a:off x="688618" y="4191000"/>
            <a:ext cx="3451582"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0" name="Marcador de posición de imagen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1" name="Marcador de texto 3"/>
          <p:cNvSpPr>
            <a:spLocks noGrp="1"/>
          </p:cNvSpPr>
          <p:nvPr>
            <p:ph type="body" sz="half" idx="18"/>
          </p:nvPr>
        </p:nvSpPr>
        <p:spPr>
          <a:xfrm>
            <a:off x="688618" y="4873764"/>
            <a:ext cx="3451582"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2" name="Marcador de texto 4"/>
          <p:cNvSpPr>
            <a:spLocks noGrp="1"/>
          </p:cNvSpPr>
          <p:nvPr>
            <p:ph type="body" sz="quarter" idx="3"/>
          </p:nvPr>
        </p:nvSpPr>
        <p:spPr>
          <a:xfrm>
            <a:off x="4374263" y="4191000"/>
            <a:ext cx="3448935"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3" name="Marcador de posición de imagen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4" name="Marcador de texto 3"/>
          <p:cNvSpPr>
            <a:spLocks noGrp="1"/>
          </p:cNvSpPr>
          <p:nvPr>
            <p:ph type="body" sz="half" idx="19"/>
          </p:nvPr>
        </p:nvSpPr>
        <p:spPr>
          <a:xfrm>
            <a:off x="4374264" y="4873763"/>
            <a:ext cx="344893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5" name="Marcador de texto 4"/>
          <p:cNvSpPr>
            <a:spLocks noGrp="1"/>
          </p:cNvSpPr>
          <p:nvPr>
            <p:ph type="body" sz="quarter" idx="13"/>
          </p:nvPr>
        </p:nvSpPr>
        <p:spPr>
          <a:xfrm>
            <a:off x="8049731" y="4191000"/>
            <a:ext cx="3456469"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6" name="Marcador de posición de imagen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7" name="Marcador de texto 3"/>
          <p:cNvSpPr>
            <a:spLocks noGrp="1"/>
          </p:cNvSpPr>
          <p:nvPr>
            <p:ph type="body" sz="half" idx="20"/>
          </p:nvPr>
        </p:nvSpPr>
        <p:spPr>
          <a:xfrm>
            <a:off x="8049731" y="4873761"/>
            <a:ext cx="345244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D945255D-A2C9-47D2-9C86-168A7F2FA7AC}" type="datetime1">
              <a:rPr lang="es-ES" noProof="0" smtClean="0"/>
              <a:pPr rtl="0"/>
              <a:t>29/03/2023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685800" y="2194559"/>
            <a:ext cx="10820400" cy="4024125"/>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141809D2-C17B-4CC3-8F99-CA6B7FAE129E}" type="datetime1">
              <a:rPr lang="es-ES" noProof="0" smtClean="0"/>
              <a:pPr rtl="0"/>
              <a:t>29/03/2023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Imagen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vertical 1"/>
          <p:cNvSpPr>
            <a:spLocks noGrp="1"/>
          </p:cNvSpPr>
          <p:nvPr>
            <p:ph type="title" orient="vert"/>
          </p:nvPr>
        </p:nvSpPr>
        <p:spPr>
          <a:xfrm>
            <a:off x="9448800" y="745066"/>
            <a:ext cx="2057400" cy="3903133"/>
          </a:xfrm>
        </p:spPr>
        <p:txBody>
          <a:bodyPr vert="eaVert" rtlCol="0"/>
          <a:lstStyle>
            <a:lvl1pPr algn="l">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1024466" y="745067"/>
            <a:ext cx="8204201" cy="3903133"/>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a:xfrm>
            <a:off x="7814452" y="379941"/>
            <a:ext cx="2910840" cy="365125"/>
          </a:xfrm>
        </p:spPr>
        <p:txBody>
          <a:bodyPr rtlCol="0"/>
          <a:lstStyle>
            <a:lvl1pPr algn="r">
              <a:defRPr/>
            </a:lvl1pPr>
          </a:lstStyle>
          <a:p>
            <a:pPr rtl="0"/>
            <a:fld id="{A6D68C76-680B-4E3C-9E40-6B1AA6DF1543}" type="datetime1">
              <a:rPr lang="es-ES" noProof="0" smtClean="0"/>
              <a:pPr rtl="0"/>
              <a:t>29/03/2023</a:t>
            </a:fld>
            <a:endParaRPr lang="es-ES" noProof="0"/>
          </a:p>
        </p:txBody>
      </p:sp>
      <p:sp>
        <p:nvSpPr>
          <p:cNvPr id="5" name="Marcador de pie de página 4"/>
          <p:cNvSpPr>
            <a:spLocks noGrp="1"/>
          </p:cNvSpPr>
          <p:nvPr>
            <p:ph type="ftr" sz="quarter" idx="11"/>
          </p:nvPr>
        </p:nvSpPr>
        <p:spPr>
          <a:xfrm>
            <a:off x="685800" y="381000"/>
            <a:ext cx="6991492" cy="365125"/>
          </a:xfrm>
        </p:spPr>
        <p:txBody>
          <a:bodyPr rtlCol="0"/>
          <a:lstStyle/>
          <a:p>
            <a:pPr rtl="0"/>
            <a:endParaRPr lang="es-ES" noProof="0"/>
          </a:p>
        </p:txBody>
      </p:sp>
      <p:sp>
        <p:nvSpPr>
          <p:cNvPr id="6" name="Marcador de número de diapositiva 5"/>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518393F5-21F0-4CCA-9C97-63204E25BF53}" type="datetime1">
              <a:rPr lang="es-ES" noProof="0" smtClean="0"/>
              <a:pPr rtl="0"/>
              <a:t>29/03/2023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la sección">
    <p:spTree>
      <p:nvGrpSpPr>
        <p:cNvPr id="1" name=""/>
        <p:cNvGrpSpPr/>
        <p:nvPr/>
      </p:nvGrpSpPr>
      <p:grpSpPr>
        <a:xfrm>
          <a:off x="0" y="0"/>
          <a:ext cx="0" cy="0"/>
          <a:chOff x="0" y="0"/>
          <a:chExt cx="0" cy="0"/>
        </a:xfrm>
      </p:grpSpPr>
      <p:pic>
        <p:nvPicPr>
          <p:cNvPr id="9" name="Imagen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685800" y="753533"/>
            <a:ext cx="10820399" cy="2801935"/>
          </a:xfrm>
        </p:spPr>
        <p:txBody>
          <a:bodyPr rtlCol="0" anchor="b">
            <a:normAutofit/>
          </a:bodyPr>
          <a:lstStyle>
            <a:lvl1pPr algn="r">
              <a:defRPr sz="4000"/>
            </a:lvl1pPr>
          </a:lstStyle>
          <a:p>
            <a:pPr rtl="0"/>
            <a:r>
              <a:rPr lang="es-ES" noProof="0"/>
              <a:t>Haga clic para modificar el estilo de título del patrón</a:t>
            </a:r>
          </a:p>
        </p:txBody>
      </p:sp>
      <p:sp>
        <p:nvSpPr>
          <p:cNvPr id="3" name="Marcador de texto 2"/>
          <p:cNvSpPr>
            <a:spLocks noGrp="1"/>
          </p:cNvSpPr>
          <p:nvPr>
            <p:ph type="body" idx="1"/>
          </p:nvPr>
        </p:nvSpPr>
        <p:spPr>
          <a:xfrm>
            <a:off x="1024467" y="3641725"/>
            <a:ext cx="10490200" cy="955675"/>
          </a:xfrm>
        </p:spPr>
        <p:txBody>
          <a:bodyPr rtlCol="0">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a:xfrm>
            <a:off x="7814452" y="381000"/>
            <a:ext cx="2910840" cy="365125"/>
          </a:xfrm>
        </p:spPr>
        <p:txBody>
          <a:bodyPr rtlCol="0"/>
          <a:lstStyle>
            <a:lvl1pPr algn="r">
              <a:defRPr/>
            </a:lvl1pPr>
          </a:lstStyle>
          <a:p>
            <a:pPr rtl="0"/>
            <a:fld id="{F31616DF-067D-4A05-8170-7E267DC9DDF6}" type="datetime1">
              <a:rPr lang="es-ES" noProof="0" smtClean="0"/>
              <a:pPr rtl="0"/>
              <a:t>29/03/2023</a:t>
            </a:fld>
            <a:endParaRPr lang="es-ES" noProof="0"/>
          </a:p>
        </p:txBody>
      </p:sp>
      <p:sp>
        <p:nvSpPr>
          <p:cNvPr id="5" name="Marcador de pie de página 4"/>
          <p:cNvSpPr>
            <a:spLocks noGrp="1"/>
          </p:cNvSpPr>
          <p:nvPr>
            <p:ph type="ftr" sz="quarter" idx="11"/>
          </p:nvPr>
        </p:nvSpPr>
        <p:spPr>
          <a:xfrm>
            <a:off x="685800" y="381001"/>
            <a:ext cx="6991492" cy="364065"/>
          </a:xfrm>
        </p:spPr>
        <p:txBody>
          <a:bodyPr rtlCol="0"/>
          <a:lstStyle/>
          <a:p>
            <a:pPr rtl="0"/>
            <a:endParaRPr lang="es-ES" noProof="0"/>
          </a:p>
        </p:txBody>
      </p:sp>
      <p:sp>
        <p:nvSpPr>
          <p:cNvPr id="6" name="Marcador de número de diapositiva 5"/>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685800" y="2194559"/>
            <a:ext cx="5334000" cy="4024125"/>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172200" y="2194559"/>
            <a:ext cx="5334000" cy="4024125"/>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67483C73-8126-4F44-9A70-3B5E4DBC7B06}" type="datetime1">
              <a:rPr lang="es-ES" noProof="0" smtClean="0"/>
              <a:pPr rtl="0"/>
              <a:t>29/03/2023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2000"/>
            <a:ext cx="8610600" cy="1295400"/>
          </a:xfrm>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914409" y="2183802"/>
            <a:ext cx="5079991"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685800" y="3132666"/>
            <a:ext cx="5311775" cy="3086019"/>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400800" y="2183802"/>
            <a:ext cx="5105400"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172200" y="3132666"/>
            <a:ext cx="5334000" cy="3086019"/>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13A50786-042D-407E-B9E2-C553026B2942}" type="datetime1">
              <a:rPr lang="es-ES" noProof="0" smtClean="0"/>
              <a:pPr rtl="0"/>
              <a:t>29/03/2023</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F31045D5-F3D3-4D16-B331-E6B3FA2F7D8A}" type="datetime1">
              <a:rPr lang="es-ES" noProof="0" smtClean="0"/>
              <a:pPr rtl="0"/>
              <a:t>29/03/2023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4F4CCE9D-0F76-4D12-A194-14575038CD27}" type="datetime1">
              <a:rPr lang="es-ES" noProof="0" smtClean="0"/>
              <a:pPr rtl="0"/>
              <a:t>29/03/2023</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4114800" cy="1600200"/>
          </a:xfrm>
        </p:spPr>
        <p:txBody>
          <a:bodyPr rtlCol="0" anchor="b"/>
          <a:lstStyle>
            <a:lvl1pPr algn="l">
              <a:defRPr sz="3200"/>
            </a:lvl1pPr>
          </a:lstStyle>
          <a:p>
            <a:pPr rtl="0"/>
            <a:r>
              <a:rPr lang="es-ES" noProof="0"/>
              <a:t>Haga clic para modificar el estilo de título del patrón</a:t>
            </a:r>
          </a:p>
        </p:txBody>
      </p:sp>
      <p:sp>
        <p:nvSpPr>
          <p:cNvPr id="3" name="Marcador de contenido 2"/>
          <p:cNvSpPr>
            <a:spLocks noGrp="1"/>
          </p:cNvSpPr>
          <p:nvPr>
            <p:ph idx="1"/>
          </p:nvPr>
        </p:nvSpPr>
        <p:spPr>
          <a:xfrm>
            <a:off x="4995582" y="746759"/>
            <a:ext cx="6510618" cy="5471925"/>
          </a:xfrm>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685800" y="3124199"/>
            <a:ext cx="411480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0A954C30-0BA0-4ACB-BA25-4FCCB42F6734}" type="datetime1">
              <a:rPr lang="es-ES" noProof="0" smtClean="0"/>
              <a:pPr rtl="0"/>
              <a:t>29/03/2023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6873240" cy="1600200"/>
          </a:xfrm>
        </p:spPr>
        <p:txBody>
          <a:bodyPr rtlCol="0" anchor="b"/>
          <a:lstStyle>
            <a:lvl1pPr algn="l">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7861238" y="751241"/>
            <a:ext cx="3644962" cy="5467443"/>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p:nvPr>
        </p:nvSpPr>
        <p:spPr>
          <a:xfrm>
            <a:off x="685800" y="3124199"/>
            <a:ext cx="687324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BB6BE2D2-9BE1-4468-AE45-66C37A9A87AD}" type="datetime1">
              <a:rPr lang="es-ES" noProof="0" smtClean="0"/>
              <a:pPr rtl="0"/>
              <a:t>29/03/2023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Marcador de título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EA091CD9-CC5F-428A-B60C-D1F589FF6F25}" type="datetime1">
              <a:rPr lang="es-ES" noProof="0" smtClean="0"/>
              <a:pPr rtl="0"/>
              <a:t>29/03/2023</a:t>
            </a:fld>
            <a:endParaRPr lang="es-ES" noProof="0"/>
          </a:p>
        </p:txBody>
      </p:sp>
      <p:sp>
        <p:nvSpPr>
          <p:cNvPr id="5" name="Marcador de pie de página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s-ES" noProof="0" smtClean="0"/>
              <a:pPr rtl="0"/>
              <a:t>‹Nº›</a:t>
            </a:fld>
            <a:endParaRPr lang="es-E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es.lovepik.com/image-401479959/cartoon-guard-of-honor.html" TargetMode="External"/><Relationship Id="rId3" Type="http://schemas.openxmlformats.org/officeDocument/2006/relationships/hyperlink" Target="https://introduccionalahistoriajvg.wordpress.com/2014/04/28/%E2%9E%BB-celestino-andres-arauz-1950/" TargetMode="External"/><Relationship Id="rId7" Type="http://schemas.openxmlformats.org/officeDocument/2006/relationships/hyperlink" Target="https://www.pinterest.es/albertogarnu/imperialismo/" TargetMode="External"/><Relationship Id="rId2" Type="http://schemas.openxmlformats.org/officeDocument/2006/relationships/hyperlink" Target="https://www.ecured.cu/Jos%C3%A9_Antonio_Rem%C3%B3n_Cantera" TargetMode="External"/><Relationship Id="rId1" Type="http://schemas.openxmlformats.org/officeDocument/2006/relationships/slideLayout" Target="../slideLayouts/slideLayout11.xml"/><Relationship Id="rId6" Type="http://schemas.openxmlformats.org/officeDocument/2006/relationships/hyperlink" Target="https://www.pngwing.com/en/free-png-ywguw" TargetMode="External"/><Relationship Id="rId5" Type="http://schemas.openxmlformats.org/officeDocument/2006/relationships/hyperlink" Target="https://es.wikipedia.org/wiki/Roberto_F._Chiari" TargetMode="External"/><Relationship Id="rId10" Type="http://schemas.openxmlformats.org/officeDocument/2006/relationships/hyperlink" Target="https://www.panamaviejaescuela.com/asesinato-jose-antonio-remon-cantera/" TargetMode="External"/><Relationship Id="rId4" Type="http://schemas.openxmlformats.org/officeDocument/2006/relationships/hyperlink" Target="https://www.lineasdeltiempo.com/p/jose-ramon-guizado.html" TargetMode="External"/><Relationship Id="rId9" Type="http://schemas.openxmlformats.org/officeDocument/2006/relationships/hyperlink" Target="https://twitter.com/Liberacion_Nac/with_replie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ju.tv/2023/02/arias-candidaturas-presidenciales-del-mas-son-muy-prematuras-hay-que-salvar-la-economia/" TargetMode="External"/><Relationship Id="rId3" Type="http://schemas.openxmlformats.org/officeDocument/2006/relationships/hyperlink" Target="https://podcasts.google.com/search/corte%20suprema%20de%20justicia" TargetMode="External"/><Relationship Id="rId7" Type="http://schemas.openxmlformats.org/officeDocument/2006/relationships/hyperlink" Target="https://www.penjurpanama.com/v2/index.php?option=com_content&amp;view=article&amp;id=76:carlos-ivan-zuniga&amp;catid=35:articulos" TargetMode="External"/><Relationship Id="rId2" Type="http://schemas.openxmlformats.org/officeDocument/2006/relationships/hyperlink" Target="https://www.laestrella.com.pa/nacional/220903/pensamientos-doctor-carlos-ivan-zuniga" TargetMode="External"/><Relationship Id="rId1" Type="http://schemas.openxmlformats.org/officeDocument/2006/relationships/slideLayout" Target="../slideLayouts/slideLayout6.xml"/><Relationship Id="rId6" Type="http://schemas.openxmlformats.org/officeDocument/2006/relationships/hyperlink" Target="https://www.colegiojdcchitre.com/dr-jos%C3%A9-daniel-crespo" TargetMode="External"/><Relationship Id="rId5" Type="http://schemas.openxmlformats.org/officeDocument/2006/relationships/hyperlink" Target="https://publicandohistoria.com/articulos/dos-golpes-de-estado-y-un-millon-de-mentiras/" TargetMode="External"/><Relationship Id="rId10" Type="http://schemas.openxmlformats.org/officeDocument/2006/relationships/hyperlink" Target="https://revistadecentroamerica.org/index.php/panama/19-panama-antecedentes-historicos-del-golpe-de-estado-de-1968" TargetMode="External"/><Relationship Id="rId4" Type="http://schemas.openxmlformats.org/officeDocument/2006/relationships/hyperlink" Target="https://eduardomorgan.com/" TargetMode="External"/><Relationship Id="rId9" Type="http://schemas.openxmlformats.org/officeDocument/2006/relationships/hyperlink" Target="https://pa.linkedin.com/in/ismael-vallarino-2910607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14B245-9D9A-F5AA-718A-D5B45DB803D3}"/>
              </a:ext>
            </a:extLst>
          </p:cNvPr>
          <p:cNvSpPr>
            <a:spLocks noGrp="1"/>
          </p:cNvSpPr>
          <p:nvPr>
            <p:ph type="ctrTitle"/>
          </p:nvPr>
        </p:nvSpPr>
        <p:spPr>
          <a:xfrm>
            <a:off x="3836159" y="1840188"/>
            <a:ext cx="7717486" cy="1620825"/>
          </a:xfrm>
        </p:spPr>
        <p:txBody>
          <a:bodyPr>
            <a:normAutofit/>
          </a:bodyPr>
          <a:lstStyle/>
          <a:p>
            <a:r>
              <a:rPr lang="es-ES" sz="4800" cap="none" dirty="0">
                <a:latin typeface="Arial"/>
                <a:cs typeface="Arial"/>
              </a:rPr>
              <a:t>José Remón Cantera y José Ramón Guizado</a:t>
            </a:r>
            <a:endParaRPr lang="es-ES" sz="4800" dirty="0">
              <a:latin typeface="Arial"/>
              <a:cs typeface="Arial"/>
            </a:endParaRPr>
          </a:p>
        </p:txBody>
      </p:sp>
      <p:sp>
        <p:nvSpPr>
          <p:cNvPr id="3" name="Subtítulo 2">
            <a:extLst>
              <a:ext uri="{FF2B5EF4-FFF2-40B4-BE49-F238E27FC236}">
                <a16:creationId xmlns:a16="http://schemas.microsoft.com/office/drawing/2014/main" xmlns="" id="{1DDF7B13-BB3D-2910-D3B5-7976EA5F2680}"/>
              </a:ext>
            </a:extLst>
          </p:cNvPr>
          <p:cNvSpPr>
            <a:spLocks noGrp="1"/>
          </p:cNvSpPr>
          <p:nvPr>
            <p:ph type="subTitle" idx="1"/>
          </p:nvPr>
        </p:nvSpPr>
        <p:spPr>
          <a:xfrm>
            <a:off x="4519177" y="4255655"/>
            <a:ext cx="5549120" cy="656112"/>
          </a:xfrm>
        </p:spPr>
        <p:txBody>
          <a:bodyPr vert="horz" lIns="91440" tIns="45720" rIns="91440" bIns="45720" rtlCol="0" anchor="t">
            <a:normAutofit/>
          </a:bodyPr>
          <a:lstStyle/>
          <a:p>
            <a:r>
              <a:rPr lang="es-ES" dirty="0"/>
              <a:t>Lic. </a:t>
            </a:r>
            <a:r>
              <a:rPr lang="es-ES" dirty="0">
                <a:latin typeface="Arial"/>
                <a:cs typeface="Arial"/>
              </a:rPr>
              <a:t>Tomasa</a:t>
            </a:r>
            <a:r>
              <a:rPr lang="es-ES" dirty="0"/>
              <a:t> De León, Portal Educa </a:t>
            </a:r>
            <a:r>
              <a:rPr lang="es-ES" dirty="0">
                <a:latin typeface="Arial"/>
                <a:cs typeface="Arial"/>
              </a:rPr>
              <a:t>Panamá</a:t>
            </a:r>
          </a:p>
        </p:txBody>
      </p:sp>
      <p:pic>
        <p:nvPicPr>
          <p:cNvPr id="4" name="Imagen 4" descr="Foto en blanco y negro de un hombre serio&#10;&#10;Descripción generada automáticamente">
            <a:extLst>
              <a:ext uri="{FF2B5EF4-FFF2-40B4-BE49-F238E27FC236}">
                <a16:creationId xmlns:a16="http://schemas.microsoft.com/office/drawing/2014/main" xmlns="" id="{459DE839-DB9A-855F-5C49-327D3639CD50}"/>
              </a:ext>
            </a:extLst>
          </p:cNvPr>
          <p:cNvPicPr>
            <a:picLocks noChangeAspect="1"/>
          </p:cNvPicPr>
          <p:nvPr/>
        </p:nvPicPr>
        <p:blipFill>
          <a:blip r:embed="rId2"/>
          <a:stretch>
            <a:fillRect/>
          </a:stretch>
        </p:blipFill>
        <p:spPr>
          <a:xfrm>
            <a:off x="179545" y="1195446"/>
            <a:ext cx="3149734" cy="3599578"/>
          </a:xfrm>
          <a:prstGeom prst="rect">
            <a:avLst/>
          </a:prstGeom>
        </p:spPr>
      </p:pic>
    </p:spTree>
    <p:extLst>
      <p:ext uri="{BB962C8B-B14F-4D97-AF65-F5344CB8AC3E}">
        <p14:creationId xmlns:p14="http://schemas.microsoft.com/office/powerpoint/2010/main" xmlns="" val="227219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xmlns="" id="{A7244538-290E-40DA-A93A-14BB3E6CF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AAF3203F-34C2-2381-8D51-D86A4001F2A6}"/>
              </a:ext>
            </a:extLst>
          </p:cNvPr>
          <p:cNvSpPr>
            <a:spLocks noGrp="1"/>
          </p:cNvSpPr>
          <p:nvPr>
            <p:ph type="title"/>
          </p:nvPr>
        </p:nvSpPr>
        <p:spPr>
          <a:xfrm>
            <a:off x="5270832" y="1449617"/>
            <a:ext cx="6296970" cy="3791430"/>
          </a:xfrm>
          <a:noFill/>
          <a:ln w="19050">
            <a:noFill/>
            <a:prstDash val="dash"/>
          </a:ln>
        </p:spPr>
        <p:txBody>
          <a:bodyPr vert="horz" lIns="91440" tIns="45720" rIns="91440" bIns="45720" rtlCol="0" anchor="b">
            <a:noAutofit/>
          </a:bodyPr>
          <a:lstStyle/>
          <a:p>
            <a:pPr algn="just"/>
            <a:r>
              <a:rPr lang="es-EC" sz="2000" cap="none" dirty="0">
                <a:latin typeface="Arial"/>
                <a:cs typeface="Arial"/>
              </a:rPr>
              <a:t> admite la acusación que entraña el expediente enviado por el primer Distrito Judicial; lo suspende del cargo de Presidente; ordena su detención de conformidad con el artículo 2091 del Código Judicial por parte de la Guardia Nacional y llama a Ricardo Arias Espinosa para que tome posesión del cargo en su condición de segundo Vicepresidente (La Corte Suprema de Justicia ratifica el 18 de enero la  constitucionalidad de esta Resolución ).</a:t>
            </a:r>
            <a:endParaRPr lang="es-ES" cap="none" dirty="0"/>
          </a:p>
          <a:p>
            <a:endParaRPr lang="en-US" sz="1900"/>
          </a:p>
        </p:txBody>
      </p:sp>
      <p:sp>
        <p:nvSpPr>
          <p:cNvPr id="14" name="Rectangle 13">
            <a:extLst>
              <a:ext uri="{FF2B5EF4-FFF2-40B4-BE49-F238E27FC236}">
                <a16:creationId xmlns:a16="http://schemas.microsoft.com/office/drawing/2014/main" xmlns="" id="{AB1DF3B3-9DBC-445D-AE4E-A62E5A9B85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279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F51F80E8-0CAC-410E-B59A-29FDDC357E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a:extLst>
              <a:ext uri="{FF2B5EF4-FFF2-40B4-BE49-F238E27FC236}">
                <a16:creationId xmlns:a16="http://schemas.microsoft.com/office/drawing/2014/main" xmlns="" id="{08D38F8A-BEAA-4BEA-AC0A-E2BDF7BC13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8" y="643464"/>
            <a:ext cx="3992668"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a:extLst>
              <a:ext uri="{FF2B5EF4-FFF2-40B4-BE49-F238E27FC236}">
                <a16:creationId xmlns:a16="http://schemas.microsoft.com/office/drawing/2014/main" xmlns="" id="{B3A8B150-E453-2929-E7C9-38F705C3D9BA}"/>
              </a:ext>
            </a:extLst>
          </p:cNvPr>
          <p:cNvPicPr>
            <a:picLocks noChangeAspect="1"/>
          </p:cNvPicPr>
          <p:nvPr/>
        </p:nvPicPr>
        <p:blipFill rotWithShape="1">
          <a:blip r:embed="rId4"/>
          <a:srcRect l="12541" r="7463"/>
          <a:stretch/>
        </p:blipFill>
        <p:spPr>
          <a:xfrm>
            <a:off x="1289902" y="1286928"/>
            <a:ext cx="2699540" cy="4284145"/>
          </a:xfrm>
          <a:prstGeom prst="rect">
            <a:avLst/>
          </a:prstGeom>
        </p:spPr>
      </p:pic>
    </p:spTree>
    <p:extLst>
      <p:ext uri="{BB962C8B-B14F-4D97-AF65-F5344CB8AC3E}">
        <p14:creationId xmlns:p14="http://schemas.microsoft.com/office/powerpoint/2010/main" xmlns="" val="411063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7"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0BEE6CCA-1459-87EF-57E8-E3BFCB72A3DF}"/>
              </a:ext>
            </a:extLst>
          </p:cNvPr>
          <p:cNvSpPr>
            <a:spLocks noGrp="1"/>
          </p:cNvSpPr>
          <p:nvPr>
            <p:ph type="title"/>
          </p:nvPr>
        </p:nvSpPr>
        <p:spPr>
          <a:xfrm>
            <a:off x="4687410" y="1803405"/>
            <a:ext cx="6132990" cy="1825096"/>
          </a:xfrm>
        </p:spPr>
        <p:txBody>
          <a:bodyPr vert="horz" lIns="91440" tIns="45720" rIns="91440" bIns="45720" rtlCol="0" anchor="b">
            <a:noAutofit/>
          </a:bodyPr>
          <a:lstStyle/>
          <a:p>
            <a:pPr algn="just"/>
            <a:r>
              <a:rPr lang="es-ES_tradnl" sz="2000" cap="none" dirty="0">
                <a:latin typeface="Arial"/>
                <a:cs typeface="Arial"/>
              </a:rPr>
              <a:t>El Diputado Carlos Iván Zúñiga presentó otra Resolución (negada en su totalidad), donde manifestaba la incompetencia de la Asamblea Nacional para conocer el caso, alegando lo siguiente: “Que cuando se cometió el crimen en contra del Coronel José Antonio Remón, Presidente de la República, el señor José Ramón Guizado ejercía las funciones de Ministro de Relaciones Exteriores; que el artículo </a:t>
            </a:r>
            <a:endParaRPr lang="es-ES" dirty="0"/>
          </a:p>
          <a:p>
            <a:pPr algn="l"/>
            <a:endParaRPr lang="en-US" sz="1500"/>
          </a:p>
        </p:txBody>
      </p:sp>
      <p:pic>
        <p:nvPicPr>
          <p:cNvPr id="3" name="Imagen 3">
            <a:extLst>
              <a:ext uri="{FF2B5EF4-FFF2-40B4-BE49-F238E27FC236}">
                <a16:creationId xmlns:a16="http://schemas.microsoft.com/office/drawing/2014/main" xmlns="" id="{69340869-75CC-42FF-07E4-7D558F75414D}"/>
              </a:ext>
            </a:extLst>
          </p:cNvPr>
          <p:cNvPicPr>
            <a:picLocks noChangeAspect="1"/>
          </p:cNvPicPr>
          <p:nvPr/>
        </p:nvPicPr>
        <p:blipFill>
          <a:blip r:embed="rId4"/>
          <a:stretch>
            <a:fillRect/>
          </a:stretch>
        </p:blipFill>
        <p:spPr>
          <a:xfrm>
            <a:off x="1450053" y="1801368"/>
            <a:ext cx="2650302" cy="2660904"/>
          </a:xfrm>
          <a:prstGeom prst="rect">
            <a:avLst/>
          </a:prstGeom>
        </p:spPr>
      </p:pic>
    </p:spTree>
    <p:extLst>
      <p:ext uri="{BB962C8B-B14F-4D97-AF65-F5344CB8AC3E}">
        <p14:creationId xmlns:p14="http://schemas.microsoft.com/office/powerpoint/2010/main" xmlns="" val="326485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FDD45BDD-A829-9F15-B049-852A5A749EB9}"/>
              </a:ext>
            </a:extLst>
          </p:cNvPr>
          <p:cNvSpPr>
            <a:spLocks noGrp="1"/>
          </p:cNvSpPr>
          <p:nvPr>
            <p:ph type="title"/>
          </p:nvPr>
        </p:nvSpPr>
        <p:spPr>
          <a:xfrm>
            <a:off x="4687410" y="725104"/>
            <a:ext cx="6132990" cy="4312378"/>
          </a:xfrm>
        </p:spPr>
        <p:txBody>
          <a:bodyPr vert="horz" lIns="91440" tIns="45720" rIns="91440" bIns="45720" rtlCol="0" anchor="b">
            <a:noAutofit/>
          </a:bodyPr>
          <a:lstStyle/>
          <a:p>
            <a:pPr algn="just"/>
            <a:r>
              <a:rPr lang="es-AR" sz="2000" cap="none" dirty="0">
                <a:latin typeface="Arial"/>
                <a:cs typeface="Arial"/>
              </a:rPr>
              <a:t>74, ordinal 9° de la ley 61 de 1946, establece que es función de la Corte suprema de justicia conocer de las acusaciones y juzgar a los  Ministros de Estados por sus actos punibles; que, por tanto, corresponde a la Corte Suprema de Justicia el conocimiento de cualquier acusación que haya sido formulada en contra del Ingeniero José Ramón Guizado por presunta participación en los hechos criminosos del 2 de enero de 1955, o sea para la fecha en que ejercía el cargo de Ministro de Relaciones Exteriores.”</a:t>
            </a:r>
          </a:p>
          <a:p>
            <a:pPr algn="just"/>
            <a:endParaRPr lang="es-AR" sz="2000" dirty="0">
              <a:latin typeface="Arial"/>
              <a:cs typeface="Arial"/>
            </a:endParaRPr>
          </a:p>
        </p:txBody>
      </p:sp>
      <p:pic>
        <p:nvPicPr>
          <p:cNvPr id="4" name="Imagen 4" descr="Logotipo&#10;&#10;Descripción generada automáticamente">
            <a:extLst>
              <a:ext uri="{FF2B5EF4-FFF2-40B4-BE49-F238E27FC236}">
                <a16:creationId xmlns:a16="http://schemas.microsoft.com/office/drawing/2014/main" xmlns="" id="{BC1F131D-585B-268D-9984-D2D1B436CD80}"/>
              </a:ext>
            </a:extLst>
          </p:cNvPr>
          <p:cNvPicPr>
            <a:picLocks noChangeAspect="1"/>
          </p:cNvPicPr>
          <p:nvPr/>
        </p:nvPicPr>
        <p:blipFill>
          <a:blip r:embed="rId4"/>
          <a:stretch>
            <a:fillRect/>
          </a:stretch>
        </p:blipFill>
        <p:spPr>
          <a:xfrm>
            <a:off x="1444752" y="1801368"/>
            <a:ext cx="2660904" cy="2660904"/>
          </a:xfrm>
          <a:prstGeom prst="rect">
            <a:avLst/>
          </a:prstGeom>
        </p:spPr>
      </p:pic>
    </p:spTree>
    <p:extLst>
      <p:ext uri="{BB962C8B-B14F-4D97-AF65-F5344CB8AC3E}">
        <p14:creationId xmlns:p14="http://schemas.microsoft.com/office/powerpoint/2010/main" xmlns="" val="1781871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5663D269-8170-8E8D-3CBA-4C24D51D46DB}"/>
              </a:ext>
            </a:extLst>
          </p:cNvPr>
          <p:cNvSpPr>
            <a:spLocks noGrp="1"/>
          </p:cNvSpPr>
          <p:nvPr>
            <p:ph type="title"/>
          </p:nvPr>
        </p:nvSpPr>
        <p:spPr>
          <a:xfrm>
            <a:off x="478546" y="643464"/>
            <a:ext cx="6464905" cy="4394495"/>
          </a:xfrm>
          <a:noFill/>
          <a:ln w="19050">
            <a:noFill/>
            <a:prstDash val="dash"/>
          </a:ln>
        </p:spPr>
        <p:txBody>
          <a:bodyPr vert="horz" lIns="91440" tIns="45720" rIns="91440" bIns="45720" rtlCol="0" anchor="b">
            <a:noAutofit/>
          </a:bodyPr>
          <a:lstStyle/>
          <a:p>
            <a:pPr algn="just"/>
            <a:r>
              <a:rPr lang="es-NI" sz="2000" cap="none" dirty="0">
                <a:latin typeface="Arial"/>
                <a:cs typeface="Arial"/>
              </a:rPr>
              <a:t>El ambiente jurídico hubo otras opiniones entorno a la competencia de la Asamblea: el Doctor Eduardo Morgan, jurista en aquellos años, sostenía que las funciones judiciales que la Constitución y la ley adscriben a la Asamblea, implican una competencia especial, pero no le confieren a ella, de acuerdo con disposición expresa de la Ley, la jerarquía de órgano Judicial</a:t>
            </a:r>
            <a:r>
              <a:rPr lang="en-US" sz="2000" dirty="0"/>
              <a:t>. </a:t>
            </a:r>
            <a:endParaRPr lang="es-ES" dirty="0"/>
          </a:p>
          <a:p>
            <a:endParaRPr lang="en-US" sz="1200"/>
          </a:p>
          <a:p>
            <a:endParaRPr lang="en-US" sz="1200"/>
          </a:p>
        </p:txBody>
      </p:sp>
      <p:pic>
        <p:nvPicPr>
          <p:cNvPr id="3" name="Imagen 3" descr="Logotipo&#10;&#10;Descripción generada automáticamente">
            <a:extLst>
              <a:ext uri="{FF2B5EF4-FFF2-40B4-BE49-F238E27FC236}">
                <a16:creationId xmlns:a16="http://schemas.microsoft.com/office/drawing/2014/main" xmlns="" id="{84F2079C-93F2-5C06-A9C3-99F916F4DCF6}"/>
              </a:ext>
            </a:extLst>
          </p:cNvPr>
          <p:cNvPicPr>
            <a:picLocks noChangeAspect="1"/>
          </p:cNvPicPr>
          <p:nvPr/>
        </p:nvPicPr>
        <p:blipFill>
          <a:blip r:embed="rId4"/>
          <a:stretch>
            <a:fillRect/>
          </a:stretch>
        </p:blipFill>
        <p:spPr>
          <a:xfrm>
            <a:off x="7928860" y="869235"/>
            <a:ext cx="3504654" cy="5115048"/>
          </a:xfrm>
          <a:prstGeom prst="rect">
            <a:avLst/>
          </a:prstGeom>
        </p:spPr>
      </p:pic>
    </p:spTree>
    <p:extLst>
      <p:ext uri="{BB962C8B-B14F-4D97-AF65-F5344CB8AC3E}">
        <p14:creationId xmlns:p14="http://schemas.microsoft.com/office/powerpoint/2010/main" xmlns="" val="384584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21"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04B630CA-B693-AFCE-54B8-6CF0F0799EEF}"/>
              </a:ext>
            </a:extLst>
          </p:cNvPr>
          <p:cNvSpPr>
            <a:spLocks noGrp="1"/>
          </p:cNvSpPr>
          <p:nvPr>
            <p:ph type="title"/>
          </p:nvPr>
        </p:nvSpPr>
        <p:spPr>
          <a:xfrm>
            <a:off x="5190617" y="854501"/>
            <a:ext cx="6319895" cy="4111094"/>
          </a:xfrm>
        </p:spPr>
        <p:txBody>
          <a:bodyPr vert="horz" lIns="91440" tIns="45720" rIns="91440" bIns="45720" rtlCol="0" anchor="b">
            <a:noAutofit/>
          </a:bodyPr>
          <a:lstStyle/>
          <a:p>
            <a:pPr algn="just"/>
            <a:r>
              <a:rPr lang="es-UY" sz="2000" cap="none" dirty="0">
                <a:latin typeface="Arial"/>
                <a:cs typeface="Arial"/>
              </a:rPr>
              <a:t>Este está constituido por una Corte Suprema de Justicia, por los Tribunales subalternos y por los Juzgados que la ley establezca. El 29 de marzo de 1955, después de varios días de deliberación y tres meses posteriores al suceso, la Asamblea Nacional dictó sentencia. En su contenido, se elabora un pormenorizado análisis del proceso, de las pruebas y el hecho en sí. La fase resolutivas es clara y precisa al condenar a:</a:t>
            </a:r>
            <a:endParaRPr lang="es-ES" sz="2000">
              <a:latin typeface="Arial"/>
              <a:cs typeface="Arial"/>
            </a:endParaRPr>
          </a:p>
          <a:p>
            <a:pPr algn="just"/>
            <a:r>
              <a:rPr lang="es-UY" sz="2000" cap="none" dirty="0">
                <a:latin typeface="Arial"/>
                <a:cs typeface="Arial"/>
              </a:rPr>
              <a:t>José Ramón Guizado,  varón, mayor de edad, casado, panameño, ingeniero, vecino de esta ciudad, con residencia en la casa número 18 de la calle José Gabriel Duque en la Cresta y portador de la cédula de identidad personal 47-897,</a:t>
            </a:r>
          </a:p>
        </p:txBody>
      </p:sp>
      <p:pic>
        <p:nvPicPr>
          <p:cNvPr id="3" name="Imagen 3" descr="Un hombre con traje y corbata&#10;&#10;Descripción generada automáticamente">
            <a:extLst>
              <a:ext uri="{FF2B5EF4-FFF2-40B4-BE49-F238E27FC236}">
                <a16:creationId xmlns:a16="http://schemas.microsoft.com/office/drawing/2014/main" xmlns="" id="{04A4DDD3-D2B7-EEA9-EB3B-F26AF28870E8}"/>
              </a:ext>
            </a:extLst>
          </p:cNvPr>
          <p:cNvPicPr>
            <a:picLocks noChangeAspect="1"/>
          </p:cNvPicPr>
          <p:nvPr/>
        </p:nvPicPr>
        <p:blipFill rotWithShape="1">
          <a:blip r:embed="rId4"/>
          <a:srcRect r="-1" b="1863"/>
          <a:stretch/>
        </p:blipFill>
        <p:spPr>
          <a:xfrm>
            <a:off x="1441659" y="1543049"/>
            <a:ext cx="2662321" cy="2662321"/>
          </a:xfrm>
          <a:prstGeom prst="rect">
            <a:avLst/>
          </a:prstGeom>
        </p:spPr>
      </p:pic>
    </p:spTree>
    <p:extLst>
      <p:ext uri="{BB962C8B-B14F-4D97-AF65-F5344CB8AC3E}">
        <p14:creationId xmlns:p14="http://schemas.microsoft.com/office/powerpoint/2010/main" xmlns="" val="366935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1192A9-5A3D-2828-A6C5-361602EF6948}"/>
              </a:ext>
            </a:extLst>
          </p:cNvPr>
          <p:cNvSpPr>
            <a:spLocks noGrp="1"/>
          </p:cNvSpPr>
          <p:nvPr>
            <p:ph type="title"/>
          </p:nvPr>
        </p:nvSpPr>
        <p:spPr>
          <a:xfrm>
            <a:off x="685801" y="811041"/>
            <a:ext cx="7082287" cy="4513372"/>
          </a:xfrm>
        </p:spPr>
        <p:txBody>
          <a:bodyPr vert="horz" lIns="91440" tIns="45720" rIns="91440" bIns="45720" rtlCol="0" anchor="ctr">
            <a:noAutofit/>
          </a:bodyPr>
          <a:lstStyle/>
          <a:p>
            <a:pPr algn="just"/>
            <a:r>
              <a:rPr lang="es-ES" sz="2000" cap="none" dirty="0">
                <a:latin typeface="Arial"/>
                <a:ea typeface="+mj-lt"/>
                <a:cs typeface="+mj-lt"/>
              </a:rPr>
              <a:t>a sufrir la pena principal de diez años de reclusión en lugar designado por el órgano Ejecutivo, menos la tercera parte de esta condena (por ser delincuente primario), quedando reducida la condena a seis años ocho meses de reclusión; a la destitución del cargo de presidente constitucional de la República y las penas accesorias de interdicción de funciones públicas por el mismo tiempo o sea, seis años y ocho meses y al pago de las costas y gastos procesales…</a:t>
            </a:r>
            <a:endParaRPr lang="es-ES" sz="2000" cap="none">
              <a:latin typeface="Arial"/>
              <a:cs typeface="Arial"/>
            </a:endParaRPr>
          </a:p>
          <a:p>
            <a:pPr algn="just"/>
            <a:r>
              <a:rPr lang="es-ES" sz="2000" cap="none" dirty="0">
                <a:latin typeface="Arial"/>
                <a:ea typeface="+mj-lt"/>
                <a:cs typeface="+mj-lt"/>
              </a:rPr>
              <a:t>Firman la Resolución los Diputados Rogelio alba jr., Alfredo Alemán Jr., David Anguizola, José Arosemena G,.</a:t>
            </a:r>
            <a:br>
              <a:rPr lang="es-ES" sz="2000" cap="none" dirty="0">
                <a:latin typeface="Arial"/>
                <a:ea typeface="+mj-lt"/>
                <a:cs typeface="+mj-lt"/>
              </a:rPr>
            </a:br>
            <a:r>
              <a:rPr lang="es-ES" sz="2000" cap="none" dirty="0">
                <a:latin typeface="Arial"/>
                <a:ea typeface="+mj-lt"/>
                <a:cs typeface="+mj-lt"/>
              </a:rPr>
              <a:t>, Milciades Arosemena, Carlos B. Arrocha Barragán, Melitón Arrocha Graell, Heraclio Barletta, Claudio Cedeño, Alfredo Cragwell, Eligio Crespo, Villalaz, José Daniel crespo, </a:t>
            </a:r>
            <a:endParaRPr lang="es-ES" sz="2000" cap="none" dirty="0">
              <a:latin typeface="Arial"/>
            </a:endParaRPr>
          </a:p>
          <a:p>
            <a:endParaRPr lang="es-ES" sz="2000" dirty="0">
              <a:latin typeface="Arial"/>
              <a:cs typeface="Arial"/>
            </a:endParaRPr>
          </a:p>
        </p:txBody>
      </p:sp>
      <p:pic>
        <p:nvPicPr>
          <p:cNvPr id="4" name="Imagen 4" descr="Imagen que contiene texto, libro, foto, viejo&#10;&#10;Descripción generada automáticamente">
            <a:extLst>
              <a:ext uri="{FF2B5EF4-FFF2-40B4-BE49-F238E27FC236}">
                <a16:creationId xmlns:a16="http://schemas.microsoft.com/office/drawing/2014/main" xmlns="" id="{1222034E-8E43-AF0D-67B1-5A9B642387A7}"/>
              </a:ext>
            </a:extLst>
          </p:cNvPr>
          <p:cNvPicPr>
            <a:picLocks noChangeAspect="1"/>
          </p:cNvPicPr>
          <p:nvPr/>
        </p:nvPicPr>
        <p:blipFill>
          <a:blip r:embed="rId2"/>
          <a:stretch>
            <a:fillRect/>
          </a:stretch>
        </p:blipFill>
        <p:spPr>
          <a:xfrm flipH="1">
            <a:off x="9100328" y="900845"/>
            <a:ext cx="2785432" cy="4355555"/>
          </a:xfrm>
          <a:prstGeom prst="rect">
            <a:avLst/>
          </a:prstGeom>
        </p:spPr>
      </p:pic>
    </p:spTree>
    <p:extLst>
      <p:ext uri="{BB962C8B-B14F-4D97-AF65-F5344CB8AC3E}">
        <p14:creationId xmlns:p14="http://schemas.microsoft.com/office/powerpoint/2010/main" xmlns="" val="266900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xmlns="" id="{A7244538-290E-40DA-A93A-14BB3E6CF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08292DB-DD46-BBCA-66D8-CBA0E4660423}"/>
              </a:ext>
            </a:extLst>
          </p:cNvPr>
          <p:cNvSpPr>
            <a:spLocks noGrp="1"/>
          </p:cNvSpPr>
          <p:nvPr>
            <p:ph type="title"/>
          </p:nvPr>
        </p:nvSpPr>
        <p:spPr>
          <a:xfrm>
            <a:off x="5917812" y="-88760"/>
            <a:ext cx="5951914" cy="4927240"/>
          </a:xfrm>
          <a:noFill/>
          <a:ln w="19050">
            <a:noFill/>
            <a:prstDash val="dash"/>
          </a:ln>
        </p:spPr>
        <p:txBody>
          <a:bodyPr vert="horz" lIns="91440" tIns="45720" rIns="91440" bIns="45720" rtlCol="0" anchor="b">
            <a:noAutofit/>
          </a:bodyPr>
          <a:lstStyle/>
          <a:p>
            <a:pPr algn="just"/>
            <a:r>
              <a:rPr lang="es-ES_tradnl" sz="2000" cap="none" dirty="0">
                <a:latin typeface="Arial"/>
                <a:cs typeface="Arial"/>
              </a:rPr>
              <a:t>Ordonel A. Crespo, Demetrio Decerega, Rubén de la Rosa, Félix A Espinosa,  Ernesto Estenoz, Julián Fernández, Alejandro González  Revilla, Bernardino González Ruiz, Marco Tulio Guillen, Serafina Q. De Higuera, Carlos M, Jurado, Máximo Luque, Demetrio Martínez, Emiliano Márquez T, Víctor Navas, Félix Oller, Ubaldino Ortega, Raimundo Ortega Veto, Pablo Othón, Juan Francisco Pardini, Arcelio Pérez, Diógenes A. Pino, Rogelio Robles, Aquino Sánchez, Luis A. Sandoval, Henry Simons Quiroz, Hugo Torrijos, Carlos Uribe, Ismael Vallarino, Ramón Vallarino, Acracia de Varela, José Ángel Vargas y Homero Velázquez </a:t>
            </a:r>
          </a:p>
          <a:p>
            <a:endParaRPr lang="es-ES_tradnl" sz="2000" dirty="0">
              <a:latin typeface="Arial"/>
              <a:cs typeface="Arial"/>
            </a:endParaRPr>
          </a:p>
        </p:txBody>
      </p:sp>
      <p:sp>
        <p:nvSpPr>
          <p:cNvPr id="14" name="Rectangle 13">
            <a:extLst>
              <a:ext uri="{FF2B5EF4-FFF2-40B4-BE49-F238E27FC236}">
                <a16:creationId xmlns:a16="http://schemas.microsoft.com/office/drawing/2014/main" xmlns="" id="{AB1DF3B3-9DBC-445D-AE4E-A62E5A9B85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279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F51F80E8-0CAC-410E-B59A-29FDDC357E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a:extLst>
              <a:ext uri="{FF2B5EF4-FFF2-40B4-BE49-F238E27FC236}">
                <a16:creationId xmlns:a16="http://schemas.microsoft.com/office/drawing/2014/main" xmlns="" id="{08D38F8A-BEAA-4BEA-AC0A-E2BDF7BC13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8" y="643464"/>
            <a:ext cx="3992668"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Foto en blanco y negro de una persona&#10;&#10;Descripción generada automáticamente">
            <a:extLst>
              <a:ext uri="{FF2B5EF4-FFF2-40B4-BE49-F238E27FC236}">
                <a16:creationId xmlns:a16="http://schemas.microsoft.com/office/drawing/2014/main" xmlns="" id="{42186C49-9B76-4420-785B-8DF7678D1FF0}"/>
              </a:ext>
            </a:extLst>
          </p:cNvPr>
          <p:cNvPicPr>
            <a:picLocks noChangeAspect="1"/>
          </p:cNvPicPr>
          <p:nvPr/>
        </p:nvPicPr>
        <p:blipFill rotWithShape="1">
          <a:blip r:embed="rId4"/>
          <a:srcRect l="12027" r="25697" b="-2"/>
          <a:stretch/>
        </p:blipFill>
        <p:spPr>
          <a:xfrm>
            <a:off x="1289902" y="1286928"/>
            <a:ext cx="2699540" cy="4284145"/>
          </a:xfrm>
          <a:prstGeom prst="rect">
            <a:avLst/>
          </a:prstGeom>
        </p:spPr>
      </p:pic>
    </p:spTree>
    <p:extLst>
      <p:ext uri="{BB962C8B-B14F-4D97-AF65-F5344CB8AC3E}">
        <p14:creationId xmlns:p14="http://schemas.microsoft.com/office/powerpoint/2010/main" xmlns="" val="30731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18">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31" name="Picture 20">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32" name="Rectangle 22">
            <a:extLst>
              <a:ext uri="{FF2B5EF4-FFF2-40B4-BE49-F238E27FC236}">
                <a16:creationId xmlns:a16="http://schemas.microsoft.com/office/drawing/2014/main" xmlns="" id="{A7244538-290E-40DA-A93A-14BB3E6CF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8639BDEE-9680-6A7F-2E73-A33C770F07B4}"/>
              </a:ext>
            </a:extLst>
          </p:cNvPr>
          <p:cNvSpPr>
            <a:spLocks noGrp="1"/>
          </p:cNvSpPr>
          <p:nvPr>
            <p:ph type="title"/>
          </p:nvPr>
        </p:nvSpPr>
        <p:spPr>
          <a:xfrm>
            <a:off x="5055172" y="-505704"/>
            <a:ext cx="6987082" cy="5056638"/>
          </a:xfrm>
          <a:noFill/>
          <a:ln w="19050">
            <a:noFill/>
            <a:prstDash val="dash"/>
          </a:ln>
        </p:spPr>
        <p:txBody>
          <a:bodyPr vert="horz" lIns="91440" tIns="45720" rIns="91440" bIns="45720" rtlCol="0" anchor="b">
            <a:noAutofit/>
          </a:bodyPr>
          <a:lstStyle/>
          <a:p>
            <a:pPr algn="just"/>
            <a:r>
              <a:rPr lang="es-UY" sz="2000" cap="none" dirty="0">
                <a:latin typeface="Arial"/>
                <a:cs typeface="Arial"/>
              </a:rPr>
              <a:t>La sentencia contó con salvamento de Voto de los Diputados: Aquilino E. Boyd, Juan B. Arias, Antonio </a:t>
            </a:r>
            <a:r>
              <a:rPr lang="es-UY" sz="2000" cap="none" dirty="0">
                <a:latin typeface="Arial"/>
              </a:rPr>
              <a:t/>
            </a:r>
            <a:br>
              <a:rPr lang="es-UY" sz="2000" cap="none" dirty="0">
                <a:latin typeface="Arial"/>
              </a:rPr>
            </a:br>
            <a:r>
              <a:rPr lang="es-UY" sz="2000" cap="none" dirty="0">
                <a:latin typeface="Arial"/>
                <a:cs typeface="Arial"/>
              </a:rPr>
              <a:t>Delgado, Carlos Iván Zúñiga Guardia, Simeón Cecilio Conte, Tomás rodrigo Arias, Francisco José Linares y Plinio Varela. la sustentación admitía que las pruebas habían sido insuficientes, la no existencia de testigos hábiles responsabilizaran criminalmente a Guizado y las numerosas contradicciones y falsedades en las declaraciones de Miró; además de su retractación.</a:t>
            </a:r>
          </a:p>
          <a:p>
            <a:pPr algn="just"/>
            <a:endParaRPr lang="es-UY" sz="2000" dirty="0">
              <a:latin typeface="Arial"/>
              <a:cs typeface="Arial"/>
            </a:endParaRPr>
          </a:p>
        </p:txBody>
      </p:sp>
      <p:sp useBgFill="1">
        <p:nvSpPr>
          <p:cNvPr id="33" name="Rectangle 24">
            <a:extLst>
              <a:ext uri="{FF2B5EF4-FFF2-40B4-BE49-F238E27FC236}">
                <a16:creationId xmlns:a16="http://schemas.microsoft.com/office/drawing/2014/main" xmlns="" id="{AB1DF3B3-9DBC-445D-AE4E-A62E5A9B85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9663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a:extLst>
              <a:ext uri="{FF2B5EF4-FFF2-40B4-BE49-F238E27FC236}">
                <a16:creationId xmlns:a16="http://schemas.microsoft.com/office/drawing/2014/main" xmlns="" id="{B1D3E24C-2398-F19E-150F-3C3A1BF13D10}"/>
              </a:ext>
            </a:extLst>
          </p:cNvPr>
          <p:cNvPicPr>
            <a:picLocks noChangeAspect="1"/>
          </p:cNvPicPr>
          <p:nvPr/>
        </p:nvPicPr>
        <p:blipFill rotWithShape="1">
          <a:blip r:embed="rId4"/>
          <a:srcRect l="19421" r="7655" b="-1"/>
          <a:stretch/>
        </p:blipFill>
        <p:spPr>
          <a:xfrm>
            <a:off x="-4" y="10"/>
            <a:ext cx="4654291" cy="6857990"/>
          </a:xfrm>
          <a:prstGeom prst="rect">
            <a:avLst/>
          </a:prstGeom>
        </p:spPr>
      </p:pic>
      <p:sp>
        <p:nvSpPr>
          <p:cNvPr id="34" name="Rectangle 26">
            <a:extLst>
              <a:ext uri="{FF2B5EF4-FFF2-40B4-BE49-F238E27FC236}">
                <a16:creationId xmlns:a16="http://schemas.microsoft.com/office/drawing/2014/main" xmlns="" id="{F51F80E8-0CAC-410E-B59A-29FDDC357E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9107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4">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42" name="Picture 36">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39" name="Rectangle 38">
            <a:extLst>
              <a:ext uri="{FF2B5EF4-FFF2-40B4-BE49-F238E27FC236}">
                <a16:creationId xmlns:a16="http://schemas.microsoft.com/office/drawing/2014/main" xmlns="" id="{A7244538-290E-40DA-A93A-14BB3E6CF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0DEE68B1-CC8D-997C-17FA-4E833763BD9C}"/>
              </a:ext>
            </a:extLst>
          </p:cNvPr>
          <p:cNvSpPr>
            <a:spLocks noGrp="1"/>
          </p:cNvSpPr>
          <p:nvPr>
            <p:ph type="title"/>
          </p:nvPr>
        </p:nvSpPr>
        <p:spPr>
          <a:xfrm>
            <a:off x="4968906" y="184410"/>
            <a:ext cx="7102102" cy="5674864"/>
          </a:xfrm>
          <a:noFill/>
          <a:ln w="19050">
            <a:noFill/>
            <a:prstDash val="dash"/>
          </a:ln>
        </p:spPr>
        <p:txBody>
          <a:bodyPr vert="horz" lIns="91440" tIns="45720" rIns="91440" bIns="45720" rtlCol="0" anchor="b">
            <a:noAutofit/>
          </a:bodyPr>
          <a:lstStyle/>
          <a:p>
            <a:pPr algn="just"/>
            <a:r>
              <a:rPr lang="x-none" sz="2000" cap="none" dirty="0">
                <a:latin typeface="Arial"/>
                <a:cs typeface="Arial"/>
              </a:rPr>
              <a:t>A 58 años del magnicidio del 2 de enero, aún se desconoce quién asesinó a Remón. Guizado escribiría, con los años su testimonio, declarándose inocente. Algunos letrados son del criterio que Guizado fue juzgado con suma rapidez; la imputación carecía de elementos probatorios suficientes y se cuestiona si la Asamblea tenía la potestad de juzgar al presidente como cómplice de un delito común. lo cierto es que la muerte de Remón agudizó las pugnas internas por el poder en un sector de la oligarquía tradicional agrupada en la coalición patriótica y Guizado seria separado del cargo, juzgado y condenado en un lapso de tres meses, abriendo el camino presidencial de Arias Espinosa,</a:t>
            </a:r>
          </a:p>
          <a:p>
            <a:pPr algn="just"/>
            <a:endParaRPr lang="en-US" sz="1600"/>
          </a:p>
        </p:txBody>
      </p:sp>
      <p:sp useBgFill="1">
        <p:nvSpPr>
          <p:cNvPr id="41" name="Rectangle 40">
            <a:extLst>
              <a:ext uri="{FF2B5EF4-FFF2-40B4-BE49-F238E27FC236}">
                <a16:creationId xmlns:a16="http://schemas.microsoft.com/office/drawing/2014/main" xmlns="" id="{AB1DF3B3-9DBC-445D-AE4E-A62E5A9B85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9663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5" descr="Imagen que contiene exterior, persona, hombre, mujer&#10;&#10;Descripción generada automáticamente">
            <a:extLst>
              <a:ext uri="{FF2B5EF4-FFF2-40B4-BE49-F238E27FC236}">
                <a16:creationId xmlns:a16="http://schemas.microsoft.com/office/drawing/2014/main" xmlns="" id="{251C7672-2372-381A-48CF-EF27DF1E5163}"/>
              </a:ext>
            </a:extLst>
          </p:cNvPr>
          <p:cNvPicPr>
            <a:picLocks noChangeAspect="1"/>
          </p:cNvPicPr>
          <p:nvPr/>
        </p:nvPicPr>
        <p:blipFill rotWithShape="1">
          <a:blip r:embed="rId4"/>
          <a:srcRect l="15524" r="14364" b="1"/>
          <a:stretch/>
        </p:blipFill>
        <p:spPr>
          <a:xfrm>
            <a:off x="-4" y="10"/>
            <a:ext cx="4654291" cy="6857990"/>
          </a:xfrm>
          <a:prstGeom prst="rect">
            <a:avLst/>
          </a:prstGeom>
        </p:spPr>
      </p:pic>
      <p:sp>
        <p:nvSpPr>
          <p:cNvPr id="43" name="Rectangle 42">
            <a:extLst>
              <a:ext uri="{FF2B5EF4-FFF2-40B4-BE49-F238E27FC236}">
                <a16:creationId xmlns:a16="http://schemas.microsoft.com/office/drawing/2014/main" xmlns="" id="{F51F80E8-0CAC-410E-B59A-29FDDC357E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3207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46842076-2718-DA8A-D429-15C242C24488}"/>
              </a:ext>
            </a:extLst>
          </p:cNvPr>
          <p:cNvSpPr>
            <a:spLocks noGrp="1"/>
          </p:cNvSpPr>
          <p:nvPr>
            <p:ph type="title"/>
          </p:nvPr>
        </p:nvSpPr>
        <p:spPr>
          <a:xfrm>
            <a:off x="2895600" y="764373"/>
            <a:ext cx="8610600" cy="1293028"/>
          </a:xfrm>
        </p:spPr>
        <p:txBody>
          <a:bodyPr vert="horz" lIns="91440" tIns="45720" rIns="91440" bIns="45720" rtlCol="0" anchor="ctr">
            <a:normAutofit/>
          </a:bodyPr>
          <a:lstStyle/>
          <a:p>
            <a:endParaRPr lang="en-US" kern="1200" cap="all" baseline="0" dirty="0">
              <a:solidFill>
                <a:schemeClr val="tx1"/>
              </a:solidFill>
              <a:latin typeface="+mj-lt"/>
              <a:ea typeface="+mj-ea"/>
              <a:cs typeface="+mj-cs"/>
            </a:endParaRPr>
          </a:p>
          <a:p>
            <a:endParaRPr lang="en-US" kern="1200" cap="all" baseline="0" dirty="0">
              <a:solidFill>
                <a:schemeClr val="tx1"/>
              </a:solidFill>
              <a:latin typeface="+mj-lt"/>
              <a:ea typeface="+mj-ea"/>
              <a:cs typeface="+mj-cs"/>
            </a:endParaRPr>
          </a:p>
          <a:p>
            <a:endParaRPr lang="en-US" kern="1200" cap="all" baseline="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xmlns="" id="{C2871B7C-1334-3EC1-E8D4-C3518F9E7FC6}"/>
              </a:ext>
            </a:extLst>
          </p:cNvPr>
          <p:cNvSpPr txBox="1"/>
          <p:nvPr/>
        </p:nvSpPr>
        <p:spPr>
          <a:xfrm>
            <a:off x="231635" y="1303164"/>
            <a:ext cx="6377316" cy="491552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just" defTabSz="914400">
              <a:lnSpc>
                <a:spcPct val="90000"/>
              </a:lnSpc>
              <a:spcAft>
                <a:spcPts val="600"/>
              </a:spcAft>
            </a:pPr>
            <a:r>
              <a:rPr lang="es-CO" dirty="0"/>
              <a:t>E</a:t>
            </a:r>
            <a:r>
              <a:rPr lang="es-CO" sz="2000" dirty="0">
                <a:latin typeface="Arial"/>
                <a:cs typeface="Arial"/>
              </a:rPr>
              <a:t>l Doctor Carlos Iván Zúñiga analiza la crisis oligárquica de esa época es un escrito “El Frente Patriótico y las crisis del cuarenta´” Lo que ocurrió entre 1949 y 1955 fueron momentos tan convulsos o dramáticos como los anteriores. Hubo derrocamiento de Presidentes, fraude, frustraciones, saturación de intrigas, magnicidios y juicios políticos que terminaron en verdaderos "magnicidios" judiciales. Entonces, específicamente en el año 1952, La Policía Nacional dejó de estar detrás del trono para ejercer directamente, sin intermediarios, el poder real. Fueron los antecedentes escalofriantes de 1968”.</a:t>
            </a:r>
          </a:p>
        </p:txBody>
      </p:sp>
      <p:pic>
        <p:nvPicPr>
          <p:cNvPr id="5" name="Imagen 5" descr="Foto en blanco y negro de un grupo de personas posando para una foto&#10;&#10;Descripción generada automáticamente">
            <a:extLst>
              <a:ext uri="{FF2B5EF4-FFF2-40B4-BE49-F238E27FC236}">
                <a16:creationId xmlns:a16="http://schemas.microsoft.com/office/drawing/2014/main" xmlns="" id="{976EAD06-D357-3561-9FF1-F44439960694}"/>
              </a:ext>
            </a:extLst>
          </p:cNvPr>
          <p:cNvPicPr>
            <a:picLocks noChangeAspect="1"/>
          </p:cNvPicPr>
          <p:nvPr/>
        </p:nvPicPr>
        <p:blipFill>
          <a:blip r:embed="rId3"/>
          <a:stretch>
            <a:fillRect/>
          </a:stretch>
        </p:blipFill>
        <p:spPr>
          <a:xfrm>
            <a:off x="7790132" y="1793695"/>
            <a:ext cx="4118634" cy="4209253"/>
          </a:xfrm>
          <a:prstGeom prst="rect">
            <a:avLst/>
          </a:prstGeom>
        </p:spPr>
      </p:pic>
    </p:spTree>
    <p:extLst>
      <p:ext uri="{BB962C8B-B14F-4D97-AF65-F5344CB8AC3E}">
        <p14:creationId xmlns:p14="http://schemas.microsoft.com/office/powerpoint/2010/main" xmlns="" val="237628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12" name="Rectangle 11">
            <a:extLst>
              <a:ext uri="{FF2B5EF4-FFF2-40B4-BE49-F238E27FC236}">
                <a16:creationId xmlns:a16="http://schemas.microsoft.com/office/drawing/2014/main" xmlns="" id="{C8EB467E-92F8-4C37-AB39-1F709B6E3D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46103" y="0"/>
            <a:ext cx="5445897"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7774E4DF-A4A4-424A-F328-F68137567F49}"/>
              </a:ext>
            </a:extLst>
          </p:cNvPr>
          <p:cNvSpPr>
            <a:spLocks noGrp="1"/>
          </p:cNvSpPr>
          <p:nvPr>
            <p:ph type="title"/>
          </p:nvPr>
        </p:nvSpPr>
        <p:spPr>
          <a:xfrm>
            <a:off x="7056808" y="673240"/>
            <a:ext cx="4510994" cy="3446373"/>
          </a:xfrm>
          <a:noFill/>
          <a:ln w="19050">
            <a:noFill/>
            <a:prstDash val="dash"/>
          </a:ln>
        </p:spPr>
        <p:txBody>
          <a:bodyPr vert="horz" lIns="91440" tIns="45720" rIns="91440" bIns="45720" rtlCol="0" anchor="b">
            <a:normAutofit/>
          </a:bodyPr>
          <a:lstStyle/>
          <a:p>
            <a:pPr algn="just"/>
            <a:r>
              <a:rPr lang="es-VE" sz="2000" cap="none" dirty="0">
                <a:solidFill>
                  <a:schemeClr val="bg1"/>
                </a:solidFill>
                <a:latin typeface="Arial"/>
                <a:cs typeface="Arial"/>
              </a:rPr>
              <a:t>En mayo de 1952, el pueblo acude a las urnas para escoger al Presidente de la Nación. los principales candidatos a la Presidencia de la República fueron: José Remón Cantera y Roberto f. Chiari, el primero apoyado por la Coalición Patriótica Nacional y el segundo por el liberalismo. Remón gana las elecciones al tenor de las tradicionales denuncias de fraude</a:t>
            </a:r>
            <a:r>
              <a:rPr lang="en-US" sz="1600" dirty="0">
                <a:solidFill>
                  <a:schemeClr val="bg1"/>
                </a:solidFill>
              </a:rPr>
              <a:t>.</a:t>
            </a:r>
            <a:endParaRPr lang="es-ES">
              <a:solidFill>
                <a:schemeClr val="bg1"/>
              </a:solidFill>
            </a:endParaRPr>
          </a:p>
          <a:p>
            <a:endParaRPr lang="en-US" sz="1600">
              <a:solidFill>
                <a:schemeClr val="bg1"/>
              </a:solidFill>
            </a:endParaRPr>
          </a:p>
        </p:txBody>
      </p:sp>
      <p:pic>
        <p:nvPicPr>
          <p:cNvPr id="14" name="Picture 13">
            <a:extLst>
              <a:ext uri="{FF2B5EF4-FFF2-40B4-BE49-F238E27FC236}">
                <a16:creationId xmlns:a16="http://schemas.microsoft.com/office/drawing/2014/main" xmlns="" id="{5FBC1FC1-1A8E-4E2F-8767-4A27F827FA8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16" name="Rectangle 15">
            <a:extLst>
              <a:ext uri="{FF2B5EF4-FFF2-40B4-BE49-F238E27FC236}">
                <a16:creationId xmlns:a16="http://schemas.microsoft.com/office/drawing/2014/main" xmlns="" id="{898EC202-A8D7-48E5-B77E-9F1371E45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7462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ounded Rectangle 11">
            <a:extLst>
              <a:ext uri="{FF2B5EF4-FFF2-40B4-BE49-F238E27FC236}">
                <a16:creationId xmlns:a16="http://schemas.microsoft.com/office/drawing/2014/main" xmlns="" id="{1390C025-A9B7-459A-A7D1-D5DD690F9F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7" y="643464"/>
            <a:ext cx="5459429" cy="5571072"/>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Un hombre con traje y corbata&#10;&#10;Descripción generada automáticamente">
            <a:extLst>
              <a:ext uri="{FF2B5EF4-FFF2-40B4-BE49-F238E27FC236}">
                <a16:creationId xmlns:a16="http://schemas.microsoft.com/office/drawing/2014/main" xmlns="" id="{6B0F4118-FE7B-5455-0E5D-5D8EEDD654A5}"/>
              </a:ext>
            </a:extLst>
          </p:cNvPr>
          <p:cNvPicPr>
            <a:picLocks noChangeAspect="1"/>
          </p:cNvPicPr>
          <p:nvPr/>
        </p:nvPicPr>
        <p:blipFill>
          <a:blip r:embed="rId4"/>
          <a:stretch>
            <a:fillRect/>
          </a:stretch>
        </p:blipFill>
        <p:spPr>
          <a:xfrm>
            <a:off x="1441375" y="1286928"/>
            <a:ext cx="3869550" cy="4284145"/>
          </a:xfrm>
          <a:prstGeom prst="rect">
            <a:avLst/>
          </a:prstGeom>
        </p:spPr>
      </p:pic>
    </p:spTree>
    <p:extLst>
      <p:ext uri="{BB962C8B-B14F-4D97-AF65-F5344CB8AC3E}">
        <p14:creationId xmlns:p14="http://schemas.microsoft.com/office/powerpoint/2010/main" xmlns="" val="98926114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0BDB3F-A2B0-A7F2-1D27-59EE653A5534}"/>
              </a:ext>
            </a:extLst>
          </p:cNvPr>
          <p:cNvSpPr>
            <a:spLocks noGrp="1"/>
          </p:cNvSpPr>
          <p:nvPr>
            <p:ph type="title"/>
          </p:nvPr>
        </p:nvSpPr>
        <p:spPr>
          <a:xfrm>
            <a:off x="685800" y="264702"/>
            <a:ext cx="8476891" cy="1551637"/>
          </a:xfrm>
        </p:spPr>
        <p:txBody>
          <a:bodyPr/>
          <a:lstStyle/>
          <a:p>
            <a:pPr algn="just"/>
            <a:r>
              <a:rPr lang="es-ES" sz="4800" dirty="0"/>
              <a:t>  </a:t>
            </a:r>
            <a:r>
              <a:rPr lang="es-ES" sz="4800" dirty="0">
                <a:latin typeface="Arial"/>
                <a:cs typeface="Arial"/>
              </a:rPr>
              <a:t>  I</a:t>
            </a:r>
            <a:r>
              <a:rPr lang="es-ES" sz="4800" cap="none" dirty="0">
                <a:latin typeface="Arial"/>
                <a:cs typeface="Arial"/>
              </a:rPr>
              <a:t>mágenes de</a:t>
            </a:r>
            <a:r>
              <a:rPr lang="es-ES" sz="4800" dirty="0">
                <a:latin typeface="Arial"/>
                <a:cs typeface="Arial"/>
              </a:rPr>
              <a:t> C</a:t>
            </a:r>
            <a:r>
              <a:rPr lang="es-ES" sz="4800" cap="none" dirty="0">
                <a:latin typeface="Arial"/>
                <a:cs typeface="Arial"/>
              </a:rPr>
              <a:t>ortesía</a:t>
            </a:r>
            <a:endParaRPr lang="es-ES"/>
          </a:p>
        </p:txBody>
      </p:sp>
      <p:sp>
        <p:nvSpPr>
          <p:cNvPr id="3" name="Marcador de texto 2">
            <a:extLst>
              <a:ext uri="{FF2B5EF4-FFF2-40B4-BE49-F238E27FC236}">
                <a16:creationId xmlns:a16="http://schemas.microsoft.com/office/drawing/2014/main" xmlns="" id="{C7D1B8A2-CF8E-70ED-A180-F6AB9F0A6277}"/>
              </a:ext>
            </a:extLst>
          </p:cNvPr>
          <p:cNvSpPr>
            <a:spLocks noGrp="1"/>
          </p:cNvSpPr>
          <p:nvPr>
            <p:ph type="body" sz="half" idx="2"/>
          </p:nvPr>
        </p:nvSpPr>
        <p:spPr>
          <a:xfrm>
            <a:off x="305600" y="1593171"/>
            <a:ext cx="10849383" cy="4751557"/>
          </a:xfrm>
        </p:spPr>
        <p:txBody>
          <a:bodyPr/>
          <a:lstStyle/>
          <a:p>
            <a:pPr algn="just"/>
            <a:r>
              <a:rPr lang="es-ES" sz="2000" dirty="0">
                <a:ea typeface="+mn-lt"/>
                <a:cs typeface="+mn-lt"/>
                <a:hlinkClick r:id="rId2">
                  <a:extLst>
                    <a:ext uri="{A12FA001-AC4F-418D-AE19-62706E023703}">
                      <ahyp:hlinkClr xmlns:ahyp="http://schemas.microsoft.com/office/drawing/2018/hyperlinkcolor" xmlns="" val="tx"/>
                    </a:ext>
                  </a:extLst>
                </a:hlinkClick>
              </a:rPr>
              <a:t>https://www.ecured.cu/Jos%C3%A9_Antonio_Rem%C3%B3n_Cantera</a:t>
            </a:r>
            <a:endParaRPr lang="es-ES">
              <a:hlinkClick r:id="rId2">
                <a:extLst>
                  <a:ext uri="{A12FA001-AC4F-418D-AE19-62706E023703}">
                    <ahyp:hlinkClr xmlns:ahyp="http://schemas.microsoft.com/office/drawing/2018/hyperlinkcolor" xmlns="" val="tx"/>
                  </a:ext>
                </a:extLst>
              </a:hlinkClick>
            </a:endParaRPr>
          </a:p>
          <a:p>
            <a:pPr algn="just"/>
            <a:r>
              <a:rPr lang="es-ES" sz="2000" dirty="0">
                <a:ea typeface="+mn-lt"/>
                <a:cs typeface="+mn-lt"/>
                <a:hlinkClick r:id="rId3">
                  <a:extLst>
                    <a:ext uri="{A12FA001-AC4F-418D-AE19-62706E023703}">
                      <ahyp:hlinkClr xmlns:ahyp="http://schemas.microsoft.com/office/drawing/2018/hyperlinkcolor" xmlns="" val="tx"/>
                    </a:ext>
                  </a:extLst>
                </a:hlinkClick>
              </a:rPr>
              <a:t>https://introduccionalahistoriajvg.wordpress.com/2014/04/28/%E2%9E%BB-celestino-andres-arauz-1950/</a:t>
            </a:r>
            <a:endParaRPr lang="es-ES">
              <a:hlinkClick r:id="rId3">
                <a:extLst>
                  <a:ext uri="{A12FA001-AC4F-418D-AE19-62706E023703}">
                    <ahyp:hlinkClr xmlns:ahyp="http://schemas.microsoft.com/office/drawing/2018/hyperlinkcolor" xmlns="" val="tx"/>
                  </a:ext>
                </a:extLst>
              </a:hlinkClick>
            </a:endParaRPr>
          </a:p>
          <a:p>
            <a:pPr algn="just"/>
            <a:r>
              <a:rPr lang="es-ES" sz="2000" dirty="0">
                <a:ea typeface="+mn-lt"/>
                <a:cs typeface="+mn-lt"/>
                <a:hlinkClick r:id="rId4">
                  <a:extLst>
                    <a:ext uri="{A12FA001-AC4F-418D-AE19-62706E023703}">
                      <ahyp:hlinkClr xmlns:ahyp="http://schemas.microsoft.com/office/drawing/2018/hyperlinkcolor" xmlns="" val="tx"/>
                    </a:ext>
                  </a:extLst>
                </a:hlinkClick>
              </a:rPr>
              <a:t>https://www.lineasdeltiempo.com/p/jose-ramon-guizado.html</a:t>
            </a:r>
            <a:endParaRPr lang="es-ES">
              <a:hlinkClick r:id="rId4">
                <a:extLst>
                  <a:ext uri="{A12FA001-AC4F-418D-AE19-62706E023703}">
                    <ahyp:hlinkClr xmlns:ahyp="http://schemas.microsoft.com/office/drawing/2018/hyperlinkcolor" xmlns="" val="tx"/>
                  </a:ext>
                </a:extLst>
              </a:hlinkClick>
            </a:endParaRPr>
          </a:p>
          <a:p>
            <a:pPr algn="just"/>
            <a:r>
              <a:rPr lang="es-ES" sz="2000" dirty="0">
                <a:ea typeface="+mn-lt"/>
                <a:cs typeface="+mn-lt"/>
                <a:hlinkClick r:id="rId5">
                  <a:extLst>
                    <a:ext uri="{A12FA001-AC4F-418D-AE19-62706E023703}">
                      <ahyp:hlinkClr xmlns:ahyp="http://schemas.microsoft.com/office/drawing/2018/hyperlinkcolor" xmlns="" val="tx"/>
                    </a:ext>
                  </a:extLst>
                </a:hlinkClick>
              </a:rPr>
              <a:t>https://es.wikipedia.org/wiki/Roberto_F._Chiari</a:t>
            </a:r>
            <a:endParaRPr lang="es-ES">
              <a:hlinkClick r:id="rId5">
                <a:extLst>
                  <a:ext uri="{A12FA001-AC4F-418D-AE19-62706E023703}">
                    <ahyp:hlinkClr xmlns:ahyp="http://schemas.microsoft.com/office/drawing/2018/hyperlinkcolor" xmlns="" val="tx"/>
                  </a:ext>
                </a:extLst>
              </a:hlinkClick>
            </a:endParaRPr>
          </a:p>
          <a:p>
            <a:pPr algn="just"/>
            <a:r>
              <a:rPr lang="es-ES" sz="2000" dirty="0">
                <a:ea typeface="+mn-lt"/>
                <a:cs typeface="+mn-lt"/>
                <a:hlinkClick r:id="rId6">
                  <a:extLst>
                    <a:ext uri="{A12FA001-AC4F-418D-AE19-62706E023703}">
                      <ahyp:hlinkClr xmlns:ahyp="http://schemas.microsoft.com/office/drawing/2018/hyperlinkcolor" xmlns="" val="tx"/>
                    </a:ext>
                  </a:extLst>
                </a:hlinkClick>
              </a:rPr>
              <a:t>https://www.pngwing.com/en/free-png-ywguw</a:t>
            </a:r>
            <a:endParaRPr lang="es-ES">
              <a:hlinkClick r:id="rId6">
                <a:extLst>
                  <a:ext uri="{A12FA001-AC4F-418D-AE19-62706E023703}">
                    <ahyp:hlinkClr xmlns:ahyp="http://schemas.microsoft.com/office/drawing/2018/hyperlinkcolor" xmlns="" val="tx"/>
                  </a:ext>
                </a:extLst>
              </a:hlinkClick>
            </a:endParaRPr>
          </a:p>
          <a:p>
            <a:pPr algn="just"/>
            <a:r>
              <a:rPr lang="es-ES" sz="2000" dirty="0">
                <a:ea typeface="+mn-lt"/>
                <a:cs typeface="+mn-lt"/>
                <a:hlinkClick r:id="rId7">
                  <a:extLst>
                    <a:ext uri="{A12FA001-AC4F-418D-AE19-62706E023703}">
                      <ahyp:hlinkClr xmlns:ahyp="http://schemas.microsoft.com/office/drawing/2018/hyperlinkcolor" xmlns="" val="tx"/>
                    </a:ext>
                  </a:extLst>
                </a:hlinkClick>
              </a:rPr>
              <a:t>https://www.pinterest.es/albertogarnu/imperialismo/</a:t>
            </a:r>
            <a:endParaRPr lang="es-ES">
              <a:hlinkClick r:id="rId7">
                <a:extLst>
                  <a:ext uri="{A12FA001-AC4F-418D-AE19-62706E023703}">
                    <ahyp:hlinkClr xmlns:ahyp="http://schemas.microsoft.com/office/drawing/2018/hyperlinkcolor" xmlns="" val="tx"/>
                  </a:ext>
                </a:extLst>
              </a:hlinkClick>
            </a:endParaRPr>
          </a:p>
          <a:p>
            <a:pPr algn="just"/>
            <a:r>
              <a:rPr lang="es-ES" sz="2000" dirty="0">
                <a:ea typeface="+mn-lt"/>
                <a:cs typeface="+mn-lt"/>
                <a:hlinkClick r:id="rId8">
                  <a:extLst>
                    <a:ext uri="{A12FA001-AC4F-418D-AE19-62706E023703}">
                      <ahyp:hlinkClr xmlns:ahyp="http://schemas.microsoft.com/office/drawing/2018/hyperlinkcolor" xmlns="" val="tx"/>
                    </a:ext>
                  </a:extLst>
                </a:hlinkClick>
              </a:rPr>
              <a:t>https://es.lovepik.com/image-401479959/cartoon-guard-of-honor.html</a:t>
            </a:r>
            <a:endParaRPr lang="es-ES">
              <a:hlinkClick r:id="rId8">
                <a:extLst>
                  <a:ext uri="{A12FA001-AC4F-418D-AE19-62706E023703}">
                    <ahyp:hlinkClr xmlns:ahyp="http://schemas.microsoft.com/office/drawing/2018/hyperlinkcolor" xmlns="" val="tx"/>
                  </a:ext>
                </a:extLst>
              </a:hlinkClick>
            </a:endParaRPr>
          </a:p>
          <a:p>
            <a:pPr algn="just"/>
            <a:r>
              <a:rPr lang="es-ES" sz="2000" dirty="0">
                <a:ea typeface="+mn-lt"/>
                <a:cs typeface="+mn-lt"/>
                <a:hlinkClick r:id="rId9">
                  <a:extLst>
                    <a:ext uri="{A12FA001-AC4F-418D-AE19-62706E023703}">
                      <ahyp:hlinkClr xmlns:ahyp="http://schemas.microsoft.com/office/drawing/2018/hyperlinkcolor" xmlns="" val="tx"/>
                    </a:ext>
                  </a:extLst>
                </a:hlinkClick>
              </a:rPr>
              <a:t>https://twitter.com/Liberacion_Nac/with_replies</a:t>
            </a:r>
            <a:endParaRPr lang="es-ES">
              <a:hlinkClick r:id="rId9">
                <a:extLst>
                  <a:ext uri="{A12FA001-AC4F-418D-AE19-62706E023703}">
                    <ahyp:hlinkClr xmlns:ahyp="http://schemas.microsoft.com/office/drawing/2018/hyperlinkcolor" xmlns="" val="tx"/>
                  </a:ext>
                </a:extLst>
              </a:hlinkClick>
            </a:endParaRPr>
          </a:p>
          <a:p>
            <a:pPr algn="just"/>
            <a:r>
              <a:rPr lang="es-ES" sz="2000" dirty="0">
                <a:ea typeface="+mn-lt"/>
                <a:cs typeface="+mn-lt"/>
                <a:hlinkClick r:id="rId10">
                  <a:extLst>
                    <a:ext uri="{A12FA001-AC4F-418D-AE19-62706E023703}">
                      <ahyp:hlinkClr xmlns:ahyp="http://schemas.microsoft.com/office/drawing/2018/hyperlinkcolor" xmlns="" val="tx"/>
                    </a:ext>
                  </a:extLst>
                </a:hlinkClick>
              </a:rPr>
              <a:t>https://www.panamaviejaescuela.com/asesinato-jose-antonio-remon-cantera/</a:t>
            </a:r>
            <a:endParaRPr lang="es-ES">
              <a:hlinkClick r:id="rId10">
                <a:extLst>
                  <a:ext uri="{A12FA001-AC4F-418D-AE19-62706E023703}">
                    <ahyp:hlinkClr xmlns:ahyp="http://schemas.microsoft.com/office/drawing/2018/hyperlinkcolor" xmlns="" val="tx"/>
                  </a:ext>
                </a:extLst>
              </a:hlinkClick>
            </a:endParaRPr>
          </a:p>
        </p:txBody>
      </p:sp>
    </p:spTree>
    <p:extLst>
      <p:ext uri="{BB962C8B-B14F-4D97-AF65-F5344CB8AC3E}">
        <p14:creationId xmlns:p14="http://schemas.microsoft.com/office/powerpoint/2010/main" xmlns="" val="384177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F8FFB4-741E-C7E9-5733-98724E4281B0}"/>
              </a:ext>
            </a:extLst>
          </p:cNvPr>
          <p:cNvSpPr>
            <a:spLocks noGrp="1"/>
          </p:cNvSpPr>
          <p:nvPr>
            <p:ph type="title"/>
          </p:nvPr>
        </p:nvSpPr>
        <p:spPr>
          <a:xfrm>
            <a:off x="336431" y="563092"/>
            <a:ext cx="11414184" cy="6066309"/>
          </a:xfrm>
        </p:spPr>
        <p:txBody>
          <a:bodyPr>
            <a:normAutofit fontScale="90000"/>
          </a:bodyPr>
          <a:lstStyle/>
          <a:p>
            <a:pPr algn="just"/>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hlinkClick r:id="rId2">
                  <a:extLst>
                    <a:ext uri="{A12FA001-AC4F-418D-AE19-62706E023703}">
                      <ahyp:hlinkClr xmlns:ahyp="http://schemas.microsoft.com/office/drawing/2018/hyperlinkcolor" xmlns="" val="tx"/>
                    </a:ext>
                  </a:extLst>
                </a:hlinkClick>
              </a:rPr>
              <a:t>https://www.laestrella.com.pa/nacional/220903/pensamientos-doctor-carlos-ivan-zuniga</a:t>
            </a:r>
            <a:endParaRPr lang="es-ES" sz="2000" cap="none" dirty="0">
              <a:latin typeface="Arial"/>
              <a:cs typeface="Arial"/>
              <a:hlinkClick r:id="rId2">
                <a:extLst>
                  <a:ext uri="{A12FA001-AC4F-418D-AE19-62706E023703}">
                    <ahyp:hlinkClr xmlns:ahyp="http://schemas.microsoft.com/office/drawing/2018/hyperlinkcolor" xmlns="" val="tx"/>
                  </a:ext>
                </a:extLst>
              </a:hlinkClick>
            </a:endParaRPr>
          </a:p>
          <a:p>
            <a:pPr algn="just"/>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hlinkClick r:id="rId3">
                  <a:extLst>
                    <a:ext uri="{A12FA001-AC4F-418D-AE19-62706E023703}">
                      <ahyp:hlinkClr xmlns:ahyp="http://schemas.microsoft.com/office/drawing/2018/hyperlinkcolor" xmlns="" val="tx"/>
                    </a:ext>
                  </a:extLst>
                </a:hlinkClick>
              </a:rPr>
              <a:t>https://podcasts.google.com/search/corte%20suprema%20de%20justicia</a:t>
            </a:r>
            <a:endParaRPr lang="es-ES" sz="2000" cap="none" dirty="0">
              <a:latin typeface="Arial"/>
              <a:cs typeface="Arial"/>
              <a:hlinkClick r:id="rId3">
                <a:extLst>
                  <a:ext uri="{A12FA001-AC4F-418D-AE19-62706E023703}">
                    <ahyp:hlinkClr xmlns:ahyp="http://schemas.microsoft.com/office/drawing/2018/hyperlinkcolor" xmlns="" val="tx"/>
                  </a:ext>
                </a:extLst>
              </a:hlinkClick>
            </a:endParaRPr>
          </a:p>
          <a:p>
            <a:pPr algn="just"/>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hlinkClick r:id="rId4">
                  <a:extLst>
                    <a:ext uri="{A12FA001-AC4F-418D-AE19-62706E023703}">
                      <ahyp:hlinkClr xmlns:ahyp="http://schemas.microsoft.com/office/drawing/2018/hyperlinkcolor" xmlns="" val="tx"/>
                    </a:ext>
                  </a:extLst>
                </a:hlinkClick>
              </a:rPr>
              <a:t>https://eduardomorgan.com/</a:t>
            </a:r>
            <a:endParaRPr lang="es-ES" sz="2000" cap="none" dirty="0">
              <a:latin typeface="Arial"/>
              <a:cs typeface="Arial"/>
              <a:hlinkClick r:id="rId4">
                <a:extLst>
                  <a:ext uri="{A12FA001-AC4F-418D-AE19-62706E023703}">
                    <ahyp:hlinkClr xmlns:ahyp="http://schemas.microsoft.com/office/drawing/2018/hyperlinkcolor" xmlns="" val="tx"/>
                  </a:ext>
                </a:extLst>
              </a:hlinkClick>
            </a:endParaRPr>
          </a:p>
          <a:p>
            <a:pPr algn="just"/>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hlinkClick r:id="rId5">
                  <a:extLst>
                    <a:ext uri="{A12FA001-AC4F-418D-AE19-62706E023703}">
                      <ahyp:hlinkClr xmlns:ahyp="http://schemas.microsoft.com/office/drawing/2018/hyperlinkcolor" xmlns="" val="tx"/>
                    </a:ext>
                  </a:extLst>
                </a:hlinkClick>
              </a:rPr>
              <a:t>https://publicandohistoria.com/articulos/dos-golpes-de-estado-y-un-millon-de-mentiras/</a:t>
            </a:r>
            <a:endParaRPr lang="es-ES" sz="2000" cap="none" dirty="0">
              <a:latin typeface="Arial"/>
              <a:cs typeface="Arial"/>
              <a:hlinkClick r:id="rId5">
                <a:extLst>
                  <a:ext uri="{A12FA001-AC4F-418D-AE19-62706E023703}">
                    <ahyp:hlinkClr xmlns:ahyp="http://schemas.microsoft.com/office/drawing/2018/hyperlinkcolor" xmlns="" val="tx"/>
                  </a:ext>
                </a:extLst>
              </a:hlinkClick>
            </a:endParaRPr>
          </a:p>
          <a:p>
            <a:pPr algn="just"/>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hlinkClick r:id="rId6">
                  <a:extLst>
                    <a:ext uri="{A12FA001-AC4F-418D-AE19-62706E023703}">
                      <ahyp:hlinkClr xmlns:ahyp="http://schemas.microsoft.com/office/drawing/2018/hyperlinkcolor" xmlns="" val="tx"/>
                    </a:ext>
                  </a:extLst>
                </a:hlinkClick>
              </a:rPr>
              <a:t>https://www.colegiojdcchitre.com/dr-jos%c3%a9-daniel-crespo</a:t>
            </a:r>
            <a:endParaRPr lang="es-ES" sz="2000" dirty="0">
              <a:latin typeface="Arial"/>
              <a:cs typeface="Arial"/>
              <a:hlinkClick r:id="rId6">
                <a:extLst>
                  <a:ext uri="{A12FA001-AC4F-418D-AE19-62706E023703}">
                    <ahyp:hlinkClr xmlns:ahyp="http://schemas.microsoft.com/office/drawing/2018/hyperlinkcolor" xmlns="" val="tx"/>
                  </a:ext>
                </a:extLst>
              </a:hlinkClick>
            </a:endParaRPr>
          </a:p>
          <a:p>
            <a:pPr algn="just"/>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hlinkClick r:id="rId7">
                  <a:extLst>
                    <a:ext uri="{A12FA001-AC4F-418D-AE19-62706E023703}">
                      <ahyp:hlinkClr xmlns:ahyp="http://schemas.microsoft.com/office/drawing/2018/hyperlinkcolor" xmlns="" val="tx"/>
                    </a:ext>
                  </a:extLst>
                </a:hlinkClick>
              </a:rPr>
              <a:t>https://www.penjurpanama.com/v2/index.php?option=com_content&amp;view=article&amp;id=76:carlos-ivan-zuniga&amp;catid=35:articulos</a:t>
            </a:r>
            <a:endParaRPr lang="es-ES" sz="2000" cap="none" dirty="0">
              <a:latin typeface="Arial"/>
              <a:cs typeface="Arial"/>
              <a:hlinkClick r:id="rId7">
                <a:extLst>
                  <a:ext uri="{A12FA001-AC4F-418D-AE19-62706E023703}">
                    <ahyp:hlinkClr xmlns:ahyp="http://schemas.microsoft.com/office/drawing/2018/hyperlinkcolor" xmlns="" val="tx"/>
                  </a:ext>
                </a:extLst>
              </a:hlinkClick>
            </a:endParaRPr>
          </a:p>
          <a:p>
            <a:pPr algn="just"/>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hlinkClick r:id="rId8">
                  <a:extLst>
                    <a:ext uri="{A12FA001-AC4F-418D-AE19-62706E023703}">
                      <ahyp:hlinkClr xmlns:ahyp="http://schemas.microsoft.com/office/drawing/2018/hyperlinkcolor" xmlns="" val="tx"/>
                    </a:ext>
                  </a:extLst>
                </a:hlinkClick>
              </a:rPr>
              <a:t>https://eju.tv/2023/02/arias-candidaturas-presidenciales-del-mas-son-muy-prematuras-hay-que-salvar-la-economia/</a:t>
            </a:r>
            <a:endParaRPr lang="es-ES" sz="2000" cap="none" dirty="0">
              <a:latin typeface="Arial"/>
              <a:cs typeface="Arial"/>
              <a:hlinkClick r:id="rId8">
                <a:extLst>
                  <a:ext uri="{A12FA001-AC4F-418D-AE19-62706E023703}">
                    <ahyp:hlinkClr xmlns:ahyp="http://schemas.microsoft.com/office/drawing/2018/hyperlinkcolor" xmlns="" val="tx"/>
                  </a:ext>
                </a:extLst>
              </a:hlinkClick>
            </a:endParaRPr>
          </a:p>
          <a:p>
            <a:pPr algn="just"/>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hlinkClick r:id="rId9">
                  <a:extLst>
                    <a:ext uri="{A12FA001-AC4F-418D-AE19-62706E023703}">
                      <ahyp:hlinkClr xmlns:ahyp="http://schemas.microsoft.com/office/drawing/2018/hyperlinkcolor" xmlns="" val="tx"/>
                    </a:ext>
                  </a:extLst>
                </a:hlinkClick>
              </a:rPr>
              <a:t>https://pa.linkedin.com/in/ismael-vallarino-29106072</a:t>
            </a:r>
            <a:endParaRPr lang="es-ES" sz="2000" cap="none" dirty="0">
              <a:latin typeface="Arial"/>
              <a:cs typeface="Arial"/>
              <a:hlinkClick r:id="rId9">
                <a:extLst>
                  <a:ext uri="{A12FA001-AC4F-418D-AE19-62706E023703}">
                    <ahyp:hlinkClr xmlns:ahyp="http://schemas.microsoft.com/office/drawing/2018/hyperlinkcolor" xmlns="" val="tx"/>
                  </a:ext>
                </a:extLst>
              </a:hlinkClick>
            </a:endParaRPr>
          </a:p>
          <a:p>
            <a:pPr algn="just"/>
            <a:r>
              <a:rPr lang="es-ES" sz="2000" cap="none" dirty="0">
                <a:latin typeface="Arial"/>
                <a:ea typeface="+mj-lt"/>
                <a:cs typeface="+mj-lt"/>
              </a:rPr>
              <a:t/>
            </a:r>
            <a:br>
              <a:rPr lang="es-ES" sz="2000" cap="none" dirty="0">
                <a:latin typeface="Arial"/>
                <a:ea typeface="+mj-lt"/>
                <a:cs typeface="+mj-lt"/>
              </a:rPr>
            </a:br>
            <a:r>
              <a:rPr lang="es-ES" sz="2000" cap="none" dirty="0">
                <a:latin typeface="Arial"/>
                <a:ea typeface="+mj-lt"/>
                <a:cs typeface="+mj-lt"/>
                <a:hlinkClick r:id="rId10">
                  <a:extLst>
                    <a:ext uri="{A12FA001-AC4F-418D-AE19-62706E023703}">
                      <ahyp:hlinkClr xmlns:ahyp="http://schemas.microsoft.com/office/drawing/2018/hyperlinkcolor" xmlns="" val="tx"/>
                    </a:ext>
                  </a:extLst>
                </a:hlinkClick>
              </a:rPr>
              <a:t>https://revistadecentroamerica.org/index.php/panama/19-panama-antecedentes-historicos-del-golpe-de-estado-de-1968</a:t>
            </a:r>
            <a:endParaRPr lang="es-ES" sz="2000" cap="none" dirty="0">
              <a:latin typeface="Arial"/>
              <a:cs typeface="Arial"/>
              <a:hlinkClick r:id="rId10">
                <a:extLst>
                  <a:ext uri="{A12FA001-AC4F-418D-AE19-62706E023703}">
                    <ahyp:hlinkClr xmlns:ahyp="http://schemas.microsoft.com/office/drawing/2018/hyperlinkcolor" xmlns="" val="tx"/>
                  </a:ext>
                </a:extLst>
              </a:hlinkClick>
            </a:endParaRPr>
          </a:p>
          <a:p>
            <a:endParaRPr lang="es-ES" dirty="0"/>
          </a:p>
        </p:txBody>
      </p:sp>
    </p:spTree>
    <p:extLst>
      <p:ext uri="{BB962C8B-B14F-4D97-AF65-F5344CB8AC3E}">
        <p14:creationId xmlns:p14="http://schemas.microsoft.com/office/powerpoint/2010/main" xmlns="" val="4116720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39" name="Picture 38">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5E9297AB-CD1F-5895-B2D6-57CE19FB83DA}"/>
              </a:ext>
            </a:extLst>
          </p:cNvPr>
          <p:cNvSpPr>
            <a:spLocks noGrp="1"/>
          </p:cNvSpPr>
          <p:nvPr>
            <p:ph type="title"/>
          </p:nvPr>
        </p:nvSpPr>
        <p:spPr>
          <a:xfrm>
            <a:off x="4126694" y="1803405"/>
            <a:ext cx="6966875" cy="1825096"/>
          </a:xfrm>
        </p:spPr>
        <p:txBody>
          <a:bodyPr vert="horz" lIns="91440" tIns="45720" rIns="91440" bIns="45720" rtlCol="0" anchor="b">
            <a:normAutofit/>
          </a:bodyPr>
          <a:lstStyle/>
          <a:p>
            <a:pPr algn="just"/>
            <a:r>
              <a:rPr lang="en-US" sz="6000" dirty="0"/>
              <a:t>     </a:t>
            </a:r>
            <a:r>
              <a:rPr lang="en-US" sz="6000" b="1" dirty="0"/>
              <a:t> M</a:t>
            </a:r>
            <a:r>
              <a:rPr lang="en-US" sz="4800" b="1" cap="none" dirty="0">
                <a:latin typeface="Arial"/>
                <a:cs typeface="Arial"/>
              </a:rPr>
              <a:t>uchas gracias </a:t>
            </a:r>
            <a:endParaRPr lang="es-ES"/>
          </a:p>
        </p:txBody>
      </p:sp>
      <p:pic>
        <p:nvPicPr>
          <p:cNvPr id="19" name="Graphic 18" descr="Smiling Face with No Fill">
            <a:extLst>
              <a:ext uri="{FF2B5EF4-FFF2-40B4-BE49-F238E27FC236}">
                <a16:creationId xmlns:a16="http://schemas.microsoft.com/office/drawing/2014/main" xmlns="" id="{7EE9E70A-B764-652F-C037-4B823F35F6C6}"/>
              </a:ext>
            </a:extLst>
          </p:cNvPr>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444752" y="1801368"/>
            <a:ext cx="2660904" cy="2660904"/>
          </a:xfrm>
          <a:prstGeom prst="rect">
            <a:avLst/>
          </a:prstGeom>
        </p:spPr>
      </p:pic>
    </p:spTree>
    <p:extLst>
      <p:ext uri="{BB962C8B-B14F-4D97-AF65-F5344CB8AC3E}">
        <p14:creationId xmlns:p14="http://schemas.microsoft.com/office/powerpoint/2010/main" xmlns="" val="260310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28"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CBA9F7D0-68F6-E33D-211B-345BDF1C8C08}"/>
              </a:ext>
            </a:extLst>
          </p:cNvPr>
          <p:cNvSpPr>
            <a:spLocks noGrp="1"/>
          </p:cNvSpPr>
          <p:nvPr>
            <p:ph type="title"/>
          </p:nvPr>
        </p:nvSpPr>
        <p:spPr>
          <a:xfrm>
            <a:off x="4687410" y="710726"/>
            <a:ext cx="6132990" cy="2917775"/>
          </a:xfrm>
        </p:spPr>
        <p:txBody>
          <a:bodyPr vert="horz" lIns="91440" tIns="45720" rIns="91440" bIns="45720" rtlCol="0" anchor="b">
            <a:noAutofit/>
          </a:bodyPr>
          <a:lstStyle/>
          <a:p>
            <a:pPr algn="just"/>
            <a:r>
              <a:rPr lang="es-CR" sz="2000" cap="none" dirty="0">
                <a:latin typeface="Arial"/>
                <a:cs typeface="Arial"/>
              </a:rPr>
              <a:t>El afianzamiento de Remón en el poder no era producto del azar, los historiadores celestino Andrés Araúz y patricia Pizzurno, esquematizan su dominio: “pemón era el hombre que Washington necesitaba en panamá para llevar adelante, con mano firme, los lineamientos de la Doctrina Truman. era el hombre ideal para gobernar en el contexto  de la Guerra fría en América Latina y los Estados Unidos  no lo iba a desaprovechar”.</a:t>
            </a:r>
            <a:endParaRPr lang="es-CR" dirty="0"/>
          </a:p>
          <a:p>
            <a:pPr algn="l"/>
            <a:endParaRPr lang="en-US" sz="1500"/>
          </a:p>
        </p:txBody>
      </p:sp>
      <p:pic>
        <p:nvPicPr>
          <p:cNvPr id="3" name="Imagen 3">
            <a:extLst>
              <a:ext uri="{FF2B5EF4-FFF2-40B4-BE49-F238E27FC236}">
                <a16:creationId xmlns:a16="http://schemas.microsoft.com/office/drawing/2014/main" xmlns="" id="{9CF8B2CB-0600-9FB9-573F-242FEB1C3B0C}"/>
              </a:ext>
            </a:extLst>
          </p:cNvPr>
          <p:cNvPicPr>
            <a:picLocks noChangeAspect="1"/>
          </p:cNvPicPr>
          <p:nvPr/>
        </p:nvPicPr>
        <p:blipFill rotWithShape="1">
          <a:blip r:embed="rId4"/>
          <a:srcRect t="4210" r="2" b="17896"/>
          <a:stretch/>
        </p:blipFill>
        <p:spPr>
          <a:xfrm>
            <a:off x="1441659" y="1543049"/>
            <a:ext cx="2662321" cy="2662321"/>
          </a:xfrm>
          <a:prstGeom prst="rect">
            <a:avLst/>
          </a:prstGeom>
        </p:spPr>
      </p:pic>
    </p:spTree>
    <p:extLst>
      <p:ext uri="{BB962C8B-B14F-4D97-AF65-F5344CB8AC3E}">
        <p14:creationId xmlns:p14="http://schemas.microsoft.com/office/powerpoint/2010/main" xmlns="" val="152205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A10C948C-83A8-49D2-D721-63CA5A88FC17}"/>
              </a:ext>
            </a:extLst>
          </p:cNvPr>
          <p:cNvSpPr>
            <a:spLocks noGrp="1"/>
          </p:cNvSpPr>
          <p:nvPr>
            <p:ph type="title"/>
          </p:nvPr>
        </p:nvSpPr>
        <p:spPr>
          <a:xfrm>
            <a:off x="291640" y="643464"/>
            <a:ext cx="5899521" cy="4552646"/>
          </a:xfrm>
          <a:noFill/>
          <a:ln w="19050">
            <a:noFill/>
            <a:prstDash val="dash"/>
          </a:ln>
        </p:spPr>
        <p:txBody>
          <a:bodyPr vert="horz" lIns="91440" tIns="45720" rIns="91440" bIns="45720" rtlCol="0" anchor="b">
            <a:noAutofit/>
          </a:bodyPr>
          <a:lstStyle/>
          <a:p>
            <a:pPr algn="just"/>
            <a:r>
              <a:rPr lang="es-CR" sz="2000" cap="none" dirty="0">
                <a:latin typeface="Arial"/>
                <a:cs typeface="Arial"/>
              </a:rPr>
              <a:t>Los estados unidos trazan la política de guerra fría al finalizar la segunda conflagración mundial, su fin era aplacar la evolución del comunismo en todos los rincones del planeta. el imperio del norte aplicaría esta política en américa latina por medios de alianzas con militares golpistas y reaccionarios, que con mano fuerte persiguieron a los movimientos progresistas de la región: Rafael Leonidas Trujillo (República dominicana), Alfredo Stroessner (Paraguay), Fulgencio Batista (Cuba), Anastasio Somoza (Nicaragua) y Castillo Armas en (Guatemala), </a:t>
            </a:r>
            <a:endParaRPr lang="es-CR" dirty="0"/>
          </a:p>
          <a:p>
            <a:endParaRPr lang="en-US" sz="2000" dirty="0">
              <a:latin typeface="Arial"/>
              <a:cs typeface="Arial"/>
            </a:endParaRPr>
          </a:p>
        </p:txBody>
      </p:sp>
      <p:pic>
        <p:nvPicPr>
          <p:cNvPr id="3" name="Imagen 3">
            <a:extLst>
              <a:ext uri="{FF2B5EF4-FFF2-40B4-BE49-F238E27FC236}">
                <a16:creationId xmlns:a16="http://schemas.microsoft.com/office/drawing/2014/main" xmlns="" id="{750160EE-1DB6-FCA0-9AF7-52719EE8AC48}"/>
              </a:ext>
            </a:extLst>
          </p:cNvPr>
          <p:cNvPicPr>
            <a:picLocks noChangeAspect="1"/>
          </p:cNvPicPr>
          <p:nvPr/>
        </p:nvPicPr>
        <p:blipFill>
          <a:blip r:embed="rId4"/>
          <a:stretch>
            <a:fillRect/>
          </a:stretch>
        </p:blipFill>
        <p:spPr>
          <a:xfrm>
            <a:off x="7097556" y="921330"/>
            <a:ext cx="3995973" cy="4273880"/>
          </a:xfrm>
          <a:prstGeom prst="rect">
            <a:avLst/>
          </a:prstGeom>
        </p:spPr>
      </p:pic>
    </p:spTree>
    <p:extLst>
      <p:ext uri="{BB962C8B-B14F-4D97-AF65-F5344CB8AC3E}">
        <p14:creationId xmlns:p14="http://schemas.microsoft.com/office/powerpoint/2010/main" xmlns="" val="216026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3CBEE545-EEC6-3123-E915-8EB4761510AE}"/>
              </a:ext>
            </a:extLst>
          </p:cNvPr>
          <p:cNvSpPr>
            <a:spLocks noGrp="1"/>
          </p:cNvSpPr>
          <p:nvPr>
            <p:ph type="title"/>
          </p:nvPr>
        </p:nvSpPr>
        <p:spPr>
          <a:xfrm>
            <a:off x="5248126" y="1257066"/>
            <a:ext cx="6621820" cy="3607889"/>
          </a:xfrm>
        </p:spPr>
        <p:txBody>
          <a:bodyPr vert="horz" lIns="91440" tIns="45720" rIns="91440" bIns="45720" rtlCol="0" anchor="b">
            <a:noAutofit/>
          </a:bodyPr>
          <a:lstStyle/>
          <a:p>
            <a:pPr algn="just"/>
            <a:r>
              <a:rPr lang="es-ES_tradnl" sz="2000" cap="none" dirty="0">
                <a:latin typeface="Arial"/>
                <a:cs typeface="Arial"/>
              </a:rPr>
              <a:t>son ejemplos de lo afirmado. José Antonio Remón  Cantera se sumaría a este número de mandatarios de línea dura y represiva, que no vieron obstáculo alguno para cambiar las estructuras vigentes con base en sus intereses. En Panamá, Remón elimina el concepto de Policía Nacional y crea la nomenclatura de Guardia Nacional (Ley 44 del 28 de diciembre de 1953), emulando a su par nicaragüense, y concluye enviar a la ilegalidad a aquellos partidos que no obtuvieron más de 45,000 votos en las elecciones de 1952.</a:t>
            </a:r>
            <a:endParaRPr lang="es-ES" dirty="0"/>
          </a:p>
          <a:p>
            <a:pPr algn="l"/>
            <a:endParaRPr lang="en-US" sz="1500"/>
          </a:p>
        </p:txBody>
      </p:sp>
      <p:pic>
        <p:nvPicPr>
          <p:cNvPr id="3" name="Imagen 3" descr="Logotipo&#10;&#10;Descripción generada automáticamente">
            <a:extLst>
              <a:ext uri="{FF2B5EF4-FFF2-40B4-BE49-F238E27FC236}">
                <a16:creationId xmlns:a16="http://schemas.microsoft.com/office/drawing/2014/main" xmlns="" id="{BF22C4BA-30CD-38EF-CE7A-CFD2B66A1D6C}"/>
              </a:ext>
            </a:extLst>
          </p:cNvPr>
          <p:cNvPicPr>
            <a:picLocks noChangeAspect="1"/>
          </p:cNvPicPr>
          <p:nvPr/>
        </p:nvPicPr>
        <p:blipFill rotWithShape="1">
          <a:blip r:embed="rId4"/>
          <a:srcRect l="4292" r="4499"/>
          <a:stretch/>
        </p:blipFill>
        <p:spPr>
          <a:xfrm>
            <a:off x="751546" y="1543049"/>
            <a:ext cx="3539339" cy="3870019"/>
          </a:xfrm>
          <a:prstGeom prst="rect">
            <a:avLst/>
          </a:prstGeom>
        </p:spPr>
      </p:pic>
    </p:spTree>
    <p:extLst>
      <p:ext uri="{BB962C8B-B14F-4D97-AF65-F5344CB8AC3E}">
        <p14:creationId xmlns:p14="http://schemas.microsoft.com/office/powerpoint/2010/main" xmlns="" val="33391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B00D5D2A-AE65-97D6-7A70-3766658B7031}"/>
              </a:ext>
            </a:extLst>
          </p:cNvPr>
          <p:cNvSpPr>
            <a:spLocks noGrp="1"/>
          </p:cNvSpPr>
          <p:nvPr>
            <p:ph type="title"/>
          </p:nvPr>
        </p:nvSpPr>
        <p:spPr>
          <a:xfrm>
            <a:off x="4227335" y="1443972"/>
            <a:ext cx="5514762" cy="3320340"/>
          </a:xfrm>
        </p:spPr>
        <p:txBody>
          <a:bodyPr vert="horz" lIns="91440" tIns="45720" rIns="91440" bIns="45720" rtlCol="0" anchor="b">
            <a:normAutofit/>
          </a:bodyPr>
          <a:lstStyle/>
          <a:p>
            <a:pPr algn="just"/>
            <a:r>
              <a:rPr lang="en-US" sz="1500" dirty="0"/>
              <a:t/>
            </a:r>
            <a:br>
              <a:rPr lang="en-US" sz="1500" dirty="0"/>
            </a:br>
            <a:r>
              <a:rPr lang="es-DO" sz="2000" cap="none" dirty="0">
                <a:latin typeface="Arial"/>
                <a:cs typeface="Arial"/>
              </a:rPr>
              <a:t>Uno de los colectivos que más sufrió estas medidas antagónicas fue el Partido del Pueblo, que quedó en la clandestinidad a raíz  de la vigencia de la ley 43 de 1953. en un pronunciamiento este partido definió el Remonismo como: “un tipo de política que remón llevo al poder cuando ocupo la Presidencia. Esa política fue la respuesta que los grupos más poderosos económica y políticamente en Panamá, en asocio con el imperialismo yanqui,</a:t>
            </a:r>
            <a:endParaRPr lang="es-ES" dirty="0"/>
          </a:p>
          <a:p>
            <a:pPr algn="l"/>
            <a:endParaRPr lang="en-US" sz="1500"/>
          </a:p>
        </p:txBody>
      </p:sp>
      <p:pic>
        <p:nvPicPr>
          <p:cNvPr id="3" name="Imagen 3">
            <a:extLst>
              <a:ext uri="{FF2B5EF4-FFF2-40B4-BE49-F238E27FC236}">
                <a16:creationId xmlns:a16="http://schemas.microsoft.com/office/drawing/2014/main" xmlns="" id="{3D6BF230-6C57-3C11-553B-97C06DD948FF}"/>
              </a:ext>
            </a:extLst>
          </p:cNvPr>
          <p:cNvPicPr>
            <a:picLocks noChangeAspect="1"/>
          </p:cNvPicPr>
          <p:nvPr/>
        </p:nvPicPr>
        <p:blipFill rotWithShape="1">
          <a:blip r:embed="rId4"/>
          <a:srcRect l="6035" r="-4" b="-4"/>
          <a:stretch/>
        </p:blipFill>
        <p:spPr>
          <a:xfrm>
            <a:off x="61433" y="1140483"/>
            <a:ext cx="3524963" cy="4143188"/>
          </a:xfrm>
          <a:prstGeom prst="rect">
            <a:avLst/>
          </a:prstGeom>
        </p:spPr>
      </p:pic>
    </p:spTree>
    <p:extLst>
      <p:ext uri="{BB962C8B-B14F-4D97-AF65-F5344CB8AC3E}">
        <p14:creationId xmlns:p14="http://schemas.microsoft.com/office/powerpoint/2010/main" xmlns="" val="137843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23" name="Picture 10">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ítulo 1">
            <a:extLst>
              <a:ext uri="{FF2B5EF4-FFF2-40B4-BE49-F238E27FC236}">
                <a16:creationId xmlns:a16="http://schemas.microsoft.com/office/drawing/2014/main" xmlns="" id="{206585A7-675E-07DA-E3A1-83D01A6EBD2D}"/>
              </a:ext>
            </a:extLst>
          </p:cNvPr>
          <p:cNvSpPr>
            <a:spLocks noGrp="1"/>
          </p:cNvSpPr>
          <p:nvPr>
            <p:ph type="title"/>
          </p:nvPr>
        </p:nvSpPr>
        <p:spPr>
          <a:xfrm>
            <a:off x="7056808" y="673240"/>
            <a:ext cx="4510994" cy="3446373"/>
          </a:xfrm>
          <a:noFill/>
          <a:ln w="19050">
            <a:noFill/>
            <a:prstDash val="dash"/>
          </a:ln>
        </p:spPr>
        <p:txBody>
          <a:bodyPr vert="horz" lIns="91440" tIns="45720" rIns="91440" bIns="45720" rtlCol="0" anchor="b">
            <a:normAutofit/>
          </a:bodyPr>
          <a:lstStyle/>
          <a:p>
            <a:pPr algn="just"/>
            <a:endParaRPr lang="en-US" sz="1600"/>
          </a:p>
          <a:p>
            <a:pPr algn="just"/>
            <a:r>
              <a:rPr lang="es-ES" sz="2000" cap="none" dirty="0">
                <a:latin typeface="Arial"/>
                <a:cs typeface="Arial"/>
              </a:rPr>
              <a:t> dieron a la situación panameña planteada en los último años de la década del 40 durante los cuales hubo un gran despertar democrático de las masas, creció nuestra conciencia anti - imperialista y se abrieron las posibilidades de un gran movimiento popular con miras a democratizar el país y a conseguir su liberación nacional</a:t>
            </a:r>
            <a:r>
              <a:rPr lang="en-US" sz="2000" dirty="0">
                <a:latin typeface="Arial"/>
                <a:cs typeface="Arial"/>
              </a:rPr>
              <a:t>”</a:t>
            </a:r>
            <a:r>
              <a:rPr lang="en-US" sz="1600" dirty="0"/>
              <a:t> </a:t>
            </a:r>
          </a:p>
          <a:p>
            <a:endParaRPr lang="en-US" sz="1600"/>
          </a:p>
        </p:txBody>
      </p:sp>
      <p:sp useBgFill="1">
        <p:nvSpPr>
          <p:cNvPr id="24" name="Rectangle 12">
            <a:extLst>
              <a:ext uri="{FF2B5EF4-FFF2-40B4-BE49-F238E27FC236}">
                <a16:creationId xmlns:a16="http://schemas.microsoft.com/office/drawing/2014/main" xmlns="" id="{A6621E27-B4D3-4EEA-8F4D-BB759FD24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5641" y="-1"/>
            <a:ext cx="5706359"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4">
            <a:extLst>
              <a:ext uri="{FF2B5EF4-FFF2-40B4-BE49-F238E27FC236}">
                <a16:creationId xmlns:a16="http://schemas.microsoft.com/office/drawing/2014/main" xmlns="" id="{9DCD9119-A5D2-4D09-BCB2-70ABD368DB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7462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Logotipo&#10;&#10;Descripción generada automáticamente">
            <a:extLst>
              <a:ext uri="{FF2B5EF4-FFF2-40B4-BE49-F238E27FC236}">
                <a16:creationId xmlns:a16="http://schemas.microsoft.com/office/drawing/2014/main" xmlns="" id="{3F92D241-CB9C-6DCC-5263-0D6DFBAD8C32}"/>
              </a:ext>
            </a:extLst>
          </p:cNvPr>
          <p:cNvPicPr>
            <a:picLocks noChangeAspect="1"/>
          </p:cNvPicPr>
          <p:nvPr/>
        </p:nvPicPr>
        <p:blipFill>
          <a:blip r:embed="rId4"/>
          <a:stretch>
            <a:fillRect/>
          </a:stretch>
        </p:blipFill>
        <p:spPr>
          <a:xfrm>
            <a:off x="643468" y="1156144"/>
            <a:ext cx="5475672" cy="4541585"/>
          </a:xfrm>
          <a:prstGeom prst="rect">
            <a:avLst/>
          </a:prstGeom>
        </p:spPr>
      </p:pic>
    </p:spTree>
    <p:extLst>
      <p:ext uri="{BB962C8B-B14F-4D97-AF65-F5344CB8AC3E}">
        <p14:creationId xmlns:p14="http://schemas.microsoft.com/office/powerpoint/2010/main" xmlns="" val="221388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17" name="Picture 9">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useBgFill="1">
        <p:nvSpPr>
          <p:cNvPr id="18" name="Rectangle 11">
            <a:extLst>
              <a:ext uri="{FF2B5EF4-FFF2-40B4-BE49-F238E27FC236}">
                <a16:creationId xmlns:a16="http://schemas.microsoft.com/office/drawing/2014/main" xmlns="" id="{BD7C2DEF-63C5-495B-BBE5-720E5D12B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3">
            <a:extLst>
              <a:ext uri="{FF2B5EF4-FFF2-40B4-BE49-F238E27FC236}">
                <a16:creationId xmlns:a16="http://schemas.microsoft.com/office/drawing/2014/main" xmlns="" id="{FE21E403-0B61-4473-BE57-AB0F163796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A29226B1-690B-710B-E4A7-08AF85674E2B}"/>
              </a:ext>
            </a:extLst>
          </p:cNvPr>
          <p:cNvSpPr>
            <a:spLocks noGrp="1"/>
          </p:cNvSpPr>
          <p:nvPr>
            <p:ph type="title"/>
          </p:nvPr>
        </p:nvSpPr>
        <p:spPr>
          <a:xfrm>
            <a:off x="636696" y="384672"/>
            <a:ext cx="6019209" cy="5242758"/>
          </a:xfrm>
          <a:noFill/>
          <a:ln w="19050">
            <a:noFill/>
            <a:prstDash val="dash"/>
          </a:ln>
        </p:spPr>
        <p:txBody>
          <a:bodyPr vert="horz" lIns="91440" tIns="45720" rIns="91440" bIns="45720" rtlCol="0" anchor="b">
            <a:noAutofit/>
          </a:bodyPr>
          <a:lstStyle/>
          <a:p>
            <a:pPr algn="just"/>
            <a:r>
              <a:rPr lang="es-ES" sz="2000" dirty="0">
                <a:latin typeface="Arial"/>
                <a:cs typeface="Arial"/>
              </a:rPr>
              <a:t>el</a:t>
            </a:r>
            <a:r>
              <a:rPr lang="es-ES" sz="2000" cap="none" dirty="0">
                <a:latin typeface="Arial"/>
                <a:cs typeface="Arial"/>
              </a:rPr>
              <a:t> poder político de José Antonio Remón Cantera interrumpe en la noche del 2 de enero de 1955, cuando le es segada su vida en el antiguo hipódromo Juan Franco de la ciudad capital. José Ramón Guizado, primer Vicepresidente, asciende al solio presidencial. Desde la década del cincuenta se han tejido interesantes hipótesis y teorías que razonan sobre las motivaciones del hecho y los posibles imputados. Originalmente se vinculó a comunista, arnulfistas, partidos adversos, la CIA, al narcotráficos, contrabandistas y un “gringo” de apellido Lipstein, que había ingresado días antes el país.</a:t>
            </a:r>
            <a:endParaRPr lang="es-ES" cap="none"/>
          </a:p>
          <a:p>
            <a:endParaRPr lang="en-US" sz="1200"/>
          </a:p>
        </p:txBody>
      </p:sp>
      <p:pic>
        <p:nvPicPr>
          <p:cNvPr id="3" name="Imagen 3">
            <a:extLst>
              <a:ext uri="{FF2B5EF4-FFF2-40B4-BE49-F238E27FC236}">
                <a16:creationId xmlns:a16="http://schemas.microsoft.com/office/drawing/2014/main" xmlns="" id="{5FFD7362-72D5-E6F9-C823-89A7B3E1160E}"/>
              </a:ext>
            </a:extLst>
          </p:cNvPr>
          <p:cNvPicPr>
            <a:picLocks noChangeAspect="1"/>
          </p:cNvPicPr>
          <p:nvPr/>
        </p:nvPicPr>
        <p:blipFill>
          <a:blip r:embed="rId4"/>
          <a:stretch>
            <a:fillRect/>
          </a:stretch>
        </p:blipFill>
        <p:spPr>
          <a:xfrm>
            <a:off x="8137912" y="941122"/>
            <a:ext cx="3776663" cy="4511199"/>
          </a:xfrm>
          <a:prstGeom prst="rect">
            <a:avLst/>
          </a:prstGeom>
        </p:spPr>
      </p:pic>
    </p:spTree>
    <p:extLst>
      <p:ext uri="{BB962C8B-B14F-4D97-AF65-F5344CB8AC3E}">
        <p14:creationId xmlns:p14="http://schemas.microsoft.com/office/powerpoint/2010/main" xmlns="" val="383302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xmlns="" id="{B53FE81D-BAF3-F4A8-16AE-C22498FE38A9}"/>
              </a:ext>
            </a:extLst>
          </p:cNvPr>
          <p:cNvSpPr>
            <a:spLocks noGrp="1"/>
          </p:cNvSpPr>
          <p:nvPr>
            <p:ph type="title"/>
          </p:nvPr>
        </p:nvSpPr>
        <p:spPr>
          <a:xfrm>
            <a:off x="2895600" y="764373"/>
            <a:ext cx="8610600" cy="1293028"/>
          </a:xfrm>
        </p:spPr>
        <p:txBody>
          <a:bodyPr vert="horz" lIns="91440" tIns="45720" rIns="91440" bIns="45720" rtlCol="0" anchor="ctr">
            <a:normAutofit/>
          </a:bodyPr>
          <a:lstStyle/>
          <a:p>
            <a:endParaRPr lang="en-US" kern="1200" cap="all" baseline="0" dirty="0">
              <a:solidFill>
                <a:schemeClr val="tx1"/>
              </a:solidFill>
              <a:latin typeface="+mj-lt"/>
              <a:ea typeface="+mj-ea"/>
              <a:cs typeface="+mj-cs"/>
            </a:endParaRPr>
          </a:p>
          <a:p>
            <a:endParaRPr lang="en-US" kern="1200" cap="all" baseline="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xmlns="" id="{7F853181-0AB4-4815-97CD-E2F41067D17F}"/>
              </a:ext>
            </a:extLst>
          </p:cNvPr>
          <p:cNvSpPr txBox="1"/>
          <p:nvPr/>
        </p:nvSpPr>
        <p:spPr>
          <a:xfrm>
            <a:off x="202881" y="2194560"/>
            <a:ext cx="6808636" cy="402412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just" defTabSz="914400">
              <a:lnSpc>
                <a:spcPct val="90000"/>
              </a:lnSpc>
              <a:spcAft>
                <a:spcPts val="600"/>
              </a:spcAft>
            </a:pPr>
            <a:r>
              <a:rPr lang="es-PR" sz="2000" dirty="0">
                <a:latin typeface="Arial"/>
                <a:cs typeface="Arial"/>
              </a:rPr>
              <a:t>Pocas semanas después del magnicidio, la policía detiene al abogado Rubén Miró, quien confiesa haber cometido el crimen. Lo impactante de su declaración fue que culpó al Vicepresidente Guizado como autor intelectual. Guizado, al tener conocimientos de esta acusación, solicita a la Asamblea Nacional licencia del cargo. el 15 de enero el Pleno Legislativo se reúne y expide la Resolución 35 que en parte resolutiva dispone: Negar la licencia solicitada por el señor José Ramón Guizado para separarse del cargo de Presidente de la República;</a:t>
            </a:r>
            <a:endParaRPr lang="es-PR" dirty="0"/>
          </a:p>
        </p:txBody>
      </p:sp>
      <p:pic>
        <p:nvPicPr>
          <p:cNvPr id="3" name="Imagen 3">
            <a:extLst>
              <a:ext uri="{FF2B5EF4-FFF2-40B4-BE49-F238E27FC236}">
                <a16:creationId xmlns:a16="http://schemas.microsoft.com/office/drawing/2014/main" xmlns="" id="{9CEFF1D6-3C8A-5500-5B08-6A06FC4F5D7E}"/>
              </a:ext>
            </a:extLst>
          </p:cNvPr>
          <p:cNvPicPr>
            <a:picLocks noChangeAspect="1"/>
          </p:cNvPicPr>
          <p:nvPr/>
        </p:nvPicPr>
        <p:blipFill>
          <a:blip r:embed="rId3"/>
          <a:stretch>
            <a:fillRect/>
          </a:stretch>
        </p:blipFill>
        <p:spPr>
          <a:xfrm>
            <a:off x="8124391" y="1712032"/>
            <a:ext cx="3550756" cy="4516354"/>
          </a:xfrm>
          <a:prstGeom prst="rect">
            <a:avLst/>
          </a:prstGeom>
        </p:spPr>
      </p:pic>
    </p:spTree>
    <p:extLst>
      <p:ext uri="{BB962C8B-B14F-4D97-AF65-F5344CB8AC3E}">
        <p14:creationId xmlns:p14="http://schemas.microsoft.com/office/powerpoint/2010/main" xmlns="" val="3804412637"/>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2</TotalTime>
  <Words>857</Words>
  <Application>Microsoft Office PowerPoint</Application>
  <PresentationFormat>Personalizado</PresentationFormat>
  <Paragraphs>44</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Estela de condensación</vt:lpstr>
      <vt:lpstr>José Remón Cantera y José Ramón Guizado</vt:lpstr>
      <vt:lpstr>En mayo de 1952, el pueblo acude a las urnas para escoger al Presidente de la Nación. los principales candidatos a la Presidencia de la República fueron: José Remón Cantera y Roberto f. Chiari, el primero apoyado por la Coalición Patriótica Nacional y el segundo por el liberalismo. Remón gana las elecciones al tenor de las tradicionales denuncias de fraude. </vt:lpstr>
      <vt:lpstr>El afianzamiento de Remón en el poder no era producto del azar, los historiadores celestino Andrés Araúz y patricia Pizzurno, esquematizan su dominio: “pemón era el hombre que Washington necesitaba en panamá para llevar adelante, con mano firme, los lineamientos de la Doctrina Truman. era el hombre ideal para gobernar en el contexto  de la Guerra fría en América Latina y los Estados Unidos  no lo iba a desaprovechar”. </vt:lpstr>
      <vt:lpstr>Los estados unidos trazan la política de guerra fría al finalizar la segunda conflagración mundial, su fin era aplacar la evolución del comunismo en todos los rincones del planeta. el imperio del norte aplicaría esta política en américa latina por medios de alianzas con militares golpistas y reaccionarios, que con mano fuerte persiguieron a los movimientos progresistas de la región: Rafael Leonidas Trujillo (República dominicana), Alfredo Stroessner (Paraguay), Fulgencio Batista (Cuba), Anastasio Somoza (Nicaragua) y Castillo Armas en (Guatemala),  </vt:lpstr>
      <vt:lpstr>son ejemplos de lo afirmado. José Antonio Remón  Cantera se sumaría a este número de mandatarios de línea dura y represiva, que no vieron obstáculo alguno para cambiar las estructuras vigentes con base en sus intereses. En Panamá, Remón elimina el concepto de Policía Nacional y crea la nomenclatura de Guardia Nacional (Ley 44 del 28 de diciembre de 1953), emulando a su par nicaragüense, y concluye enviar a la ilegalidad a aquellos partidos que no obtuvieron más de 45,000 votos en las elecciones de 1952. </vt:lpstr>
      <vt:lpstr> Uno de los colectivos que más sufrió estas medidas antagónicas fue el Partido del Pueblo, que quedó en la clandestinidad a raíz  de la vigencia de la ley 43 de 1953. en un pronunciamiento este partido definió el Remonismo como: “un tipo de política que remón llevo al poder cuando ocupo la Presidencia. Esa política fue la respuesta que los grupos más poderosos económica y políticamente en Panamá, en asocio con el imperialismo yanqui, </vt:lpstr>
      <vt:lpstr>  dieron a la situación panameña planteada en los último años de la década del 40 durante los cuales hubo un gran despertar democrático de las masas, creció nuestra conciencia anti - imperialista y se abrieron las posibilidades de un gran movimiento popular con miras a democratizar el país y a conseguir su liberación nacional”  </vt:lpstr>
      <vt:lpstr>el poder político de José Antonio Remón Cantera interrumpe en la noche del 2 de enero de 1955, cuando le es segada su vida en el antiguo hipódromo Juan Franco de la ciudad capital. José Ramón Guizado, primer Vicepresidente, asciende al solio presidencial. Desde la década del cincuenta se han tejido interesantes hipótesis y teorías que razonan sobre las motivaciones del hecho y los posibles imputados. Originalmente se vinculó a comunista, arnulfistas, partidos adversos, la CIA, al narcotráficos, contrabandistas y un “gringo” de apellido Lipstein, que había ingresado días antes el país. </vt:lpstr>
      <vt:lpstr> </vt:lpstr>
      <vt:lpstr> admite la acusación que entraña el expediente enviado por el primer Distrito Judicial; lo suspende del cargo de Presidente; ordena su detención de conformidad con el artículo 2091 del Código Judicial por parte de la Guardia Nacional y llama a Ricardo Arias Espinosa para que tome posesión del cargo en su condición de segundo Vicepresidente (La Corte Suprema de Justicia ratifica el 18 de enero la  constitucionalidad de esta Resolución ). </vt:lpstr>
      <vt:lpstr>El Diputado Carlos Iván Zúñiga presentó otra Resolución (negada en su totalidad), donde manifestaba la incompetencia de la Asamblea Nacional para conocer el caso, alegando lo siguiente: “Que cuando se cometió el crimen en contra del Coronel José Antonio Remón, Presidente de la República, el señor José Ramón Guizado ejercía las funciones de Ministro de Relaciones Exteriores; que el artículo  </vt:lpstr>
      <vt:lpstr>74, ordinal 9° de la ley 61 de 1946, establece que es función de la Corte suprema de justicia conocer de las acusaciones y juzgar a los  Ministros de Estados por sus actos punibles; que, por tanto, corresponde a la Corte Suprema de Justicia el conocimiento de cualquier acusación que haya sido formulada en contra del Ingeniero José Ramón Guizado por presunta participación en los hechos criminosos del 2 de enero de 1955, o sea para la fecha en que ejercía el cargo de Ministro de Relaciones Exteriores.” </vt:lpstr>
      <vt:lpstr>El ambiente jurídico hubo otras opiniones entorno a la competencia de la Asamblea: el Doctor Eduardo Morgan, jurista en aquellos años, sostenía que las funciones judiciales que la Constitución y la ley adscriben a la Asamblea, implican una competencia especial, pero no le confieren a ella, de acuerdo con disposición expresa de la Ley, la jerarquía de órgano Judicial.   </vt:lpstr>
      <vt:lpstr>Este está constituido por una Corte Suprema de Justicia, por los Tribunales subalternos y por los Juzgados que la ley establezca. El 29 de marzo de 1955, después de varios días de deliberación y tres meses posteriores al suceso, la Asamblea Nacional dictó sentencia. En su contenido, se elabora un pormenorizado análisis del proceso, de las pruebas y el hecho en sí. La fase resolutivas es clara y precisa al condenar a: José Ramón Guizado,  varón, mayor de edad, casado, panameño, ingeniero, vecino de esta ciudad, con residencia en la casa número 18 de la calle José Gabriel Duque en la Cresta y portador de la cédula de identidad personal 47-897,</vt:lpstr>
      <vt:lpstr>a sufrir la pena principal de diez años de reclusión en lugar designado por el órgano Ejecutivo, menos la tercera parte de esta condena (por ser delincuente primario), quedando reducida la condena a seis años ocho meses de reclusión; a la destitución del cargo de presidente constitucional de la República y las penas accesorias de interdicción de funciones públicas por el mismo tiempo o sea, seis años y ocho meses y al pago de las costas y gastos procesales… Firman la Resolución los Diputados Rogelio alba jr., Alfredo Alemán Jr., David Anguizola, José Arosemena G,. , Milciades Arosemena, Carlos B. Arrocha Barragán, Melitón Arrocha Graell, Heraclio Barletta, Claudio Cedeño, Alfredo Cragwell, Eligio Crespo, Villalaz, José Daniel crespo,  </vt:lpstr>
      <vt:lpstr>Ordonel A. Crespo, Demetrio Decerega, Rubén de la Rosa, Félix A Espinosa,  Ernesto Estenoz, Julián Fernández, Alejandro González  Revilla, Bernardino González Ruiz, Marco Tulio Guillen, Serafina Q. De Higuera, Carlos M, Jurado, Máximo Luque, Demetrio Martínez, Emiliano Márquez T, Víctor Navas, Félix Oller, Ubaldino Ortega, Raimundo Ortega Veto, Pablo Othón, Juan Francisco Pardini, Arcelio Pérez, Diógenes A. Pino, Rogelio Robles, Aquino Sánchez, Luis A. Sandoval, Henry Simons Quiroz, Hugo Torrijos, Carlos Uribe, Ismael Vallarino, Ramón Vallarino, Acracia de Varela, José Ángel Vargas y Homero Velázquez  </vt:lpstr>
      <vt:lpstr>La sentencia contó con salvamento de Voto de los Diputados: Aquilino E. Boyd, Juan B. Arias, Antonio  Delgado, Carlos Iván Zúñiga Guardia, Simeón Cecilio Conte, Tomás rodrigo Arias, Francisco José Linares y Plinio Varela. la sustentación admitía que las pruebas habían sido insuficientes, la no existencia de testigos hábiles responsabilizaran criminalmente a Guizado y las numerosas contradicciones y falsedades en las declaraciones de Miró; además de su retractación. </vt:lpstr>
      <vt:lpstr>A 58 años del magnicidio del 2 de enero, aún se desconoce quién asesinó a Remón. Guizado escribiría, con los años su testimonio, declarándose inocente. Algunos letrados son del criterio que Guizado fue juzgado con suma rapidez; la imputación carecía de elementos probatorios suficientes y se cuestiona si la Asamblea tenía la potestad de juzgar al presidente como cómplice de un delito común. lo cierto es que la muerte de Remón agudizó las pugnas internas por el poder en un sector de la oligarquía tradicional agrupada en la coalición patriótica y Guizado seria separado del cargo, juzgado y condenado en un lapso de tres meses, abriendo el camino presidencial de Arias Espinosa, </vt:lpstr>
      <vt:lpstr>  </vt:lpstr>
      <vt:lpstr>    Imágenes de Cortesía</vt:lpstr>
      <vt:lpstr>  https://www.laestrella.com.pa/nacional/220903/pensamientos-doctor-carlos-ivan-zuniga  https://podcasts.google.com/search/corte%20suprema%20de%20justicia  https://eduardomorgan.com/  https://publicandohistoria.com/articulos/dos-golpes-de-estado-y-un-millon-de-mentiras/  https://www.colegiojdcchitre.com/dr-jos%c3%a9-daniel-crespo  https://www.penjurpanama.com/v2/index.php?option=com_content&amp;view=article&amp;id=76:carlos-ivan-zuniga&amp;catid=35:articulos  https://eju.tv/2023/02/arias-candidaturas-presidenciales-del-mas-son-muy-prematuras-hay-que-salvar-la-economia/  https://pa.linkedin.com/in/ismael-vallarino-29106072  https://revistadecentroamerica.org/index.php/panama/19-panama-antecedentes-historicos-del-golpe-de-estado-de-1968 </vt:lpstr>
      <vt:lpstr>      Muchas 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Juan_Borace</dc:creator>
  <cp:lastModifiedBy>Juan_Borace</cp:lastModifiedBy>
  <cp:revision>1849</cp:revision>
  <dcterms:created xsi:type="dcterms:W3CDTF">2023-03-24T15:09:18Z</dcterms:created>
  <dcterms:modified xsi:type="dcterms:W3CDTF">2023-03-29T15:54:56Z</dcterms:modified>
</cp:coreProperties>
</file>