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67" r:id="rId4"/>
    <p:sldId id="266" r:id="rId5"/>
    <p:sldId id="258" r:id="rId6"/>
    <p:sldId id="259" r:id="rId7"/>
    <p:sldId id="261" r:id="rId8"/>
    <p:sldId id="260" r:id="rId9"/>
    <p:sldId id="262" r:id="rId10"/>
    <p:sldId id="263" r:id="rId11"/>
    <p:sldId id="264" r:id="rId12"/>
    <p:sldId id="265" r:id="rId13"/>
    <p:sldId id="268" r:id="rId14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138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95AD23-53A2-442A-9DD0-708821682A5B}" type="datetimeFigureOut">
              <a:rPr lang="es-PA" smtClean="0"/>
              <a:t>05/24/2016</a:t>
            </a:fld>
            <a:endParaRPr lang="es-PA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A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385BD2-21EF-4C95-A848-19B5DBF662F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4009969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385BD2-21EF-4C95-A848-19B5DBF662FB}" type="slidenum">
              <a:rPr lang="es-PA" smtClean="0"/>
              <a:t>10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595879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78CE-512C-42E5-BAD3-4C0A94A2AF9A}" type="datetimeFigureOut">
              <a:rPr lang="es-PA" smtClean="0"/>
              <a:t>05/24/2016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C4D5-E8E3-4475-BD87-4D7E273A9965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78CE-512C-42E5-BAD3-4C0A94A2AF9A}" type="datetimeFigureOut">
              <a:rPr lang="es-PA" smtClean="0"/>
              <a:t>05/24/2016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C4D5-E8E3-4475-BD87-4D7E273A9965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78CE-512C-42E5-BAD3-4C0A94A2AF9A}" type="datetimeFigureOut">
              <a:rPr lang="es-PA" smtClean="0"/>
              <a:t>05/24/2016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C4D5-E8E3-4475-BD87-4D7E273A9965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78CE-512C-42E5-BAD3-4C0A94A2AF9A}" type="datetimeFigureOut">
              <a:rPr lang="es-PA" smtClean="0"/>
              <a:t>05/24/2016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C4D5-E8E3-4475-BD87-4D7E273A9965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78CE-512C-42E5-BAD3-4C0A94A2AF9A}" type="datetimeFigureOut">
              <a:rPr lang="es-PA" smtClean="0"/>
              <a:t>05/24/2016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C4D5-E8E3-4475-BD87-4D7E273A9965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78CE-512C-42E5-BAD3-4C0A94A2AF9A}" type="datetimeFigureOut">
              <a:rPr lang="es-PA" smtClean="0"/>
              <a:t>05/24/2016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C4D5-E8E3-4475-BD87-4D7E273A9965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78CE-512C-42E5-BAD3-4C0A94A2AF9A}" type="datetimeFigureOut">
              <a:rPr lang="es-PA" smtClean="0"/>
              <a:t>05/24/2016</a:t>
            </a:fld>
            <a:endParaRPr lang="es-P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C4D5-E8E3-4475-BD87-4D7E273A9965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78CE-512C-42E5-BAD3-4C0A94A2AF9A}" type="datetimeFigureOut">
              <a:rPr lang="es-PA" smtClean="0"/>
              <a:t>05/24/2016</a:t>
            </a:fld>
            <a:endParaRPr lang="es-P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C4D5-E8E3-4475-BD87-4D7E273A9965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78CE-512C-42E5-BAD3-4C0A94A2AF9A}" type="datetimeFigureOut">
              <a:rPr lang="es-PA" smtClean="0"/>
              <a:t>05/24/2016</a:t>
            </a:fld>
            <a:endParaRPr lang="es-P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C4D5-E8E3-4475-BD87-4D7E273A9965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78CE-512C-42E5-BAD3-4C0A94A2AF9A}" type="datetimeFigureOut">
              <a:rPr lang="es-PA" smtClean="0"/>
              <a:t>05/24/2016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C4D5-E8E3-4475-BD87-4D7E273A9965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278CE-512C-42E5-BAD3-4C0A94A2AF9A}" type="datetimeFigureOut">
              <a:rPr lang="es-PA" smtClean="0"/>
              <a:t>05/24/2016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C4D5-E8E3-4475-BD87-4D7E273A9965}" type="slidenum">
              <a:rPr lang="es-PA" smtClean="0"/>
              <a:t>‹Nº›</a:t>
            </a:fld>
            <a:endParaRPr lang="es-PA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s-ES" smtClean="0"/>
              <a:t>Haga clic en el icono para agregar una imagen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C90278CE-512C-42E5-BAD3-4C0A94A2AF9A}" type="datetimeFigureOut">
              <a:rPr lang="es-PA" smtClean="0"/>
              <a:t>05/24/2016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D70FC4D5-E8E3-4475-BD87-4D7E273A9965}" type="slidenum">
              <a:rPr lang="es-PA" smtClean="0"/>
              <a:t>‹Nº›</a:t>
            </a:fld>
            <a:endParaRPr lang="es-PA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09443" y="4365105"/>
            <a:ext cx="7117178" cy="864096"/>
          </a:xfrm>
        </p:spPr>
        <p:txBody>
          <a:bodyPr/>
          <a:lstStyle/>
          <a:p>
            <a:pPr algn="l"/>
            <a:r>
              <a:rPr lang="es-ES" sz="5400" dirty="0" smtClean="0">
                <a:latin typeface="Gabriola" pitchFamily="82" charset="0"/>
              </a:rPr>
              <a:t>La autoestima </a:t>
            </a:r>
            <a:endParaRPr lang="es-PA" sz="5400" dirty="0">
              <a:latin typeface="Gabriola" pitchFamily="82" charset="0"/>
            </a:endParaRPr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>
          <a:xfrm>
            <a:off x="1259632" y="4941168"/>
            <a:ext cx="7117178" cy="1440160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s-ES" sz="3200" dirty="0" err="1" smtClean="0">
                <a:latin typeface="Gabriola" pitchFamily="82" charset="0"/>
              </a:rPr>
              <a:t>Yuli</a:t>
            </a:r>
            <a:r>
              <a:rPr lang="es-ES" sz="3200" dirty="0" smtClean="0">
                <a:latin typeface="Gabriola" pitchFamily="82" charset="0"/>
              </a:rPr>
              <a:t> Domínguez.</a:t>
            </a:r>
          </a:p>
          <a:p>
            <a:pPr algn="l"/>
            <a:r>
              <a:rPr lang="es-ES" sz="3200" dirty="0" smtClean="0">
                <a:latin typeface="Gabriola" pitchFamily="82" charset="0"/>
              </a:rPr>
              <a:t>Portal Educa Panamá</a:t>
            </a:r>
            <a:endParaRPr lang="es-PA" sz="3200" dirty="0">
              <a:latin typeface="Gabriola" pitchFamily="82" charset="0"/>
            </a:endParaRPr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332656"/>
            <a:ext cx="4930200" cy="3564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86480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title"/>
          </p:nvPr>
        </p:nvSpPr>
        <p:spPr>
          <a:xfrm>
            <a:off x="1009443" y="476672"/>
            <a:ext cx="7123080" cy="1123527"/>
          </a:xfrm>
        </p:spPr>
        <p:txBody>
          <a:bodyPr/>
          <a:lstStyle/>
          <a:p>
            <a:r>
              <a:rPr lang="es-ES" sz="4000" dirty="0" smtClean="0">
                <a:latin typeface="Gabriola" pitchFamily="82" charset="0"/>
              </a:rPr>
              <a:t>Frases que podemos decir para fortalecer la autoestima de nuestro hijo</a:t>
            </a:r>
            <a:br>
              <a:rPr lang="es-ES" sz="4000" dirty="0" smtClean="0">
                <a:latin typeface="Gabriola" pitchFamily="82" charset="0"/>
              </a:rPr>
            </a:br>
            <a:endParaRPr lang="es-PA" sz="4000" dirty="0">
              <a:latin typeface="Gabriola" pitchFamily="82" charset="0"/>
            </a:endParaRPr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971600" y="1772816"/>
            <a:ext cx="3471277" cy="4051301"/>
          </a:xfrm>
        </p:spPr>
        <p:txBody>
          <a:bodyPr>
            <a:normAutofit/>
          </a:bodyPr>
          <a:lstStyle/>
          <a:p>
            <a:r>
              <a:rPr lang="es-ES" sz="2000" dirty="0" smtClean="0">
                <a:latin typeface="Gabriola" pitchFamily="82" charset="0"/>
              </a:rPr>
              <a:t>Sabes que te queremos mucho.</a:t>
            </a:r>
          </a:p>
          <a:p>
            <a:r>
              <a:rPr lang="es-ES" sz="2000" dirty="0" smtClean="0">
                <a:latin typeface="Gabriola" pitchFamily="82" charset="0"/>
              </a:rPr>
              <a:t>Sigue  así , lograrás tus metas. </a:t>
            </a:r>
          </a:p>
          <a:p>
            <a:r>
              <a:rPr lang="es-ES" sz="2000" dirty="0" smtClean="0">
                <a:latin typeface="Gabriola" pitchFamily="82" charset="0"/>
              </a:rPr>
              <a:t>Que felicidad me has dado.</a:t>
            </a:r>
          </a:p>
          <a:p>
            <a:r>
              <a:rPr lang="es-ES" sz="2000" dirty="0" smtClean="0">
                <a:latin typeface="Gabriola" pitchFamily="82" charset="0"/>
              </a:rPr>
              <a:t>Dime cuando necesites ayuda.</a:t>
            </a:r>
          </a:p>
          <a:p>
            <a:r>
              <a:rPr lang="es-ES" sz="2000" dirty="0" smtClean="0">
                <a:latin typeface="Gabriola" pitchFamily="82" charset="0"/>
              </a:rPr>
              <a:t>Se que eres inteligente.</a:t>
            </a:r>
          </a:p>
        </p:txBody>
      </p:sp>
      <p:pic>
        <p:nvPicPr>
          <p:cNvPr id="12" name="11 Marcador de contenido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2780928"/>
            <a:ext cx="3470275" cy="2309901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881567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5616" y="692696"/>
            <a:ext cx="7123080" cy="924475"/>
          </a:xfrm>
        </p:spPr>
        <p:txBody>
          <a:bodyPr/>
          <a:lstStyle/>
          <a:p>
            <a:r>
              <a:rPr lang="es-ES" dirty="0" smtClean="0">
                <a:latin typeface="Gabriola" pitchFamily="82" charset="0"/>
              </a:rPr>
              <a:t>Frases las cuales suelen herir nuestros sentimientos </a:t>
            </a:r>
            <a:endParaRPr lang="es-PA" dirty="0">
              <a:latin typeface="Gabriola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043608" y="1772816"/>
            <a:ext cx="3471277" cy="4051301"/>
          </a:xfrm>
        </p:spPr>
        <p:txBody>
          <a:bodyPr>
            <a:normAutofit/>
          </a:bodyPr>
          <a:lstStyle/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Estas mintiendo </a:t>
            </a:r>
          </a:p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No te soporto </a:t>
            </a:r>
          </a:p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Eres un inútil</a:t>
            </a:r>
          </a:p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Fuiste un accidente </a:t>
            </a:r>
          </a:p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No pareces hijo mío</a:t>
            </a:r>
          </a:p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Tu hermano/a es 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mejor.</a:t>
            </a:r>
            <a:endParaRPr lang="es-PA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01794">
            <a:off x="4388878" y="2453791"/>
            <a:ext cx="2736000" cy="2736000"/>
          </a:xfrm>
        </p:spPr>
      </p:pic>
    </p:spTree>
    <p:extLst>
      <p:ext uri="{BB962C8B-B14F-4D97-AF65-F5344CB8AC3E}">
        <p14:creationId xmlns:p14="http://schemas.microsoft.com/office/powerpoint/2010/main" val="169847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5400" dirty="0" smtClean="0">
                <a:latin typeface="Gabriola" pitchFamily="82" charset="0"/>
              </a:rPr>
              <a:t>Anexos </a:t>
            </a:r>
            <a:endParaRPr lang="es-PA" sz="5400" dirty="0">
              <a:latin typeface="Gabriola" pitchFamily="82" charset="0"/>
            </a:endParaRP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988840"/>
            <a:ext cx="1950720" cy="1761744"/>
          </a:xfr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20235">
            <a:off x="4539495" y="2243863"/>
            <a:ext cx="2045230" cy="1764000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928"/>
          <a:stretch/>
        </p:blipFill>
        <p:spPr>
          <a:xfrm rot="736822">
            <a:off x="4374067" y="4042738"/>
            <a:ext cx="2228031" cy="1764000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27" r="17132"/>
          <a:stretch/>
        </p:blipFill>
        <p:spPr>
          <a:xfrm rot="21235963">
            <a:off x="2571465" y="3957188"/>
            <a:ext cx="1912665" cy="17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562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8640960" cy="640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94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5400" dirty="0" smtClean="0">
                <a:latin typeface="Gabriola" pitchFamily="82" charset="0"/>
              </a:rPr>
              <a:t>La autoestima </a:t>
            </a:r>
            <a:endParaRPr lang="es-PA" sz="5400" dirty="0">
              <a:latin typeface="Gabriola" pitchFamily="82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>
          <a:xfrm>
            <a:off x="971600" y="1988840"/>
            <a:ext cx="7128792" cy="4051301"/>
          </a:xfrm>
        </p:spPr>
        <p:txBody>
          <a:bodyPr>
            <a:normAutofit/>
          </a:bodyPr>
          <a:lstStyle/>
          <a:p>
            <a:endParaRPr lang="es-ES" sz="2800" dirty="0" smtClean="0">
              <a:latin typeface="Gabriola" pitchFamily="82" charset="0"/>
            </a:endParaRPr>
          </a:p>
          <a:p>
            <a:endParaRPr lang="es-ES" sz="2800" dirty="0">
              <a:latin typeface="Gabriola" pitchFamily="82" charset="0"/>
            </a:endParaRPr>
          </a:p>
          <a:p>
            <a:endParaRPr lang="es-ES" sz="2800" dirty="0" smtClean="0">
              <a:latin typeface="Gabriola" pitchFamily="82" charset="0"/>
            </a:endParaRPr>
          </a:p>
          <a:p>
            <a:pPr algn="ctr"/>
            <a:endParaRPr lang="es-ES" sz="2800" dirty="0">
              <a:latin typeface="Gabriola" pitchFamily="82" charset="0"/>
            </a:endParaRPr>
          </a:p>
          <a:p>
            <a:pPr lvl="1" algn="ctr"/>
            <a:r>
              <a:rPr lang="es-ES" dirty="0" smtClean="0">
                <a:latin typeface="Arial" pitchFamily="34" charset="0"/>
                <a:cs typeface="Arial" pitchFamily="34" charset="0"/>
              </a:rPr>
              <a:t>Es un sentimiento de valoración de cada persona</a:t>
            </a:r>
            <a:r>
              <a:rPr lang="es-ES" sz="2600" dirty="0" smtClean="0">
                <a:latin typeface="Gabriola" pitchFamily="82" charset="0"/>
              </a:rPr>
              <a:t>. </a:t>
            </a:r>
            <a:endParaRPr lang="es-PA" sz="2600" dirty="0">
              <a:latin typeface="Gabriola" pitchFamily="82" charset="0"/>
            </a:endParaRPr>
          </a:p>
        </p:txBody>
      </p:sp>
      <p:pic>
        <p:nvPicPr>
          <p:cNvPr id="7" name="6 Marcador de contenido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1700808"/>
            <a:ext cx="3470275" cy="2313516"/>
          </a:xfrm>
        </p:spPr>
      </p:pic>
    </p:spTree>
    <p:extLst>
      <p:ext uri="{BB962C8B-B14F-4D97-AF65-F5344CB8AC3E}">
        <p14:creationId xmlns:p14="http://schemas.microsoft.com/office/powerpoint/2010/main" val="4154432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800" dirty="0" smtClean="0">
                <a:latin typeface="Gabriola" pitchFamily="82" charset="0"/>
              </a:rPr>
              <a:t>Autoestima alta </a:t>
            </a:r>
            <a:endParaRPr lang="es-PA" sz="4800" dirty="0">
              <a:latin typeface="Gabriola" pitchFamily="82" charset="0"/>
            </a:endParaRPr>
          </a:p>
        </p:txBody>
      </p:sp>
      <p:sp>
        <p:nvSpPr>
          <p:cNvPr id="6" name="5 Marcador de texto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es-ES" dirty="0" smtClean="0"/>
          </a:p>
          <a:p>
            <a:r>
              <a:rPr lang="es-ES" sz="2400" dirty="0">
                <a:latin typeface="arial"/>
              </a:rPr>
              <a:t>Una persona </a:t>
            </a:r>
            <a:r>
              <a:rPr lang="es-ES" sz="2400" dirty="0" smtClean="0">
                <a:latin typeface="arial"/>
              </a:rPr>
              <a:t>que cree </a:t>
            </a:r>
            <a:r>
              <a:rPr lang="es-ES" sz="2400" dirty="0">
                <a:latin typeface="arial"/>
              </a:rPr>
              <a:t>en sí misma, se siente capaz de enfrentar diversas situaciones, retos, no duda de su capacidad,  ni su valor y aprecia a sus semejantes.</a:t>
            </a:r>
            <a:endParaRPr lang="es-ES" sz="2400" dirty="0" smtClean="0">
              <a:latin typeface="Gabriola" pitchFamily="82" charset="0"/>
            </a:endParaRPr>
          </a:p>
        </p:txBody>
      </p:sp>
      <p:pic>
        <p:nvPicPr>
          <p:cNvPr id="8" name="7 Marcador de posición de imagen"/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97" r="16797"/>
          <a:stretch>
            <a:fillRect/>
          </a:stretch>
        </p:blipFill>
        <p:spPr>
          <a:xfrm>
            <a:off x="4716016" y="1556792"/>
            <a:ext cx="3429000" cy="3429000"/>
          </a:xfrm>
        </p:spPr>
      </p:pic>
    </p:spTree>
    <p:extLst>
      <p:ext uri="{BB962C8B-B14F-4D97-AF65-F5344CB8AC3E}">
        <p14:creationId xmlns:p14="http://schemas.microsoft.com/office/powerpoint/2010/main" val="966800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-171400"/>
            <a:ext cx="7306974" cy="1185861"/>
          </a:xfrm>
        </p:spPr>
        <p:txBody>
          <a:bodyPr/>
          <a:lstStyle/>
          <a:p>
            <a:pPr algn="ctr"/>
            <a:r>
              <a:rPr lang="es-ES" sz="4800" dirty="0" smtClean="0">
                <a:latin typeface="Gabriola" pitchFamily="82" charset="0"/>
              </a:rPr>
              <a:t>Las personas </a:t>
            </a:r>
            <a:r>
              <a:rPr lang="es-ES" sz="4800" dirty="0" smtClean="0">
                <a:latin typeface="Gabriola" pitchFamily="82" charset="0"/>
              </a:rPr>
              <a:t>con </a:t>
            </a:r>
            <a:r>
              <a:rPr lang="es-ES" sz="4800" dirty="0" smtClean="0">
                <a:latin typeface="Gabriola" pitchFamily="82" charset="0"/>
              </a:rPr>
              <a:t>autoestima  alta</a:t>
            </a:r>
            <a:endParaRPr lang="es-PA" sz="4800" dirty="0">
              <a:latin typeface="Gabriola" pitchFamily="82" charset="0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67544" y="1124744"/>
            <a:ext cx="3672408" cy="5184576"/>
          </a:xfrm>
        </p:spPr>
        <p:txBody>
          <a:bodyPr>
            <a:normAutofit/>
          </a:bodyPr>
          <a:lstStyle/>
          <a:p>
            <a:endParaRPr lang="es-ES" sz="1400" dirty="0" smtClean="0">
              <a:latin typeface="Gabriola" pitchFamily="82" charset="0"/>
            </a:endParaRPr>
          </a:p>
          <a:p>
            <a:pPr marL="742950" lvl="1" indent="-285750" algn="just" fontAlgn="base">
              <a:lnSpc>
                <a:spcPts val="1465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s-PA" sz="1400" dirty="0">
                <a:latin typeface="Arial"/>
                <a:ea typeface="Times New Roman"/>
                <a:cs typeface="Times New Roman"/>
              </a:rPr>
              <a:t>Son personas que viven </a:t>
            </a:r>
            <a:r>
              <a:rPr lang="es-PA" sz="1400" dirty="0" smtClean="0">
                <a:latin typeface="Arial"/>
                <a:ea typeface="Times New Roman"/>
                <a:cs typeface="Times New Roman"/>
              </a:rPr>
              <a:t>la felicidad</a:t>
            </a:r>
          </a:p>
          <a:p>
            <a:pPr marL="742950" lvl="1" indent="-285750" algn="just" fontAlgn="base">
              <a:lnSpc>
                <a:spcPts val="1465"/>
              </a:lnSpc>
              <a:spcAft>
                <a:spcPts val="0"/>
              </a:spcAft>
              <a:buFont typeface="Wingdings" pitchFamily="2" charset="2"/>
              <a:buChar char="Ø"/>
            </a:pPr>
            <a:endParaRPr lang="es-PA" sz="1400" dirty="0" smtClean="0">
              <a:latin typeface="Arial"/>
              <a:ea typeface="Times New Roman"/>
              <a:cs typeface="Times New Roman"/>
            </a:endParaRPr>
          </a:p>
          <a:p>
            <a:pPr marL="628650" lvl="1" indent="-171450" algn="just" fontAlgn="base">
              <a:lnSpc>
                <a:spcPts val="1465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s-PA" sz="1400" dirty="0" smtClean="0">
                <a:latin typeface="Arial"/>
                <a:ea typeface="Times New Roman"/>
                <a:cs typeface="Times New Roman"/>
              </a:rPr>
              <a:t>  Son </a:t>
            </a:r>
            <a:r>
              <a:rPr lang="es-PA" sz="1400" dirty="0">
                <a:latin typeface="Arial"/>
                <a:ea typeface="Times New Roman"/>
                <a:cs typeface="Times New Roman"/>
              </a:rPr>
              <a:t>personas muy seguras </a:t>
            </a:r>
            <a:r>
              <a:rPr lang="es-PA" sz="1400" dirty="0" smtClean="0">
                <a:latin typeface="Arial"/>
                <a:ea typeface="Times New Roman"/>
                <a:cs typeface="Times New Roman"/>
              </a:rPr>
              <a:t>       en     lo </a:t>
            </a:r>
            <a:r>
              <a:rPr lang="es-PA" sz="1400" dirty="0">
                <a:latin typeface="Arial"/>
                <a:ea typeface="Times New Roman"/>
                <a:cs typeface="Times New Roman"/>
              </a:rPr>
              <a:t>que </a:t>
            </a:r>
            <a:r>
              <a:rPr lang="es-PA" sz="1400" dirty="0" smtClean="0">
                <a:latin typeface="Arial"/>
                <a:ea typeface="Times New Roman"/>
                <a:cs typeface="Times New Roman"/>
              </a:rPr>
              <a:t>realiza</a:t>
            </a:r>
          </a:p>
          <a:p>
            <a:pPr marL="628650" lvl="1" indent="-171450" algn="just" fontAlgn="base">
              <a:lnSpc>
                <a:spcPts val="1465"/>
              </a:lnSpc>
              <a:spcAft>
                <a:spcPts val="0"/>
              </a:spcAft>
              <a:buFont typeface="Wingdings" pitchFamily="2" charset="2"/>
              <a:buChar char="Ø"/>
            </a:pPr>
            <a:endParaRPr lang="es-PA" sz="1400" dirty="0">
              <a:latin typeface="Calibri"/>
              <a:ea typeface="Calibri"/>
              <a:cs typeface="Times New Roman"/>
            </a:endParaRPr>
          </a:p>
          <a:p>
            <a:pPr marL="742950" lvl="1" indent="-285750" algn="just" fontAlgn="base">
              <a:lnSpc>
                <a:spcPts val="1465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s-PA" sz="1400" dirty="0" smtClean="0">
                <a:latin typeface="Arial"/>
                <a:ea typeface="Times New Roman"/>
                <a:cs typeface="Times New Roman"/>
              </a:rPr>
              <a:t>Son </a:t>
            </a:r>
            <a:r>
              <a:rPr lang="es-PA" sz="1400" dirty="0">
                <a:latin typeface="Arial"/>
                <a:ea typeface="Times New Roman"/>
                <a:cs typeface="Times New Roman"/>
              </a:rPr>
              <a:t>capaces de enfrentar dificultades </a:t>
            </a:r>
            <a:endParaRPr lang="es-PA" sz="1400" dirty="0" smtClean="0">
              <a:latin typeface="Arial"/>
              <a:ea typeface="Times New Roman"/>
              <a:cs typeface="Times New Roman"/>
            </a:endParaRPr>
          </a:p>
          <a:p>
            <a:pPr marL="742950" lvl="1" indent="-285750" algn="just" fontAlgn="base">
              <a:lnSpc>
                <a:spcPts val="1465"/>
              </a:lnSpc>
              <a:spcAft>
                <a:spcPts val="0"/>
              </a:spcAft>
              <a:buFont typeface="Wingdings" pitchFamily="2" charset="2"/>
              <a:buChar char="Ø"/>
            </a:pPr>
            <a:endParaRPr lang="es-PA" sz="1400" dirty="0">
              <a:latin typeface="Calibri"/>
              <a:ea typeface="Calibri"/>
              <a:cs typeface="Times New Roman"/>
            </a:endParaRPr>
          </a:p>
          <a:p>
            <a:pPr marL="742950" lvl="1" indent="-285750" algn="just" fontAlgn="base">
              <a:lnSpc>
                <a:spcPts val="1465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s-PA" sz="1400" dirty="0">
                <a:latin typeface="Arial" pitchFamily="34" charset="0"/>
                <a:ea typeface="Calibri"/>
                <a:cs typeface="Arial" pitchFamily="34" charset="0"/>
              </a:rPr>
              <a:t>Tienen confianza en sí </a:t>
            </a:r>
            <a:r>
              <a:rPr lang="es-PA" sz="1400" dirty="0" smtClean="0">
                <a:latin typeface="Arial" pitchFamily="34" charset="0"/>
                <a:ea typeface="Calibri"/>
                <a:cs typeface="Arial" pitchFamily="34" charset="0"/>
              </a:rPr>
              <a:t>mismos</a:t>
            </a:r>
          </a:p>
          <a:p>
            <a:pPr marL="742950" lvl="1" indent="-285750" algn="just" fontAlgn="base">
              <a:lnSpc>
                <a:spcPts val="1465"/>
              </a:lnSpc>
              <a:spcAft>
                <a:spcPts val="0"/>
              </a:spcAft>
              <a:buFont typeface="Wingdings" pitchFamily="2" charset="2"/>
              <a:buChar char="Ø"/>
            </a:pPr>
            <a:endParaRPr lang="es-PA" sz="14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742950" lvl="1" indent="-285750" fontAlgn="base">
              <a:lnSpc>
                <a:spcPts val="1465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s-PA" sz="1400" dirty="0">
                <a:latin typeface="Arial" pitchFamily="34" charset="0"/>
                <a:ea typeface="Calibri"/>
                <a:cs typeface="Arial" pitchFamily="34" charset="0"/>
              </a:rPr>
              <a:t>Son más comprensibles que las demás personas </a:t>
            </a:r>
            <a:endParaRPr lang="es-PA" sz="14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marL="742950" lvl="1" indent="-285750" fontAlgn="base">
              <a:lnSpc>
                <a:spcPts val="1465"/>
              </a:lnSpc>
              <a:spcAft>
                <a:spcPts val="0"/>
              </a:spcAft>
              <a:buFont typeface="Wingdings" pitchFamily="2" charset="2"/>
              <a:buChar char="Ø"/>
            </a:pPr>
            <a:endParaRPr lang="es-PA" sz="14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742950" lvl="1" indent="-285750" algn="just" fontAlgn="base">
              <a:lnSpc>
                <a:spcPts val="1465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s-PA" sz="1400" dirty="0" smtClean="0">
                <a:latin typeface="Arial" pitchFamily="34" charset="0"/>
                <a:ea typeface="Calibri"/>
                <a:cs typeface="Arial" pitchFamily="34" charset="0"/>
              </a:rPr>
              <a:t>Aceptan sus errores sin sentirse  inferiores </a:t>
            </a:r>
          </a:p>
          <a:p>
            <a:pPr marL="742950" lvl="1" indent="-285750" algn="just" fontAlgn="base">
              <a:lnSpc>
                <a:spcPts val="1465"/>
              </a:lnSpc>
              <a:spcAft>
                <a:spcPts val="0"/>
              </a:spcAft>
              <a:buFont typeface="Wingdings" pitchFamily="2" charset="2"/>
              <a:buChar char="Ø"/>
            </a:pPr>
            <a:endParaRPr lang="es-PA" sz="140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marL="742950" lvl="1" indent="-285750" algn="just" fontAlgn="base">
              <a:lnSpc>
                <a:spcPts val="1465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es-PA" sz="1400" dirty="0" smtClean="0">
                <a:latin typeface="Arial" pitchFamily="34" charset="0"/>
                <a:ea typeface="Calibri"/>
                <a:cs typeface="Arial" pitchFamily="34" charset="0"/>
              </a:rPr>
              <a:t>Tienen </a:t>
            </a:r>
            <a:r>
              <a:rPr lang="es-PA" sz="1400" dirty="0">
                <a:latin typeface="Arial" pitchFamily="34" charset="0"/>
                <a:ea typeface="Calibri"/>
                <a:cs typeface="Arial" pitchFamily="34" charset="0"/>
              </a:rPr>
              <a:t>la facilidad para expresar sus sentimientos </a:t>
            </a:r>
          </a:p>
          <a:p>
            <a:endParaRPr lang="es-ES" sz="1400" dirty="0" smtClean="0"/>
          </a:p>
          <a:p>
            <a:endParaRPr lang="es-PA" dirty="0"/>
          </a:p>
        </p:txBody>
      </p:sp>
      <p:pic>
        <p:nvPicPr>
          <p:cNvPr id="9" name="8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68685">
            <a:off x="4775243" y="2307492"/>
            <a:ext cx="3536000" cy="2448000"/>
          </a:xfr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184073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800" dirty="0" smtClean="0">
                <a:latin typeface="Gabriola" pitchFamily="82" charset="0"/>
              </a:rPr>
              <a:t>Baja autoestima </a:t>
            </a:r>
            <a:endParaRPr lang="es-PA" sz="4800" dirty="0">
              <a:latin typeface="Gabriola" pitchFamily="82" charset="0"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s-ES" sz="2800" dirty="0" smtClean="0">
              <a:latin typeface="Gabriola" pitchFamily="82" charset="0"/>
            </a:endParaRPr>
          </a:p>
          <a:p>
            <a:r>
              <a:rPr lang="es-ES" sz="1800" dirty="0" smtClean="0">
                <a:latin typeface="Arial" pitchFamily="34" charset="0"/>
                <a:cs typeface="Arial" pitchFamily="34" charset="0"/>
              </a:rPr>
              <a:t>Es la persona que no esta conforme como se siente,  tanto físico o emocional. </a:t>
            </a:r>
            <a:endParaRPr lang="es-PA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4 Marcador de posición de imagen"/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3" r="16543"/>
          <a:stretch>
            <a:fillRect/>
          </a:stretch>
        </p:blipFill>
        <p:spPr>
          <a:xfrm>
            <a:off x="4788024" y="2636912"/>
            <a:ext cx="3429000" cy="3429000"/>
          </a:xfrm>
        </p:spPr>
      </p:pic>
    </p:spTree>
    <p:extLst>
      <p:ext uri="{BB962C8B-B14F-4D97-AF65-F5344CB8AC3E}">
        <p14:creationId xmlns:p14="http://schemas.microsoft.com/office/powerpoint/2010/main" val="2124467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5400" dirty="0" smtClean="0">
                <a:latin typeface="Gabriola" pitchFamily="82" charset="0"/>
              </a:rPr>
              <a:t>Síntomas de baja autoestima </a:t>
            </a:r>
            <a:endParaRPr lang="es-PA" sz="5400" dirty="0">
              <a:latin typeface="Gabriola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s-ES" sz="2000" dirty="0" smtClean="0">
              <a:latin typeface="Gabriola" pitchFamily="82" charset="0"/>
            </a:endParaRPr>
          </a:p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No quiere salir de la casa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.</a:t>
            </a:r>
            <a:endParaRPr lang="es-ES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Sentirá que nadie la quiere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. </a:t>
            </a:r>
            <a:endParaRPr lang="es-ES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Sentirá que todos tienen lástima de ella. </a:t>
            </a:r>
          </a:p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Se sentirá vulnerable.</a:t>
            </a:r>
          </a:p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Sentirá que todo lo que hace estará mal</a:t>
            </a:r>
          </a:p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No aceptará sus errores. </a:t>
            </a:r>
          </a:p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Sus  sentimientos se basarán en tristezas.</a:t>
            </a:r>
          </a:p>
          <a:p>
            <a:endParaRPr lang="es-PA" sz="2000" dirty="0">
              <a:latin typeface="Gabriola" pitchFamily="82" charset="0"/>
            </a:endParaRPr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2204864"/>
            <a:ext cx="1917013" cy="2880000"/>
          </a:xfrm>
        </p:spPr>
      </p:pic>
    </p:spTree>
    <p:extLst>
      <p:ext uri="{BB962C8B-B14F-4D97-AF65-F5344CB8AC3E}">
        <p14:creationId xmlns:p14="http://schemas.microsoft.com/office/powerpoint/2010/main" val="1611448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1187624" y="476672"/>
            <a:ext cx="2660650" cy="1185861"/>
          </a:xfrm>
        </p:spPr>
        <p:txBody>
          <a:bodyPr/>
          <a:lstStyle/>
          <a:p>
            <a:r>
              <a:rPr lang="es-ES" sz="3200" dirty="0" smtClean="0">
                <a:latin typeface="Gabriola" pitchFamily="82" charset="0"/>
              </a:rPr>
              <a:t>Conductas que debemos evitar</a:t>
            </a:r>
            <a:endParaRPr lang="es-PA" sz="3200" dirty="0">
              <a:latin typeface="Gabriola" pitchFamily="82" charset="0"/>
            </a:endParaRPr>
          </a:p>
        </p:txBody>
      </p:sp>
      <p:pic>
        <p:nvPicPr>
          <p:cNvPr id="8" name="7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6900">
            <a:off x="3854012" y="1850688"/>
            <a:ext cx="3744000" cy="2592000"/>
          </a:xfrm>
        </p:spPr>
      </p:pic>
      <p:sp>
        <p:nvSpPr>
          <p:cNvPr id="7" name="6 Marcador de texto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es-ES" sz="1800" dirty="0" smtClean="0">
              <a:latin typeface="Gabriola" pitchFamily="82" charset="0"/>
            </a:endParaRPr>
          </a:p>
          <a:p>
            <a:pPr marL="457200" indent="-457200">
              <a:buFont typeface="+mj-lt"/>
              <a:buAutoNum type="alphaLcPeriod"/>
            </a:pPr>
            <a:r>
              <a:rPr lang="es-ES" sz="1700" dirty="0" smtClean="0">
                <a:latin typeface="Arial" pitchFamily="34" charset="0"/>
                <a:cs typeface="Arial" pitchFamily="34" charset="0"/>
              </a:rPr>
              <a:t>Gritarle que es un torpe cuando no puede hacer algo bien.</a:t>
            </a:r>
          </a:p>
          <a:p>
            <a:pPr marL="457200" indent="-457200">
              <a:buFont typeface="+mj-lt"/>
              <a:buAutoNum type="alphaLcPeriod"/>
            </a:pPr>
            <a:r>
              <a:rPr lang="es-ES" sz="1700" dirty="0" smtClean="0">
                <a:latin typeface="Arial" pitchFamily="34" charset="0"/>
                <a:cs typeface="Arial" pitchFamily="34" charset="0"/>
              </a:rPr>
              <a:t>No dejar que sea creativo por que pensamos que se puede hacer daño si no estamos allí.</a:t>
            </a:r>
          </a:p>
          <a:p>
            <a:pPr marL="457200" indent="-457200">
              <a:buFont typeface="+mj-lt"/>
              <a:buAutoNum type="alphaLcPeriod"/>
            </a:pPr>
            <a:r>
              <a:rPr lang="es-ES" sz="1700" dirty="0" smtClean="0">
                <a:latin typeface="Arial" pitchFamily="34" charset="0"/>
                <a:cs typeface="Arial" pitchFamily="34" charset="0"/>
              </a:rPr>
              <a:t>Darles  lo que ellos quieran cuando se estén portando mal .</a:t>
            </a:r>
          </a:p>
          <a:p>
            <a:pPr marL="457200" indent="-457200">
              <a:buFont typeface="+mj-lt"/>
              <a:buAutoNum type="alphaLcPeriod"/>
            </a:pPr>
            <a:r>
              <a:rPr lang="es-ES" sz="1700" dirty="0" smtClean="0">
                <a:latin typeface="Arial" pitchFamily="34" charset="0"/>
                <a:cs typeface="Arial" pitchFamily="34" charset="0"/>
              </a:rPr>
              <a:t>Evitar  abrazarlos  y acariciarlos  cuando están enojados. </a:t>
            </a:r>
          </a:p>
          <a:p>
            <a:endParaRPr lang="es-ES" dirty="0" smtClean="0"/>
          </a:p>
          <a:p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215372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Marcador de posición de imagen"/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>
            <a:fillRect/>
          </a:stretch>
        </p:blipFill>
        <p:spPr>
          <a:xfrm>
            <a:off x="539552" y="404664"/>
            <a:ext cx="3429000" cy="3429000"/>
          </a:xfrm>
        </p:spPr>
      </p:pic>
      <p:sp>
        <p:nvSpPr>
          <p:cNvPr id="5" name="4 Rectángulo"/>
          <p:cNvSpPr/>
          <p:nvPr/>
        </p:nvSpPr>
        <p:spPr>
          <a:xfrm>
            <a:off x="4211960" y="2708920"/>
            <a:ext cx="3024336" cy="252028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>
                <a:latin typeface="Arial" pitchFamily="34" charset="0"/>
                <a:cs typeface="Arial" pitchFamily="34" charset="0"/>
              </a:rPr>
              <a:t>La comunicación con nuestros hijos es muy importante para saber si se sienten bien tanto física  como emocionalmente </a:t>
            </a:r>
            <a:r>
              <a:rPr lang="es-ES" sz="2000" dirty="0" smtClean="0">
                <a:latin typeface="Gabriola" pitchFamily="82" charset="0"/>
              </a:rPr>
              <a:t>.  </a:t>
            </a:r>
            <a:endParaRPr lang="es-PA" sz="2000" dirty="0"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61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ítulo"/>
          <p:cNvSpPr>
            <a:spLocks noGrp="1"/>
          </p:cNvSpPr>
          <p:nvPr>
            <p:ph type="title"/>
          </p:nvPr>
        </p:nvSpPr>
        <p:spPr>
          <a:xfrm>
            <a:off x="1009442" y="620688"/>
            <a:ext cx="3481387" cy="1008112"/>
          </a:xfrm>
        </p:spPr>
        <p:txBody>
          <a:bodyPr>
            <a:noAutofit/>
          </a:bodyPr>
          <a:lstStyle/>
          <a:p>
            <a:r>
              <a:rPr lang="es-ES" sz="3200" dirty="0" smtClean="0">
                <a:latin typeface="Gabriola" pitchFamily="82" charset="0"/>
              </a:rPr>
              <a:t>Es importante estos pasos:</a:t>
            </a:r>
            <a:endParaRPr lang="es-PA" sz="3200" dirty="0">
              <a:latin typeface="Gabriola" pitchFamily="82" charset="0"/>
            </a:endParaRPr>
          </a:p>
        </p:txBody>
      </p:sp>
      <p:sp>
        <p:nvSpPr>
          <p:cNvPr id="8" name="7 Marcador de contenido"/>
          <p:cNvSpPr>
            <a:spLocks noGrp="1"/>
          </p:cNvSpPr>
          <p:nvPr>
            <p:ph type="body" sz="half" idx="2"/>
          </p:nvPr>
        </p:nvSpPr>
        <p:spPr>
          <a:xfrm>
            <a:off x="1115617" y="1916832"/>
            <a:ext cx="3024336" cy="3113680"/>
          </a:xfrm>
        </p:spPr>
        <p:txBody>
          <a:bodyPr>
            <a:normAutofit/>
          </a:bodyPr>
          <a:lstStyle/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En el desarrollo  del niño o niña podemos observar que hay cambios de actitudes que son normales.</a:t>
            </a:r>
          </a:p>
          <a:p>
            <a:r>
              <a:rPr lang="es-ES" sz="1600" dirty="0" smtClean="0">
                <a:latin typeface="Arial" pitchFamily="34" charset="0"/>
                <a:cs typeface="Arial" pitchFamily="34" charset="0"/>
              </a:rPr>
              <a:t>Hay que estar  pendientes cuando suceden frecuentemente ya si esto pasa es importante que haga una cita para evaluación con un especialista.</a:t>
            </a:r>
            <a:endParaRPr lang="es-PA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9 Marcador de contenido"/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>
            <a:fillRect/>
          </a:stretch>
        </p:blipFill>
        <p:spPr>
          <a:xfrm>
            <a:off x="4211960" y="2996952"/>
            <a:ext cx="3429000" cy="3429000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1520969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utumn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771</TotalTime>
  <Words>349</Words>
  <Application>Microsoft Office PowerPoint</Application>
  <PresentationFormat>Presentación en pantalla (4:3)</PresentationFormat>
  <Paragraphs>64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Autumn</vt:lpstr>
      <vt:lpstr>La autoestima </vt:lpstr>
      <vt:lpstr>La autoestima </vt:lpstr>
      <vt:lpstr>Autoestima alta </vt:lpstr>
      <vt:lpstr>Las personas con autoestima  alta</vt:lpstr>
      <vt:lpstr>Baja autoestima </vt:lpstr>
      <vt:lpstr>Síntomas de baja autoestima </vt:lpstr>
      <vt:lpstr>Conductas que debemos evitar</vt:lpstr>
      <vt:lpstr>Presentación de PowerPoint</vt:lpstr>
      <vt:lpstr>Es importante estos pasos:</vt:lpstr>
      <vt:lpstr>Frases que podemos decir para fortalecer la autoestima de nuestro hijo </vt:lpstr>
      <vt:lpstr>Frases las cuales suelen herir nuestros sentimientos </vt:lpstr>
      <vt:lpstr>Anexos </vt:lpstr>
      <vt:lpstr>Presentación de PowerPoint</vt:lpstr>
    </vt:vector>
  </TitlesOfParts>
  <Company>meduca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autoestima </dc:title>
  <dc:creator>portal-15</dc:creator>
  <cp:lastModifiedBy>portal-15</cp:lastModifiedBy>
  <cp:revision>28</cp:revision>
  <dcterms:created xsi:type="dcterms:W3CDTF">2015-11-24T07:52:27Z</dcterms:created>
  <dcterms:modified xsi:type="dcterms:W3CDTF">2016-05-24T20:46:46Z</dcterms:modified>
</cp:coreProperties>
</file>